
<file path=[Content_Types].xml><?xml version="1.0" encoding="utf-8"?>
<Types xmlns="http://schemas.openxmlformats.org/package/2006/content-types">
  <Default Extension="xml" ContentType="application/xml"/>
  <Default Extension="svg" ContentType="image/svg+xml"/>
  <Default Extension="jpeg" ContentType="image/jpeg"/>
  <Default Extension="wmf" ContentType="image/x-wmf"/>
  <Default Extension="png" ContentType="image/png"/>
  <Default Extension="rels" ContentType="application/vnd.openxmlformats-package.relationships+xml"/>
  <Default Extension="bin" ContentType="application/vnd.openxmlformats-officedocument.oleObject"/>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2.xml" ContentType="application/vnd.openxmlformats-officedocument.presentationml.slide+xml"/>
  <Override PartName="/ppt/viewProps.xml" ContentType="application/vnd.openxmlformats-officedocument.presentationml.viewProps+xml"/>
  <Override PartName="/ppt/slides/slide1.xml" ContentType="application/vnd.openxmlformats-officedocument.presentationml.slide+xml"/>
  <Override PartName="/ppt/slides/slide6.xml" ContentType="application/vnd.openxmlformats-officedocument.presentationml.slide+xml"/>
  <Override PartName="/ppt/slideLayouts/slideLayout12.xml" ContentType="application/vnd.openxmlformats-officedocument.presentationml.slideLayout+xml"/>
  <Override PartName="/ppt/slides/slide10.xml" ContentType="application/vnd.openxmlformats-officedocument.presentationml.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ppt/notesSlides/notesSlide2.xml" ContentType="application/vnd.openxmlformats-officedocument.presentationml.notesSlide+xml"/>
  <Override PartName="/ppt/tableStyles.xml" ContentType="application/vnd.openxmlformats-officedocument.presentationml.tableStyl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p:sldMasterIdLst>
    <p:sldMasterId id="2147483648" r:id="rId1"/>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snapToObjects="1">
      <p:cViewPr varScale="1">
        <p:scale>
          <a:sx n="136" d="100"/>
          <a:sy n="136" d="100"/>
        </p:scale>
        <p:origin x="216" y="312"/>
      </p:cViewPr>
      <p:guideLst>
        <p:guide pos="4608"/>
        <p:guide pos="2592" orient="horz"/>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 /><Relationship Id="rId16" Type="http://schemas.openxmlformats.org/officeDocument/2006/relationships/tableStyles" Target="tableStyles.xml" /><Relationship Id="rId17"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615888121"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782030988"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282F153-3F37-0F45-9E97-73ACFA13230C}" type="datetimeFigureOut">
              <a:rPr lang="en-US"/>
              <a:t>7/23/19</a:t>
            </a:fld>
            <a:endParaRPr lang="en-US"/>
          </a:p>
        </p:txBody>
      </p:sp>
      <p:sp>
        <p:nvSpPr>
          <p:cNvPr id="1089357752"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199999760"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271407650"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11287353"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E5E9CC1-C706-0F49-92D6-E571CC5EEA8F}"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59014883" name="Slide Image Placeholder 1"/>
          <p:cNvSpPr>
            <a:spLocks noChangeAspect="1" noGrp="1" noRot="1"/>
          </p:cNvSpPr>
          <p:nvPr>
            <p:ph type="sldImg"/>
          </p:nvPr>
        </p:nvSpPr>
        <p:spPr bwMode="auto"/>
      </p:sp>
      <p:sp>
        <p:nvSpPr>
          <p:cNvPr id="640500168" name="Notes Placeholder 2"/>
          <p:cNvSpPr>
            <a:spLocks noGrp="1"/>
          </p:cNvSpPr>
          <p:nvPr>
            <p:ph type="body" idx="1"/>
          </p:nvPr>
        </p:nvSpPr>
        <p:spPr bwMode="auto"/>
        <p:txBody>
          <a:bodyPr/>
          <a:lstStyle/>
          <a:p>
            <a:pPr>
              <a:defRPr/>
            </a:pPr>
            <a:endParaRPr lang="en-US"/>
          </a:p>
        </p:txBody>
      </p:sp>
      <p:sp>
        <p:nvSpPr>
          <p:cNvPr id="1064437611" name="Slide Number Placeholder 3"/>
          <p:cNvSpPr>
            <a:spLocks noGrp="1"/>
          </p:cNvSpPr>
          <p:nvPr>
            <p:ph type="sldNum" sz="quarter" idx="10"/>
          </p:nvPr>
        </p:nvSpPr>
        <p:spPr bwMode="auto"/>
        <p:txBody>
          <a:bodyPr/>
          <a:lstStyle/>
          <a:p>
            <a:pPr>
              <a:defRPr/>
            </a:pPr>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03595525" name="Slide Image Placeholder 1"/>
          <p:cNvSpPr>
            <a:spLocks noChangeAspect="1" noGrp="1" noRot="1"/>
          </p:cNvSpPr>
          <p:nvPr>
            <p:ph type="sldImg"/>
          </p:nvPr>
        </p:nvSpPr>
        <p:spPr bwMode="auto"/>
      </p:sp>
      <p:sp>
        <p:nvSpPr>
          <p:cNvPr id="295498545" name="Notes Placeholder 2"/>
          <p:cNvSpPr>
            <a:spLocks noGrp="1"/>
          </p:cNvSpPr>
          <p:nvPr>
            <p:ph type="body" idx="1"/>
          </p:nvPr>
        </p:nvSpPr>
        <p:spPr bwMode="auto"/>
        <p:txBody>
          <a:bodyPr/>
          <a:lstStyle/>
          <a:p>
            <a:pPr>
              <a:defRPr/>
            </a:pPr>
            <a:endParaRPr lang="en-US"/>
          </a:p>
        </p:txBody>
      </p:sp>
      <p:sp>
        <p:nvSpPr>
          <p:cNvPr id="1569644966" name="Slide Number Placeholder 3"/>
          <p:cNvSpPr>
            <a:spLocks noGrp="1"/>
          </p:cNvSpPr>
          <p:nvPr>
            <p:ph type="sldNum" sz="quarter" idx="10"/>
          </p:nvPr>
        </p:nvSpPr>
        <p:spPr bwMode="auto"/>
        <p:txBody>
          <a:bodyPr/>
          <a:lstStyle/>
          <a:p>
            <a:pPr>
              <a:defRPr/>
            </a:pPr>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5215606" name="Slide Image Placeholder 1"/>
          <p:cNvSpPr>
            <a:spLocks noChangeAspect="1" noGrp="1" noRot="1"/>
          </p:cNvSpPr>
          <p:nvPr>
            <p:ph type="sldImg"/>
          </p:nvPr>
        </p:nvSpPr>
        <p:spPr bwMode="auto"/>
      </p:sp>
      <p:sp>
        <p:nvSpPr>
          <p:cNvPr id="1530163320" name="Notes Placeholder 2"/>
          <p:cNvSpPr>
            <a:spLocks noGrp="1"/>
          </p:cNvSpPr>
          <p:nvPr>
            <p:ph type="body" idx="1"/>
          </p:nvPr>
        </p:nvSpPr>
        <p:spPr bwMode="auto"/>
        <p:txBody>
          <a:bodyPr/>
          <a:lstStyle/>
          <a:p>
            <a:pPr>
              <a:defRPr/>
            </a:pPr>
            <a:endParaRPr lang="en-US"/>
          </a:p>
        </p:txBody>
      </p:sp>
      <p:sp>
        <p:nvSpPr>
          <p:cNvPr id="975836601" name="Slide Number Placeholder 3"/>
          <p:cNvSpPr>
            <a:spLocks noGrp="1"/>
          </p:cNvSpPr>
          <p:nvPr>
            <p:ph type="sldNum" sz="quarter" idx="10"/>
          </p:nvPr>
        </p:nvSpPr>
        <p:spPr bwMode="auto"/>
        <p:txBody>
          <a:bodyPr/>
          <a:lstStyle/>
          <a:p>
            <a:pPr>
              <a:defRPr/>
            </a:pPr>
            <a:fld id="{F7021451-1387-4CA6-816F-3879F97B5CBC}" type="slidenum">
              <a:rPr lang="en-US"/>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86783648" name="Slide Image Placeholder 1"/>
          <p:cNvSpPr>
            <a:spLocks noChangeAspect="1" noGrp="1" noRot="1"/>
          </p:cNvSpPr>
          <p:nvPr>
            <p:ph type="sldImg"/>
          </p:nvPr>
        </p:nvSpPr>
        <p:spPr bwMode="auto"/>
      </p:sp>
      <p:sp>
        <p:nvSpPr>
          <p:cNvPr id="720144005" name="Notes Placeholder 2"/>
          <p:cNvSpPr>
            <a:spLocks noGrp="1"/>
          </p:cNvSpPr>
          <p:nvPr>
            <p:ph type="body" idx="1"/>
          </p:nvPr>
        </p:nvSpPr>
        <p:spPr bwMode="auto"/>
        <p:txBody>
          <a:bodyPr/>
          <a:lstStyle/>
          <a:p>
            <a:pPr>
              <a:defRPr/>
            </a:pPr>
            <a:endParaRPr lang="en-US"/>
          </a:p>
        </p:txBody>
      </p:sp>
      <p:sp>
        <p:nvSpPr>
          <p:cNvPr id="1223324888" name="Slide Number Placeholder 3"/>
          <p:cNvSpPr>
            <a:spLocks noGrp="1"/>
          </p:cNvSpPr>
          <p:nvPr>
            <p:ph type="sldNum" sz="quarter" idx="10"/>
          </p:nvPr>
        </p:nvSpPr>
        <p:spPr bwMode="auto"/>
        <p:txBody>
          <a:bodyPr/>
          <a:lstStyle/>
          <a:p>
            <a:pPr>
              <a:defRPr/>
            </a:pPr>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99108728" name="Slide Image Placeholder 1"/>
          <p:cNvSpPr>
            <a:spLocks noChangeAspect="1" noGrp="1" noRot="1"/>
          </p:cNvSpPr>
          <p:nvPr>
            <p:ph type="sldImg"/>
          </p:nvPr>
        </p:nvSpPr>
        <p:spPr bwMode="auto"/>
      </p:sp>
      <p:sp>
        <p:nvSpPr>
          <p:cNvPr id="101137405" name="Notes Placeholder 2"/>
          <p:cNvSpPr>
            <a:spLocks noGrp="1"/>
          </p:cNvSpPr>
          <p:nvPr>
            <p:ph type="body" idx="1"/>
          </p:nvPr>
        </p:nvSpPr>
        <p:spPr bwMode="auto"/>
        <p:txBody>
          <a:bodyPr/>
          <a:lstStyle/>
          <a:p>
            <a:pPr>
              <a:defRPr/>
            </a:pPr>
            <a:endParaRPr lang="en-US"/>
          </a:p>
        </p:txBody>
      </p:sp>
      <p:sp>
        <p:nvSpPr>
          <p:cNvPr id="1565010585" name="Slide Number Placeholder 3"/>
          <p:cNvSpPr>
            <a:spLocks noGrp="1"/>
          </p:cNvSpPr>
          <p:nvPr>
            <p:ph type="sldNum" sz="quarter" idx="10"/>
          </p:nvPr>
        </p:nvSpPr>
        <p:spPr bwMode="auto"/>
        <p:txBody>
          <a:bodyPr/>
          <a:lstStyle/>
          <a:p>
            <a:pPr>
              <a:defRPr/>
            </a:pPr>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38838586" name="Slide Image Placeholder 1"/>
          <p:cNvSpPr>
            <a:spLocks noChangeAspect="1" noGrp="1" noRot="1"/>
          </p:cNvSpPr>
          <p:nvPr>
            <p:ph type="sldImg"/>
          </p:nvPr>
        </p:nvSpPr>
        <p:spPr bwMode="auto"/>
      </p:sp>
      <p:sp>
        <p:nvSpPr>
          <p:cNvPr id="531520412" name="Notes Placeholder 2"/>
          <p:cNvSpPr>
            <a:spLocks noGrp="1"/>
          </p:cNvSpPr>
          <p:nvPr>
            <p:ph type="body" idx="1"/>
          </p:nvPr>
        </p:nvSpPr>
        <p:spPr bwMode="auto"/>
        <p:txBody>
          <a:bodyPr/>
          <a:lstStyle/>
          <a:p>
            <a:pPr>
              <a:defRPr/>
            </a:pPr>
            <a:endParaRPr lang="en-US"/>
          </a:p>
        </p:txBody>
      </p:sp>
      <p:sp>
        <p:nvSpPr>
          <p:cNvPr id="1452618832" name="Slide Number Placeholder 3"/>
          <p:cNvSpPr>
            <a:spLocks noGrp="1"/>
          </p:cNvSpPr>
          <p:nvPr>
            <p:ph type="sldNum" sz="quarter" idx="10"/>
          </p:nvPr>
        </p:nvSpPr>
        <p:spPr bwMode="auto"/>
        <p:txBody>
          <a:bodyPr/>
          <a:lstStyle/>
          <a:p>
            <a:pPr>
              <a:defRPr/>
            </a:pPr>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42465653" name="Slide Image Placeholder 1"/>
          <p:cNvSpPr>
            <a:spLocks noChangeAspect="1" noGrp="1" noRot="1"/>
          </p:cNvSpPr>
          <p:nvPr>
            <p:ph type="sldImg"/>
          </p:nvPr>
        </p:nvSpPr>
        <p:spPr bwMode="auto"/>
      </p:sp>
      <p:sp>
        <p:nvSpPr>
          <p:cNvPr id="1760861077" name="Notes Placeholder 2"/>
          <p:cNvSpPr>
            <a:spLocks noGrp="1"/>
          </p:cNvSpPr>
          <p:nvPr>
            <p:ph type="body" idx="1"/>
          </p:nvPr>
        </p:nvSpPr>
        <p:spPr bwMode="auto"/>
        <p:txBody>
          <a:bodyPr/>
          <a:lstStyle/>
          <a:p>
            <a:pPr>
              <a:defRPr/>
            </a:pPr>
            <a:endParaRPr lang="en-US"/>
          </a:p>
        </p:txBody>
      </p:sp>
      <p:sp>
        <p:nvSpPr>
          <p:cNvPr id="776936792" name="Slide Number Placeholder 3"/>
          <p:cNvSpPr>
            <a:spLocks noGrp="1"/>
          </p:cNvSpPr>
          <p:nvPr>
            <p:ph type="sldNum" sz="quarter" idx="10"/>
          </p:nvPr>
        </p:nvSpPr>
        <p:spPr bwMode="auto"/>
        <p:txBody>
          <a:bodyPr/>
          <a:lstStyle/>
          <a:p>
            <a:pPr>
              <a:defRPr/>
            </a:pPr>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72164299" name="Slide Image Placeholder 1"/>
          <p:cNvSpPr>
            <a:spLocks noChangeAspect="1" noGrp="1" noRot="1"/>
          </p:cNvSpPr>
          <p:nvPr>
            <p:ph type="sldImg"/>
          </p:nvPr>
        </p:nvSpPr>
        <p:spPr bwMode="auto"/>
      </p:sp>
      <p:sp>
        <p:nvSpPr>
          <p:cNvPr id="1819172351" name="Notes Placeholder 2"/>
          <p:cNvSpPr>
            <a:spLocks noGrp="1"/>
          </p:cNvSpPr>
          <p:nvPr>
            <p:ph type="body" idx="1"/>
          </p:nvPr>
        </p:nvSpPr>
        <p:spPr bwMode="auto"/>
        <p:txBody>
          <a:bodyPr/>
          <a:lstStyle/>
          <a:p>
            <a:pPr>
              <a:defRPr/>
            </a:pPr>
            <a:endParaRPr lang="en-US"/>
          </a:p>
        </p:txBody>
      </p:sp>
      <p:sp>
        <p:nvSpPr>
          <p:cNvPr id="1009282885" name="Slide Number Placeholder 3"/>
          <p:cNvSpPr>
            <a:spLocks noGrp="1"/>
          </p:cNvSpPr>
          <p:nvPr>
            <p:ph type="sldNum" sz="quarter" idx="10"/>
          </p:nvPr>
        </p:nvSpPr>
        <p:spPr bwMode="auto"/>
        <p:txBody>
          <a:bodyPr/>
          <a:lstStyle/>
          <a:p>
            <a:pPr>
              <a:defRPr/>
            </a:pPr>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75350920" name="Slide Image Placeholder 1"/>
          <p:cNvSpPr>
            <a:spLocks noChangeAspect="1" noGrp="1" noRot="1"/>
          </p:cNvSpPr>
          <p:nvPr>
            <p:ph type="sldImg"/>
          </p:nvPr>
        </p:nvSpPr>
        <p:spPr bwMode="auto"/>
      </p:sp>
      <p:sp>
        <p:nvSpPr>
          <p:cNvPr id="746265718" name="Notes Placeholder 2"/>
          <p:cNvSpPr>
            <a:spLocks noGrp="1"/>
          </p:cNvSpPr>
          <p:nvPr>
            <p:ph type="body" idx="1"/>
          </p:nvPr>
        </p:nvSpPr>
        <p:spPr bwMode="auto"/>
        <p:txBody>
          <a:bodyPr/>
          <a:lstStyle/>
          <a:p>
            <a:pPr>
              <a:defRPr/>
            </a:pPr>
            <a:endParaRPr lang="en-US"/>
          </a:p>
        </p:txBody>
      </p:sp>
      <p:sp>
        <p:nvSpPr>
          <p:cNvPr id="1688020016" name="Slide Number Placeholder 3"/>
          <p:cNvSpPr>
            <a:spLocks noGrp="1"/>
          </p:cNvSpPr>
          <p:nvPr>
            <p:ph type="sldNum" sz="quarter" idx="10"/>
          </p:nvPr>
        </p:nvSpPr>
        <p:spPr bwMode="auto"/>
        <p:txBody>
          <a:bodyPr/>
          <a:lstStyle/>
          <a:p>
            <a:pPr>
              <a:defRPr/>
            </a:pPr>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5908952" name="Slide Image Placeholder 1"/>
          <p:cNvSpPr>
            <a:spLocks noChangeAspect="1" noGrp="1" noRot="1"/>
          </p:cNvSpPr>
          <p:nvPr>
            <p:ph type="sldImg"/>
          </p:nvPr>
        </p:nvSpPr>
        <p:spPr bwMode="auto"/>
      </p:sp>
      <p:sp>
        <p:nvSpPr>
          <p:cNvPr id="59668735" name="Notes Placeholder 2"/>
          <p:cNvSpPr>
            <a:spLocks noGrp="1"/>
          </p:cNvSpPr>
          <p:nvPr>
            <p:ph type="body" idx="1"/>
          </p:nvPr>
        </p:nvSpPr>
        <p:spPr bwMode="auto"/>
        <p:txBody>
          <a:bodyPr/>
          <a:lstStyle/>
          <a:p>
            <a:pPr>
              <a:defRPr/>
            </a:pPr>
            <a:endParaRPr lang="en-US"/>
          </a:p>
        </p:txBody>
      </p:sp>
      <p:sp>
        <p:nvSpPr>
          <p:cNvPr id="181196656" name="Slide Number Placeholder 3"/>
          <p:cNvSpPr>
            <a:spLocks noGrp="1"/>
          </p:cNvSpPr>
          <p:nvPr>
            <p:ph type="sldNum" sz="quarter" idx="10"/>
          </p:nvPr>
        </p:nvSpPr>
        <p:spPr bwMode="auto"/>
        <p:txBody>
          <a:bodyPr/>
          <a:lstStyle/>
          <a:p>
            <a:pPr>
              <a:defRPr/>
            </a:pPr>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02019899" name="Slide Image Placeholder 1"/>
          <p:cNvSpPr>
            <a:spLocks noChangeAspect="1" noGrp="1" noRot="1"/>
          </p:cNvSpPr>
          <p:nvPr>
            <p:ph type="sldImg"/>
          </p:nvPr>
        </p:nvSpPr>
        <p:spPr bwMode="auto"/>
      </p:sp>
      <p:sp>
        <p:nvSpPr>
          <p:cNvPr id="1370219395" name="Notes Placeholder 2"/>
          <p:cNvSpPr>
            <a:spLocks noGrp="1"/>
          </p:cNvSpPr>
          <p:nvPr>
            <p:ph type="body" idx="1"/>
          </p:nvPr>
        </p:nvSpPr>
        <p:spPr bwMode="auto"/>
        <p:txBody>
          <a:bodyPr/>
          <a:lstStyle/>
          <a:p>
            <a:pPr>
              <a:defRPr/>
            </a:pPr>
            <a:endParaRPr lang="en-US"/>
          </a:p>
        </p:txBody>
      </p:sp>
      <p:sp>
        <p:nvSpPr>
          <p:cNvPr id="1126843202" name="Slide Number Placeholder 3"/>
          <p:cNvSpPr>
            <a:spLocks noGrp="1"/>
          </p:cNvSpPr>
          <p:nvPr>
            <p:ph type="sldNum" sz="quarter" idx="10"/>
          </p:nvPr>
        </p:nvSpPr>
        <p:spPr bwMode="auto"/>
        <p:txBody>
          <a:bodyPr/>
          <a:lstStyle/>
          <a:p>
            <a:pPr>
              <a:defRPr/>
            </a:pPr>
            <a:fld id="{F7021451-1387-4CA6-816F-3879F97B5CBC}" type="slidenum">
              <a:rPr lang="en-US"/>
              <a:t>9</a:t>
            </a:fld>
            <a:endParaRPr lang="en-US"/>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9.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0.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6.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7.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DEFAULT">
    <p:bg>
      <p:bgRef idx="1001">
        <a:schemeClr val="bg1"/>
      </p:bgRef>
    </p:bg>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9 master">
    <p:bg>
      <p:bgPr shadeToTitle="0">
        <a:solidFill>
          <a:srgbClr val="000000"/>
        </a:solidFill>
      </p:bgPr>
    </p:bg>
    <p:spTree>
      <p:nvGrpSpPr>
        <p:cNvPr id="1" name=""/>
        <p:cNvGrpSpPr/>
        <p:nvPr/>
      </p:nvGrpSpPr>
      <p:grpSpPr bwMode="auto">
        <a:xfrm>
          <a:off x="0" y="0"/>
          <a:ext cx="0" cy="0"/>
          <a:chOff x="0" y="0"/>
          <a:chExt cx="0" cy="0"/>
        </a:xfrm>
      </p:grpSpPr>
      <p:sp>
        <p:nvSpPr>
          <p:cNvPr id="17420391" name="Shape 0"/>
          <p:cNvSpPr/>
          <p:nvPr/>
        </p:nvSpPr>
        <p:spPr bwMode="auto">
          <a:xfrm>
            <a:off x="0" y="0"/>
            <a:ext cx="14630400" cy="8229600"/>
          </a:xfrm>
          <a:prstGeom prst="rect">
            <a:avLst/>
          </a:prstGeom>
          <a:solidFill>
            <a:srgbClr val="EBF4F3"/>
          </a:solidFill>
          <a:ln/>
        </p:spPr>
      </p:sp>
      <p:sp>
        <p:nvSpPr>
          <p:cNvPr id="492860697" name="Shape 1"/>
          <p:cNvSpPr/>
          <p:nvPr/>
        </p:nvSpPr>
        <p:spPr bwMode="auto">
          <a:xfrm>
            <a:off x="0" y="0"/>
            <a:ext cx="14630400" cy="8229600"/>
          </a:xfrm>
          <a:prstGeom prst="rect">
            <a:avLst/>
          </a:prstGeom>
          <a:solidFill>
            <a:srgbClr val="FFFFFF"/>
          </a:solidFill>
          <a:ln/>
        </p:spPr>
      </p:sp>
      <p:pic>
        <p:nvPicPr>
          <p:cNvPr id="1983324455"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10 master">
    <p:bg>
      <p:bgPr shadeToTitle="0">
        <a:solidFill>
          <a:srgbClr val="000000"/>
        </a:solidFill>
      </p:bgPr>
    </p:bg>
    <p:spTree>
      <p:nvGrpSpPr>
        <p:cNvPr id="1" name=""/>
        <p:cNvGrpSpPr/>
        <p:nvPr/>
      </p:nvGrpSpPr>
      <p:grpSpPr bwMode="auto">
        <a:xfrm>
          <a:off x="0" y="0"/>
          <a:ext cx="0" cy="0"/>
          <a:chOff x="0" y="0"/>
          <a:chExt cx="0" cy="0"/>
        </a:xfrm>
      </p:grpSpPr>
      <p:sp>
        <p:nvSpPr>
          <p:cNvPr id="666984939" name="Shape 0"/>
          <p:cNvSpPr/>
          <p:nvPr/>
        </p:nvSpPr>
        <p:spPr bwMode="auto">
          <a:xfrm>
            <a:off x="0" y="0"/>
            <a:ext cx="14630400" cy="8229600"/>
          </a:xfrm>
          <a:prstGeom prst="rect">
            <a:avLst/>
          </a:prstGeom>
          <a:solidFill>
            <a:srgbClr val="EBF4F3"/>
          </a:solidFill>
          <a:ln/>
        </p:spPr>
      </p:sp>
      <p:sp>
        <p:nvSpPr>
          <p:cNvPr id="1101497655" name="Shape 1"/>
          <p:cNvSpPr/>
          <p:nvPr/>
        </p:nvSpPr>
        <p:spPr bwMode="auto">
          <a:xfrm>
            <a:off x="0" y="0"/>
            <a:ext cx="14630400" cy="8229600"/>
          </a:xfrm>
          <a:prstGeom prst="rect">
            <a:avLst/>
          </a:prstGeom>
          <a:solidFill>
            <a:srgbClr val="FFFFFF"/>
          </a:solidFill>
          <a:ln/>
        </p:spPr>
      </p:sp>
      <p:pic>
        <p:nvPicPr>
          <p:cNvPr id="41742403"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11 master">
    <p:bg>
      <p:bgPr shadeToTitle="0">
        <a:solidFill>
          <a:srgbClr val="000000"/>
        </a:solidFill>
      </p:bgPr>
    </p:bg>
    <p:spTree>
      <p:nvGrpSpPr>
        <p:cNvPr id="1" name=""/>
        <p:cNvGrpSpPr/>
        <p:nvPr/>
      </p:nvGrpSpPr>
      <p:grpSpPr bwMode="auto">
        <a:xfrm>
          <a:off x="0" y="0"/>
          <a:ext cx="0" cy="0"/>
          <a:chOff x="0" y="0"/>
          <a:chExt cx="0" cy="0"/>
        </a:xfrm>
      </p:grpSpPr>
      <p:sp>
        <p:nvSpPr>
          <p:cNvPr id="196492035" name="Shape 0"/>
          <p:cNvSpPr/>
          <p:nvPr/>
        </p:nvSpPr>
        <p:spPr bwMode="auto">
          <a:xfrm>
            <a:off x="0" y="0"/>
            <a:ext cx="14630400" cy="8229600"/>
          </a:xfrm>
          <a:prstGeom prst="rect">
            <a:avLst/>
          </a:prstGeom>
          <a:solidFill>
            <a:srgbClr val="EBF4F3"/>
          </a:solidFill>
          <a:ln/>
        </p:spPr>
      </p:sp>
      <p:sp>
        <p:nvSpPr>
          <p:cNvPr id="1584006462" name="Shape 1"/>
          <p:cNvSpPr/>
          <p:nvPr/>
        </p:nvSpPr>
        <p:spPr bwMode="auto">
          <a:xfrm>
            <a:off x="0" y="0"/>
            <a:ext cx="14630400" cy="8229600"/>
          </a:xfrm>
          <a:prstGeom prst="rect">
            <a:avLst/>
          </a:prstGeom>
          <a:solidFill>
            <a:srgbClr val="FFFFFF"/>
          </a:solidFill>
          <a:ln/>
        </p:spPr>
      </p:sp>
      <p:pic>
        <p:nvPicPr>
          <p:cNvPr id="2125371910"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1 master">
    <p:bg>
      <p:bgPr shadeToTitle="0">
        <a:solidFill>
          <a:srgbClr val="000000"/>
        </a:solidFill>
      </p:bgPr>
    </p:bg>
    <p:spTree>
      <p:nvGrpSpPr>
        <p:cNvPr id="1" name=""/>
        <p:cNvGrpSpPr/>
        <p:nvPr/>
      </p:nvGrpSpPr>
      <p:grpSpPr bwMode="auto">
        <a:xfrm>
          <a:off x="0" y="0"/>
          <a:ext cx="0" cy="0"/>
          <a:chOff x="0" y="0"/>
          <a:chExt cx="0" cy="0"/>
        </a:xfrm>
      </p:grpSpPr>
      <p:sp>
        <p:nvSpPr>
          <p:cNvPr id="1757706793" name="Shape 0"/>
          <p:cNvSpPr/>
          <p:nvPr/>
        </p:nvSpPr>
        <p:spPr bwMode="auto">
          <a:xfrm>
            <a:off x="0" y="0"/>
            <a:ext cx="14630400" cy="8229600"/>
          </a:xfrm>
          <a:prstGeom prst="rect">
            <a:avLst/>
          </a:prstGeom>
          <a:solidFill>
            <a:srgbClr val="EBF4F3"/>
          </a:solidFill>
          <a:ln/>
        </p:spPr>
      </p:sp>
      <p:sp>
        <p:nvSpPr>
          <p:cNvPr id="1402474724" name="Shape 1"/>
          <p:cNvSpPr/>
          <p:nvPr/>
        </p:nvSpPr>
        <p:spPr bwMode="auto">
          <a:xfrm>
            <a:off x="0" y="0"/>
            <a:ext cx="14630400" cy="8229600"/>
          </a:xfrm>
          <a:prstGeom prst="rect">
            <a:avLst/>
          </a:prstGeom>
          <a:solidFill>
            <a:srgbClr val="FFFFFF"/>
          </a:solidFill>
          <a:ln/>
        </p:spPr>
      </p:sp>
      <p:pic>
        <p:nvPicPr>
          <p:cNvPr id="717481895"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2 master">
    <p:bg>
      <p:bgPr shadeToTitle="0">
        <a:solidFill>
          <a:srgbClr val="000000"/>
        </a:solidFill>
      </p:bgPr>
    </p:bg>
    <p:spTree>
      <p:nvGrpSpPr>
        <p:cNvPr id="1" name=""/>
        <p:cNvGrpSpPr/>
        <p:nvPr/>
      </p:nvGrpSpPr>
      <p:grpSpPr bwMode="auto">
        <a:xfrm>
          <a:off x="0" y="0"/>
          <a:ext cx="0" cy="0"/>
          <a:chOff x="0" y="0"/>
          <a:chExt cx="0" cy="0"/>
        </a:xfrm>
      </p:grpSpPr>
      <p:sp>
        <p:nvSpPr>
          <p:cNvPr id="1109022867" name="Shape 0"/>
          <p:cNvSpPr/>
          <p:nvPr/>
        </p:nvSpPr>
        <p:spPr bwMode="auto">
          <a:xfrm>
            <a:off x="0" y="0"/>
            <a:ext cx="14630400" cy="8229600"/>
          </a:xfrm>
          <a:prstGeom prst="rect">
            <a:avLst/>
          </a:prstGeom>
          <a:solidFill>
            <a:srgbClr val="EBF4F3"/>
          </a:solidFill>
          <a:ln/>
        </p:spPr>
      </p:sp>
      <p:sp>
        <p:nvSpPr>
          <p:cNvPr id="10981721" name="Shape 1"/>
          <p:cNvSpPr/>
          <p:nvPr/>
        </p:nvSpPr>
        <p:spPr bwMode="auto">
          <a:xfrm>
            <a:off x="0" y="0"/>
            <a:ext cx="14630400" cy="8229600"/>
          </a:xfrm>
          <a:prstGeom prst="rect">
            <a:avLst/>
          </a:prstGeom>
          <a:solidFill>
            <a:srgbClr val="FFFFFF"/>
          </a:solidFill>
          <a:ln/>
        </p:spPr>
      </p:sp>
      <p:pic>
        <p:nvPicPr>
          <p:cNvPr id="1642353814"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3 master">
    <p:bg>
      <p:bgPr shadeToTitle="0">
        <a:solidFill>
          <a:srgbClr val="000000"/>
        </a:solidFill>
      </p:bgPr>
    </p:bg>
    <p:spTree>
      <p:nvGrpSpPr>
        <p:cNvPr id="1" name=""/>
        <p:cNvGrpSpPr/>
        <p:nvPr/>
      </p:nvGrpSpPr>
      <p:grpSpPr bwMode="auto">
        <a:xfrm>
          <a:off x="0" y="0"/>
          <a:ext cx="0" cy="0"/>
          <a:chOff x="0" y="0"/>
          <a:chExt cx="0" cy="0"/>
        </a:xfrm>
      </p:grpSpPr>
      <p:sp>
        <p:nvSpPr>
          <p:cNvPr id="1895459331" name="Shape 0"/>
          <p:cNvSpPr/>
          <p:nvPr/>
        </p:nvSpPr>
        <p:spPr bwMode="auto">
          <a:xfrm>
            <a:off x="0" y="0"/>
            <a:ext cx="14630400" cy="8229600"/>
          </a:xfrm>
          <a:prstGeom prst="rect">
            <a:avLst/>
          </a:prstGeom>
          <a:solidFill>
            <a:srgbClr val="EBF4F3"/>
          </a:solidFill>
          <a:ln/>
        </p:spPr>
      </p:sp>
      <p:sp>
        <p:nvSpPr>
          <p:cNvPr id="1265470309" name="Shape 1"/>
          <p:cNvSpPr/>
          <p:nvPr/>
        </p:nvSpPr>
        <p:spPr bwMode="auto">
          <a:xfrm>
            <a:off x="0" y="0"/>
            <a:ext cx="14630400" cy="8229600"/>
          </a:xfrm>
          <a:prstGeom prst="rect">
            <a:avLst/>
          </a:prstGeom>
          <a:solidFill>
            <a:srgbClr val="FFFFFF"/>
          </a:solidFill>
          <a:ln/>
        </p:spPr>
      </p:sp>
      <p:pic>
        <p:nvPicPr>
          <p:cNvPr id="1910165310"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4 master">
    <p:bg>
      <p:bgPr shadeToTitle="0">
        <a:solidFill>
          <a:srgbClr val="000000"/>
        </a:solidFill>
      </p:bgPr>
    </p:bg>
    <p:spTree>
      <p:nvGrpSpPr>
        <p:cNvPr id="1" name=""/>
        <p:cNvGrpSpPr/>
        <p:nvPr/>
      </p:nvGrpSpPr>
      <p:grpSpPr bwMode="auto">
        <a:xfrm>
          <a:off x="0" y="0"/>
          <a:ext cx="0" cy="0"/>
          <a:chOff x="0" y="0"/>
          <a:chExt cx="0" cy="0"/>
        </a:xfrm>
      </p:grpSpPr>
      <p:sp>
        <p:nvSpPr>
          <p:cNvPr id="971695841" name="Shape 0"/>
          <p:cNvSpPr/>
          <p:nvPr/>
        </p:nvSpPr>
        <p:spPr bwMode="auto">
          <a:xfrm>
            <a:off x="0" y="0"/>
            <a:ext cx="14630400" cy="8229600"/>
          </a:xfrm>
          <a:prstGeom prst="rect">
            <a:avLst/>
          </a:prstGeom>
          <a:solidFill>
            <a:srgbClr val="EBF4F3"/>
          </a:solidFill>
          <a:ln/>
        </p:spPr>
      </p:sp>
      <p:sp>
        <p:nvSpPr>
          <p:cNvPr id="1213121788" name="Shape 1"/>
          <p:cNvSpPr/>
          <p:nvPr/>
        </p:nvSpPr>
        <p:spPr bwMode="auto">
          <a:xfrm>
            <a:off x="0" y="0"/>
            <a:ext cx="14630400" cy="8229600"/>
          </a:xfrm>
          <a:prstGeom prst="rect">
            <a:avLst/>
          </a:prstGeom>
          <a:solidFill>
            <a:srgbClr val="FFFFFF"/>
          </a:solidFill>
          <a:ln/>
        </p:spPr>
      </p:sp>
      <p:pic>
        <p:nvPicPr>
          <p:cNvPr id="348260141"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5 master">
    <p:bg>
      <p:bgPr shadeToTitle="0">
        <a:solidFill>
          <a:srgbClr val="000000"/>
        </a:solidFill>
      </p:bgPr>
    </p:bg>
    <p:spTree>
      <p:nvGrpSpPr>
        <p:cNvPr id="1" name=""/>
        <p:cNvGrpSpPr/>
        <p:nvPr/>
      </p:nvGrpSpPr>
      <p:grpSpPr bwMode="auto">
        <a:xfrm>
          <a:off x="0" y="0"/>
          <a:ext cx="0" cy="0"/>
          <a:chOff x="0" y="0"/>
          <a:chExt cx="0" cy="0"/>
        </a:xfrm>
      </p:grpSpPr>
      <p:sp>
        <p:nvSpPr>
          <p:cNvPr id="649599833" name="Shape 0"/>
          <p:cNvSpPr/>
          <p:nvPr/>
        </p:nvSpPr>
        <p:spPr bwMode="auto">
          <a:xfrm>
            <a:off x="0" y="0"/>
            <a:ext cx="14630400" cy="8229600"/>
          </a:xfrm>
          <a:prstGeom prst="rect">
            <a:avLst/>
          </a:prstGeom>
          <a:solidFill>
            <a:srgbClr val="EBF4F3"/>
          </a:solidFill>
          <a:ln/>
        </p:spPr>
      </p:sp>
      <p:sp>
        <p:nvSpPr>
          <p:cNvPr id="862387847" name="Shape 1"/>
          <p:cNvSpPr/>
          <p:nvPr/>
        </p:nvSpPr>
        <p:spPr bwMode="auto">
          <a:xfrm>
            <a:off x="0" y="0"/>
            <a:ext cx="14630400" cy="8229600"/>
          </a:xfrm>
          <a:prstGeom prst="rect">
            <a:avLst/>
          </a:prstGeom>
          <a:solidFill>
            <a:srgbClr val="FFFFFF"/>
          </a:solidFill>
          <a:ln/>
        </p:spPr>
      </p:sp>
      <p:pic>
        <p:nvPicPr>
          <p:cNvPr id="1433567891"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6 master">
    <p:bg>
      <p:bgPr shadeToTitle="0">
        <a:solidFill>
          <a:srgbClr val="000000"/>
        </a:solidFill>
      </p:bgPr>
    </p:bg>
    <p:spTree>
      <p:nvGrpSpPr>
        <p:cNvPr id="1" name=""/>
        <p:cNvGrpSpPr/>
        <p:nvPr/>
      </p:nvGrpSpPr>
      <p:grpSpPr bwMode="auto">
        <a:xfrm>
          <a:off x="0" y="0"/>
          <a:ext cx="0" cy="0"/>
          <a:chOff x="0" y="0"/>
          <a:chExt cx="0" cy="0"/>
        </a:xfrm>
      </p:grpSpPr>
      <p:sp>
        <p:nvSpPr>
          <p:cNvPr id="1441019723" name="Shape 0"/>
          <p:cNvSpPr/>
          <p:nvPr/>
        </p:nvSpPr>
        <p:spPr bwMode="auto">
          <a:xfrm>
            <a:off x="0" y="0"/>
            <a:ext cx="14630400" cy="8229600"/>
          </a:xfrm>
          <a:prstGeom prst="rect">
            <a:avLst/>
          </a:prstGeom>
          <a:solidFill>
            <a:srgbClr val="EBF4F3"/>
          </a:solidFill>
          <a:ln/>
        </p:spPr>
      </p:sp>
      <p:sp>
        <p:nvSpPr>
          <p:cNvPr id="151124378" name="Shape 1"/>
          <p:cNvSpPr/>
          <p:nvPr/>
        </p:nvSpPr>
        <p:spPr bwMode="auto">
          <a:xfrm>
            <a:off x="0" y="0"/>
            <a:ext cx="14630400" cy="8229600"/>
          </a:xfrm>
          <a:prstGeom prst="rect">
            <a:avLst/>
          </a:prstGeom>
          <a:solidFill>
            <a:srgbClr val="FFFFFF"/>
          </a:solidFill>
          <a:ln/>
        </p:spPr>
      </p:sp>
      <p:pic>
        <p:nvPicPr>
          <p:cNvPr id="1183538100"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7 master">
    <p:bg>
      <p:bgPr shadeToTitle="0">
        <a:solidFill>
          <a:srgbClr val="000000"/>
        </a:solidFill>
      </p:bgPr>
    </p:bg>
    <p:spTree>
      <p:nvGrpSpPr>
        <p:cNvPr id="1" name=""/>
        <p:cNvGrpSpPr/>
        <p:nvPr/>
      </p:nvGrpSpPr>
      <p:grpSpPr bwMode="auto">
        <a:xfrm>
          <a:off x="0" y="0"/>
          <a:ext cx="0" cy="0"/>
          <a:chOff x="0" y="0"/>
          <a:chExt cx="0" cy="0"/>
        </a:xfrm>
      </p:grpSpPr>
      <p:sp>
        <p:nvSpPr>
          <p:cNvPr id="1407053012" name="Shape 0"/>
          <p:cNvSpPr/>
          <p:nvPr/>
        </p:nvSpPr>
        <p:spPr bwMode="auto">
          <a:xfrm>
            <a:off x="0" y="0"/>
            <a:ext cx="14630400" cy="8229600"/>
          </a:xfrm>
          <a:prstGeom prst="rect">
            <a:avLst/>
          </a:prstGeom>
          <a:solidFill>
            <a:srgbClr val="EBF4F3"/>
          </a:solidFill>
          <a:ln/>
        </p:spPr>
      </p:sp>
      <p:sp>
        <p:nvSpPr>
          <p:cNvPr id="371748673" name="Shape 1"/>
          <p:cNvSpPr/>
          <p:nvPr/>
        </p:nvSpPr>
        <p:spPr bwMode="auto">
          <a:xfrm>
            <a:off x="0" y="0"/>
            <a:ext cx="14630400" cy="8229600"/>
          </a:xfrm>
          <a:prstGeom prst="rect">
            <a:avLst/>
          </a:prstGeom>
          <a:solidFill>
            <a:srgbClr val="FFFFFF"/>
          </a:solidFill>
          <a:ln/>
        </p:spPr>
      </p:sp>
      <p:pic>
        <p:nvPicPr>
          <p:cNvPr id="93799056"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Slide 8 master">
    <p:bg>
      <p:bgPr shadeToTitle="0">
        <a:solidFill>
          <a:srgbClr val="000000"/>
        </a:solidFill>
      </p:bgPr>
    </p:bg>
    <p:spTree>
      <p:nvGrpSpPr>
        <p:cNvPr id="1" name=""/>
        <p:cNvGrpSpPr/>
        <p:nvPr/>
      </p:nvGrpSpPr>
      <p:grpSpPr bwMode="auto">
        <a:xfrm>
          <a:off x="0" y="0"/>
          <a:ext cx="0" cy="0"/>
          <a:chOff x="0" y="0"/>
          <a:chExt cx="0" cy="0"/>
        </a:xfrm>
      </p:grpSpPr>
      <p:sp>
        <p:nvSpPr>
          <p:cNvPr id="801975944" name="Shape 0"/>
          <p:cNvSpPr/>
          <p:nvPr/>
        </p:nvSpPr>
        <p:spPr bwMode="auto">
          <a:xfrm>
            <a:off x="0" y="0"/>
            <a:ext cx="14630400" cy="8229600"/>
          </a:xfrm>
          <a:prstGeom prst="rect">
            <a:avLst/>
          </a:prstGeom>
          <a:solidFill>
            <a:srgbClr val="EBF4F3"/>
          </a:solidFill>
          <a:ln/>
        </p:spPr>
      </p:sp>
      <p:sp>
        <p:nvSpPr>
          <p:cNvPr id="1135890571" name="Shape 1"/>
          <p:cNvSpPr/>
          <p:nvPr/>
        </p:nvSpPr>
        <p:spPr bwMode="auto">
          <a:xfrm>
            <a:off x="0" y="0"/>
            <a:ext cx="14630400" cy="8229600"/>
          </a:xfrm>
          <a:prstGeom prst="rect">
            <a:avLst/>
          </a:prstGeom>
          <a:solidFill>
            <a:srgbClr val="FFFFFF"/>
          </a:solidFill>
          <a:ln/>
        </p:spPr>
      </p:sp>
      <p:pic>
        <p:nvPicPr>
          <p:cNvPr id="212715847" name="Image 0" descr="preencoded.png">
            <a:hlinkClick r:id="rId2" tooltip=""/>
          </p:cNvPr>
          <p:cNvPicPr>
            <a:picLocks noChangeAspect="1"/>
          </p:cNvPicPr>
          <p:nvPr/>
        </p:nvPicPr>
        <p:blipFill rotWithShape="1">
          <a:blip r:embed="rId3"/>
          <a:stretch/>
        </p:blipFill>
        <p:spPr bwMode="auto">
          <a:xfrm>
            <a:off x="12839214" y="7749539"/>
            <a:ext cx="1722604" cy="411480"/>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lvl1pPr algn="ctr" defTabSz="914400" rtl="0">
        <a:spcBef>
          <a:spcPts val="0"/>
        </a:spcBef>
        <a:buNone/>
        <a:defRPr sz="4400">
          <a:solidFill>
            <a:schemeClr val="tx1"/>
          </a:solidFill>
          <a:latin typeface="+mj-lt"/>
          <a:ea typeface="+mj-ea"/>
          <a:cs typeface="+mj-cs"/>
        </a:defRPr>
      </a:lvl1pPr>
    </p:titleStyle>
    <p:bodyStyle>
      <a:lvl1pPr marL="342900" indent="-342900" algn="l" defTabSz="914400" rtl="0">
        <a:spcBef>
          <a:spcPts val="0"/>
        </a:spcBef>
        <a:buFont typeface="Arial"/>
        <a:buChar char="•"/>
        <a:defRPr sz="3200">
          <a:solidFill>
            <a:schemeClr val="tx1"/>
          </a:solidFill>
          <a:latin typeface="+mn-lt"/>
          <a:ea typeface="+mn-ea"/>
          <a:cs typeface="+mn-cs"/>
        </a:defRPr>
      </a:lvl1pPr>
      <a:lvl2pPr marL="742950" indent="-285750" algn="l" defTabSz="914400" rtl="0">
        <a:spcBef>
          <a:spcPts val="0"/>
        </a:spcBef>
        <a:buFont typeface="Arial"/>
        <a:buChar char="–"/>
        <a:defRPr sz="2800">
          <a:solidFill>
            <a:schemeClr val="tx1"/>
          </a:solidFill>
          <a:latin typeface="+mn-lt"/>
          <a:ea typeface="+mn-ea"/>
          <a:cs typeface="+mn-cs"/>
        </a:defRPr>
      </a:lvl2pPr>
      <a:lvl3pPr marL="1143000" indent="-228600" algn="l" defTabSz="914400" rtl="0">
        <a:spcBef>
          <a:spcPts val="0"/>
        </a:spcBef>
        <a:buFont typeface="Arial"/>
        <a:buChar char="•"/>
        <a:defRPr sz="2400">
          <a:solidFill>
            <a:schemeClr val="tx1"/>
          </a:solidFill>
          <a:latin typeface="+mn-lt"/>
          <a:ea typeface="+mn-ea"/>
          <a:cs typeface="+mn-cs"/>
        </a:defRPr>
      </a:lvl3pPr>
      <a:lvl4pPr marL="1600200" indent="-228600" algn="l" defTabSz="914400" rtl="0">
        <a:spcBef>
          <a:spcPts val="0"/>
        </a:spcBef>
        <a:buFont typeface="Arial"/>
        <a:buChar char="–"/>
        <a:defRPr sz="2000">
          <a:solidFill>
            <a:schemeClr val="tx1"/>
          </a:solidFill>
          <a:latin typeface="+mn-lt"/>
          <a:ea typeface="+mn-ea"/>
          <a:cs typeface="+mn-cs"/>
        </a:defRPr>
      </a:lvl4pPr>
      <a:lvl5pPr marL="2057400" indent="-228600" algn="l" defTabSz="914400" rtl="0">
        <a:spcBef>
          <a:spcPts val="0"/>
        </a:spcBef>
        <a:buFont typeface="Arial"/>
        <a:buChar char="»"/>
        <a:defRPr sz="2000">
          <a:solidFill>
            <a:schemeClr val="tx1"/>
          </a:solidFill>
          <a:latin typeface="+mn-lt"/>
          <a:ea typeface="+mn-ea"/>
          <a:cs typeface="+mn-cs"/>
        </a:defRPr>
      </a:lvl5pPr>
      <a:lvl6pPr marL="2514600" indent="-228600" algn="l" defTabSz="914400" rtl="0">
        <a:spcBef>
          <a:spcPts val="0"/>
        </a:spcBef>
        <a:buFont typeface="Arial"/>
        <a:buChar char="•"/>
        <a:defRPr sz="2000">
          <a:solidFill>
            <a:schemeClr val="tx1"/>
          </a:solidFill>
          <a:latin typeface="+mn-lt"/>
          <a:ea typeface="+mn-ea"/>
          <a:cs typeface="+mn-cs"/>
        </a:defRPr>
      </a:lvl6pPr>
      <a:lvl7pPr marL="2971800" indent="-228600" algn="l" defTabSz="914400" rtl="0">
        <a:spcBef>
          <a:spcPts val="0"/>
        </a:spcBef>
        <a:buFont typeface="Arial"/>
        <a:buChar char="•"/>
        <a:defRPr sz="2000">
          <a:solidFill>
            <a:schemeClr val="tx1"/>
          </a:solidFill>
          <a:latin typeface="+mn-lt"/>
          <a:ea typeface="+mn-ea"/>
          <a:cs typeface="+mn-cs"/>
        </a:defRPr>
      </a:lvl7pPr>
      <a:lvl8pPr marL="3429000" indent="-228600" algn="l" defTabSz="914400" rtl="0">
        <a:spcBef>
          <a:spcPts val="0"/>
        </a:spcBef>
        <a:buFont typeface="Arial"/>
        <a:buChar char="•"/>
        <a:defRPr sz="2000">
          <a:solidFill>
            <a:schemeClr val="tx1"/>
          </a:solidFill>
          <a:latin typeface="+mn-lt"/>
          <a:ea typeface="+mn-ea"/>
          <a:cs typeface="+mn-cs"/>
        </a:defRPr>
      </a:lvl8pPr>
      <a:lvl9pPr marL="3886200" indent="-228600" algn="l" defTabSz="914400" rtl="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media1.svg"/><Relationship Id="rId5" Type="http://schemas.openxmlformats.org/officeDocument/2006/relationships/image" Target="../media/image21.png"/><Relationship Id="rId6" Type="http://schemas.openxmlformats.org/officeDocument/2006/relationships/image" Target="../media/media2.svg"/><Relationship Id="rId7" Type="http://schemas.openxmlformats.org/officeDocument/2006/relationships/image" Target="../media/image22.png"/><Relationship Id="rId8" Type="http://schemas.openxmlformats.org/officeDocument/2006/relationships/image" Target="../media/media3.svg"/><Relationship Id="rId9" Type="http://schemas.openxmlformats.org/officeDocument/2006/relationships/image" Target="../media/image23.png"/><Relationship Id="rId10" Type="http://schemas.openxmlformats.org/officeDocument/2006/relationships/image" Target="../media/media4.svg"/><Relationship Id="rId1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1">
    <p:spTree>
      <p:nvGrpSpPr>
        <p:cNvPr id="1" name=""/>
        <p:cNvGrpSpPr/>
        <p:nvPr/>
      </p:nvGrpSpPr>
      <p:grpSpPr bwMode="auto">
        <a:xfrm>
          <a:off x="0" y="0"/>
          <a:ext cx="0" cy="0"/>
          <a:chOff x="0" y="0"/>
          <a:chExt cx="0" cy="0"/>
        </a:xfrm>
      </p:grpSpPr>
      <p:pic>
        <p:nvPicPr>
          <p:cNvPr id="2124404191" name="Image 0" descr="preencoded.png"/>
          <p:cNvPicPr>
            <a:picLocks noChangeAspect="1"/>
          </p:cNvPicPr>
          <p:nvPr/>
        </p:nvPicPr>
        <p:blipFill rotWithShape="1">
          <a:blip r:embed="rId3"/>
          <a:stretch/>
        </p:blipFill>
        <p:spPr bwMode="auto">
          <a:xfrm>
            <a:off x="0" y="0"/>
            <a:ext cx="5486400" cy="8229600"/>
          </a:xfrm>
          <a:prstGeom prst="rect">
            <a:avLst/>
          </a:prstGeom>
        </p:spPr>
      </p:pic>
      <p:sp>
        <p:nvSpPr>
          <p:cNvPr id="477176588" name="Text 0"/>
          <p:cNvSpPr/>
          <p:nvPr/>
        </p:nvSpPr>
        <p:spPr bwMode="auto">
          <a:xfrm>
            <a:off x="6280190" y="2757964"/>
            <a:ext cx="7556421" cy="1240155"/>
          </a:xfrm>
          <a:prstGeom prst="rect">
            <a:avLst/>
          </a:prstGeom>
          <a:noFill/>
          <a:ln/>
        </p:spPr>
        <p:txBody>
          <a:bodyPr wrap="square" lIns="0" tIns="0" rIns="0" bIns="0" rtlCol="0" anchor="t"/>
          <a:lstStyle/>
          <a:p>
            <a:pPr marL="0" indent="0" algn="l">
              <a:lnSpc>
                <a:spcPts val="4850"/>
              </a:lnSpc>
              <a:buNone/>
              <a:defRPr/>
            </a:pPr>
            <a:r>
              <a:rPr lang="en-US" sz="3900">
                <a:solidFill>
                  <a:srgbClr val="272D45"/>
                </a:solidFill>
                <a:latin typeface="Kanit Light"/>
                <a:ea typeface="Kanit Light"/>
                <a:cs typeface="Kanit Light"/>
              </a:rPr>
              <a:t>Organofosfat ve Karbamat Zehirlenmesi</a:t>
            </a:r>
            <a:endParaRPr lang="en-US" sz="3900"/>
          </a:p>
        </p:txBody>
      </p:sp>
      <p:sp>
        <p:nvSpPr>
          <p:cNvPr id="1321380736" name="Text 1"/>
          <p:cNvSpPr/>
          <p:nvPr/>
        </p:nvSpPr>
        <p:spPr bwMode="auto">
          <a:xfrm>
            <a:off x="6280190" y="4295775"/>
            <a:ext cx="7556421" cy="63507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Kolinesteraz inhibitörlerinin neden olduğu akut toksisiteye kapsamlı bir bakış: klinik özellikler, tanı ve acil yönetim</a:t>
            </a:r>
            <a:endParaRPr lang="en-US" sz="1550"/>
          </a:p>
        </p:txBody>
      </p:sp>
      <p:sp>
        <p:nvSpPr>
          <p:cNvPr id="836887850" name="Text 2"/>
          <p:cNvSpPr/>
          <p:nvPr/>
        </p:nvSpPr>
        <p:spPr bwMode="auto">
          <a:xfrm>
            <a:off x="6280190" y="5154097"/>
            <a:ext cx="7556421" cy="317540"/>
          </a:xfrm>
          <a:prstGeom prst="rect">
            <a:avLst/>
          </a:prstGeom>
          <a:noFill/>
          <a:ln/>
        </p:spPr>
        <p:txBody>
          <a:bodyPr wrap="none" lIns="0" tIns="0" rIns="0" bIns="0" rtlCol="0" anchor="t"/>
          <a:lstStyle/>
          <a:p>
            <a:pPr marL="0" indent="0" algn="l">
              <a:lnSpc>
                <a:spcPts val="2500"/>
              </a:lnSpc>
              <a:buNone/>
              <a:defRPr/>
            </a:pPr>
            <a:r>
              <a:rPr lang="en-US" sz="1550">
                <a:solidFill>
                  <a:srgbClr val="2C3249"/>
                </a:solidFill>
                <a:latin typeface="Martel Sans"/>
                <a:ea typeface="Martel Sans"/>
                <a:cs typeface="Martel Sans"/>
              </a:rPr>
              <a:t>Dr. Ahmet GEZMEN</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10">
    <p:spTree>
      <p:nvGrpSpPr>
        <p:cNvPr id="1" name=""/>
        <p:cNvGrpSpPr/>
        <p:nvPr/>
      </p:nvGrpSpPr>
      <p:grpSpPr bwMode="auto">
        <a:xfrm>
          <a:off x="0" y="0"/>
          <a:ext cx="0" cy="0"/>
          <a:chOff x="0" y="0"/>
          <a:chExt cx="0" cy="0"/>
        </a:xfrm>
      </p:grpSpPr>
      <p:sp>
        <p:nvSpPr>
          <p:cNvPr id="739938648" name="Text 0"/>
          <p:cNvSpPr/>
          <p:nvPr/>
        </p:nvSpPr>
        <p:spPr bwMode="auto">
          <a:xfrm>
            <a:off x="793790" y="754856"/>
            <a:ext cx="9253895" cy="620078"/>
          </a:xfrm>
          <a:prstGeom prst="rect">
            <a:avLst/>
          </a:prstGeom>
          <a:noFill/>
          <a:ln/>
        </p:spPr>
        <p:txBody>
          <a:bodyPr wrap="none" lIns="0" tIns="0" rIns="0" bIns="0" rtlCol="0" anchor="t"/>
          <a:lstStyle/>
          <a:p>
            <a:pPr marL="0" indent="0" algn="l">
              <a:lnSpc>
                <a:spcPts val="4850"/>
              </a:lnSpc>
              <a:buNone/>
              <a:defRPr/>
            </a:pPr>
            <a:r>
              <a:rPr lang="en-US" sz="3900">
                <a:solidFill>
                  <a:srgbClr val="272D45"/>
                </a:solidFill>
                <a:latin typeface="Kanit Light"/>
                <a:ea typeface="Kanit Light"/>
                <a:cs typeface="Kanit Light"/>
              </a:rPr>
              <a:t>Yönetim: Pralidoksim ve Dekontaminasyon</a:t>
            </a:r>
            <a:endParaRPr lang="en-US" sz="3900"/>
          </a:p>
        </p:txBody>
      </p:sp>
      <p:sp>
        <p:nvSpPr>
          <p:cNvPr id="815805820" name="Text 1"/>
          <p:cNvSpPr/>
          <p:nvPr/>
        </p:nvSpPr>
        <p:spPr bwMode="auto">
          <a:xfrm>
            <a:off x="793790" y="1870948"/>
            <a:ext cx="3101102"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Pralidoksim (Oksim Tedavisi)</a:t>
            </a:r>
            <a:endParaRPr lang="en-US" sz="1950"/>
          </a:p>
        </p:txBody>
      </p:sp>
      <p:sp>
        <p:nvSpPr>
          <p:cNvPr id="1518922806" name="Text 2"/>
          <p:cNvSpPr/>
          <p:nvPr/>
        </p:nvSpPr>
        <p:spPr bwMode="auto">
          <a:xfrm>
            <a:off x="793790" y="2379464"/>
            <a:ext cx="6279356" cy="95261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Bir OP (veya bilinmeyen kolinesteraz inhibitörü) maruziyeti ve kolinerjik toksisite veya nöromüsküler disfonksiyon kanıtı olan tüm hastalara oksim tedavisi verilmesini öneriyoruz.</a:t>
            </a:r>
            <a:endParaRPr lang="en-US" sz="1550"/>
          </a:p>
        </p:txBody>
      </p:sp>
      <p:sp>
        <p:nvSpPr>
          <p:cNvPr id="1019358919" name="Text 3"/>
          <p:cNvSpPr/>
          <p:nvPr/>
        </p:nvSpPr>
        <p:spPr bwMode="auto">
          <a:xfrm>
            <a:off x="793790" y="3510677"/>
            <a:ext cx="6279356" cy="1270159"/>
          </a:xfrm>
          <a:prstGeom prst="rect">
            <a:avLst/>
          </a:prstGeom>
          <a:noFill/>
          <a:ln/>
        </p:spPr>
        <p:txBody>
          <a:bodyPr wrap="square" lIns="0" tIns="0" rIns="0" bIns="0" rtlCol="0" anchor="t"/>
          <a:lstStyle/>
          <a:p>
            <a:pPr marL="0" indent="0" algn="l">
              <a:lnSpc>
                <a:spcPts val="2500"/>
              </a:lnSpc>
              <a:buNone/>
              <a:defRPr/>
            </a:pPr>
            <a:r>
              <a:rPr lang="en-US" sz="1550" b="1">
                <a:solidFill>
                  <a:srgbClr val="2C3249"/>
                </a:solidFill>
                <a:latin typeface="Martel Sans"/>
                <a:ea typeface="Martel Sans"/>
                <a:cs typeface="Martel Sans"/>
              </a:rPr>
              <a:t>Dozlama:</a:t>
            </a:r>
            <a:r>
              <a:rPr lang="en-US" sz="1550">
                <a:solidFill>
                  <a:srgbClr val="2C3249"/>
                </a:solidFill>
                <a:latin typeface="Martel Sans"/>
                <a:ea typeface="Martel Sans"/>
                <a:cs typeface="Martel Sans"/>
              </a:rPr>
              <a:t> Yetişkinlerde en az 30 mg/kg IV bolus, çocuklarda 20-50 mg/kg (maksimum tek doz 2000 mg), 15-30 dakika boyunca. Bolus dozundan sonra, yetişkinlerde saatte 8-10 mg/kg ve çocuklarda saatte 10-20 mg/kg sürekli infüzyon üstün antidot etkileri sağlar.</a:t>
            </a:r>
            <a:endParaRPr lang="en-US" sz="1550"/>
          </a:p>
        </p:txBody>
      </p:sp>
      <p:sp>
        <p:nvSpPr>
          <p:cNvPr id="1328005703" name="Text 4"/>
          <p:cNvSpPr/>
          <p:nvPr/>
        </p:nvSpPr>
        <p:spPr bwMode="auto">
          <a:xfrm>
            <a:off x="793790" y="4959429"/>
            <a:ext cx="6279356" cy="95261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Pralidoksim, eşzamanlı atropin olmadan uygulanmamalıdır. Şiddetli zehirlenme, toksinin uzun süreli yeniden dağılımına neden olabilir ve birkaç günlük tedavi gerekebilir.</a:t>
            </a:r>
            <a:endParaRPr lang="en-US" sz="1550"/>
          </a:p>
        </p:txBody>
      </p:sp>
      <p:sp>
        <p:nvSpPr>
          <p:cNvPr id="670182214" name="Text 5"/>
          <p:cNvSpPr/>
          <p:nvPr/>
        </p:nvSpPr>
        <p:spPr bwMode="auto">
          <a:xfrm>
            <a:off x="7564874" y="1870948"/>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Dekontaminasyon</a:t>
            </a:r>
            <a:endParaRPr lang="en-US" sz="1950"/>
          </a:p>
        </p:txBody>
      </p:sp>
      <p:sp>
        <p:nvSpPr>
          <p:cNvPr id="298409872" name="Text 6"/>
          <p:cNvSpPr/>
          <p:nvPr/>
        </p:nvSpPr>
        <p:spPr bwMode="auto">
          <a:xfrm>
            <a:off x="7564874" y="2379464"/>
            <a:ext cx="6279356" cy="1270159"/>
          </a:xfrm>
          <a:prstGeom prst="rect">
            <a:avLst/>
          </a:prstGeom>
          <a:noFill/>
          <a:ln/>
        </p:spPr>
        <p:txBody>
          <a:bodyPr wrap="square" lIns="0" tIns="0" rIns="0" bIns="0" rtlCol="0" anchor="t"/>
          <a:lstStyle/>
          <a:p>
            <a:pPr marL="0" indent="0" algn="l">
              <a:lnSpc>
                <a:spcPts val="2500"/>
              </a:lnSpc>
              <a:buNone/>
              <a:defRPr/>
            </a:pPr>
            <a:r>
              <a:rPr lang="en-US" sz="1550" b="1">
                <a:solidFill>
                  <a:srgbClr val="2C3249"/>
                </a:solidFill>
                <a:latin typeface="Martel Sans"/>
                <a:ea typeface="Martel Sans"/>
                <a:cs typeface="Martel Sans"/>
              </a:rPr>
              <a:t>Topikal Maruziyet:</a:t>
            </a:r>
            <a:r>
              <a:rPr lang="en-US" sz="1550">
                <a:solidFill>
                  <a:srgbClr val="2C3249"/>
                </a:solidFill>
                <a:latin typeface="Martel Sans"/>
                <a:ea typeface="Martel Sans"/>
                <a:cs typeface="Martel Sans"/>
              </a:rPr>
              <a:t> Potansiyel dermal emilim ile topikal maruziyet durumlarında, hastanın giysilerinin tamamen çıkarılması ve etkilenen alanların güçlü bir şekilde yıkanması ile agresif dekontaminasyon yapılmalıdır.</a:t>
            </a:r>
            <a:endParaRPr lang="en-US" sz="1550"/>
          </a:p>
        </p:txBody>
      </p:sp>
      <p:sp>
        <p:nvSpPr>
          <p:cNvPr id="1222637665" name="Text 7"/>
          <p:cNvSpPr/>
          <p:nvPr/>
        </p:nvSpPr>
        <p:spPr bwMode="auto">
          <a:xfrm>
            <a:off x="7564874" y="3828217"/>
            <a:ext cx="6279356" cy="1270159"/>
          </a:xfrm>
          <a:prstGeom prst="rect">
            <a:avLst/>
          </a:prstGeom>
          <a:noFill/>
          <a:ln/>
        </p:spPr>
        <p:txBody>
          <a:bodyPr wrap="square" lIns="0" tIns="0" rIns="0" bIns="0" rtlCol="0" anchor="t"/>
          <a:lstStyle/>
          <a:p>
            <a:pPr marL="0" indent="0" algn="l">
              <a:lnSpc>
                <a:spcPts val="2500"/>
              </a:lnSpc>
              <a:buNone/>
              <a:defRPr/>
            </a:pPr>
            <a:r>
              <a:rPr lang="en-US" sz="1550" b="1">
                <a:solidFill>
                  <a:srgbClr val="2C3249"/>
                </a:solidFill>
                <a:latin typeface="Martel Sans"/>
                <a:ea typeface="Martel Sans"/>
                <a:cs typeface="Martel Sans"/>
              </a:rPr>
              <a:t>Yutma:</a:t>
            </a:r>
            <a:r>
              <a:rPr lang="en-US" sz="1550">
                <a:solidFill>
                  <a:srgbClr val="2C3249"/>
                </a:solidFill>
                <a:latin typeface="Martel Sans"/>
                <a:ea typeface="Martel Sans"/>
                <a:cs typeface="Martel Sans"/>
              </a:rPr>
              <a:t> Bir OP veya karbamat yutulmasından sonraki bir saat içinde başvuran bir hasta için aktif kömür (AC) uygulanmasını öneriyoruz. Standart doz 1 g/kg'dır (maksimum doz 50 g) ve ilk resüsitasyon ve tedaviyi takiben verilmelidir.</a:t>
            </a:r>
            <a:endParaRPr lang="en-US" sz="1550"/>
          </a:p>
        </p:txBody>
      </p:sp>
      <p:sp>
        <p:nvSpPr>
          <p:cNvPr id="713263497" name="Text 8"/>
          <p:cNvSpPr/>
          <p:nvPr/>
        </p:nvSpPr>
        <p:spPr bwMode="auto">
          <a:xfrm>
            <a:off x="7564874" y="5276969"/>
            <a:ext cx="6279356" cy="635079"/>
          </a:xfrm>
          <a:prstGeom prst="rect">
            <a:avLst/>
          </a:prstGeom>
          <a:noFill/>
          <a:ln/>
        </p:spPr>
        <p:txBody>
          <a:bodyPr wrap="square" lIns="0" tIns="0" rIns="0" bIns="0" rtlCol="0" anchor="t"/>
          <a:lstStyle/>
          <a:p>
            <a:pPr marL="0" indent="0" algn="l">
              <a:lnSpc>
                <a:spcPts val="2500"/>
              </a:lnSpc>
              <a:buNone/>
              <a:defRPr/>
            </a:pPr>
            <a:r>
              <a:rPr lang="en-US" sz="1550" b="1">
                <a:solidFill>
                  <a:srgbClr val="2C3249"/>
                </a:solidFill>
                <a:latin typeface="Martel Sans"/>
                <a:ea typeface="Martel Sans"/>
                <a:cs typeface="Martel Sans"/>
              </a:rPr>
              <a:t>Kontrendikasyonlar:</a:t>
            </a:r>
            <a:r>
              <a:rPr lang="en-US" sz="1550">
                <a:solidFill>
                  <a:srgbClr val="2C3249"/>
                </a:solidFill>
                <a:latin typeface="Martel Sans"/>
                <a:ea typeface="Martel Sans"/>
                <a:cs typeface="Martel Sans"/>
              </a:rPr>
              <a:t> Zorla kusturma, aspirasyon ve nöbet riski nedeniyle kontrendikedir. Mide lavajı genellikle yapılmaz.</a:t>
            </a:r>
            <a:endParaRPr lang="en-US" sz="1550"/>
          </a:p>
        </p:txBody>
      </p:sp>
      <p:sp>
        <p:nvSpPr>
          <p:cNvPr id="1732391212" name="Shape 9"/>
          <p:cNvSpPr/>
          <p:nvPr/>
        </p:nvSpPr>
        <p:spPr bwMode="auto">
          <a:xfrm>
            <a:off x="793790" y="6313884"/>
            <a:ext cx="13042821" cy="1160740"/>
          </a:xfrm>
          <a:prstGeom prst="roundRect">
            <a:avLst>
              <a:gd name="adj" fmla="val 7182"/>
            </a:avLst>
          </a:prstGeom>
          <a:solidFill>
            <a:srgbClr val="CFE2DE"/>
          </a:solidFill>
          <a:ln/>
        </p:spPr>
      </p:sp>
      <p:pic>
        <p:nvPicPr>
          <p:cNvPr id="260145288" name="Image 0" descr="preencoded.png"/>
          <p:cNvPicPr>
            <a:picLocks noChangeAspect="1"/>
          </p:cNvPicPr>
          <p:nvPr/>
        </p:nvPicPr>
        <p:blipFill rotWithShape="1">
          <a:blip r:embed="rId3"/>
          <a:stretch/>
        </p:blipFill>
        <p:spPr bwMode="auto">
          <a:xfrm>
            <a:off x="992147" y="6586299"/>
            <a:ext cx="248007" cy="198358"/>
          </a:xfrm>
          <a:prstGeom prst="rect">
            <a:avLst/>
          </a:prstGeom>
        </p:spPr>
      </p:pic>
      <p:sp>
        <p:nvSpPr>
          <p:cNvPr id="1838847257" name="Text 10"/>
          <p:cNvSpPr/>
          <p:nvPr/>
        </p:nvSpPr>
        <p:spPr bwMode="auto">
          <a:xfrm>
            <a:off x="1438513" y="6561772"/>
            <a:ext cx="12199739" cy="635079"/>
          </a:xfrm>
          <a:prstGeom prst="rect">
            <a:avLst/>
          </a:prstGeom>
          <a:noFill/>
          <a:ln/>
        </p:spPr>
        <p:txBody>
          <a:bodyPr wrap="square" lIns="0" tIns="0" rIns="0" bIns="0" rtlCol="0" anchor="t"/>
          <a:lstStyle/>
          <a:p>
            <a:pPr marL="0" indent="0" algn="l">
              <a:lnSpc>
                <a:spcPts val="2500"/>
              </a:lnSpc>
              <a:buNone/>
              <a:defRPr/>
            </a:pPr>
            <a:r>
              <a:rPr lang="en-US" sz="1550" b="1">
                <a:solidFill>
                  <a:srgbClr val="000000"/>
                </a:solidFill>
                <a:latin typeface="Martel Sans"/>
                <a:ea typeface="Martel Sans"/>
                <a:cs typeface="Martel Sans"/>
              </a:rPr>
              <a:t>Prognoz:</a:t>
            </a:r>
            <a:r>
              <a:rPr lang="en-US" sz="1550">
                <a:solidFill>
                  <a:srgbClr val="000000"/>
                </a:solidFill>
                <a:latin typeface="Martel Sans"/>
                <a:ea typeface="Martel Sans"/>
                <a:cs typeface="Martel Sans"/>
              </a:rPr>
              <a:t> 13'ten az Glasgow Koma Skoru (GCS) kötü prognoz gösterir. Lipofil OP'lerle (fenthion ve parathion gibi) zehirlenen hastalara özel dikkat gösterilmelidir, çünkü bu hastalar gecikmeli ve uzun süreli zehirlenme semptomları gösterebilir.</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11">
    <p:spTree>
      <p:nvGrpSpPr>
        <p:cNvPr id="1" name=""/>
        <p:cNvGrpSpPr/>
        <p:nvPr/>
      </p:nvGrpSpPr>
      <p:grpSpPr bwMode="auto">
        <a:xfrm>
          <a:off x="0" y="0"/>
          <a:ext cx="0" cy="0"/>
          <a:chOff x="0" y="0"/>
          <a:chExt cx="0" cy="0"/>
        </a:xfrm>
      </p:grpSpPr>
      <p:sp>
        <p:nvSpPr>
          <p:cNvPr id="2014487051" name="Text 0"/>
          <p:cNvSpPr/>
          <p:nvPr/>
        </p:nvSpPr>
        <p:spPr bwMode="auto">
          <a:xfrm>
            <a:off x="793790" y="2607706"/>
            <a:ext cx="13042821" cy="1860590"/>
          </a:xfrm>
          <a:prstGeom prst="rect">
            <a:avLst/>
          </a:prstGeom>
          <a:noFill/>
          <a:ln/>
        </p:spPr>
        <p:txBody>
          <a:bodyPr wrap="none" lIns="0" tIns="0" rIns="0" bIns="0" rtlCol="0" anchor="t"/>
          <a:lstStyle/>
          <a:p>
            <a:pPr marL="0" indent="0" algn="ctr">
              <a:lnSpc>
                <a:spcPts val="14650"/>
              </a:lnSpc>
              <a:buNone/>
              <a:defRPr/>
            </a:pPr>
            <a:r>
              <a:rPr lang="en-US" sz="11700">
                <a:solidFill>
                  <a:srgbClr val="272D45"/>
                </a:solidFill>
                <a:latin typeface="Kanit Light"/>
                <a:ea typeface="Kanit Light"/>
                <a:cs typeface="Kanit Light"/>
              </a:rPr>
              <a:t>Teşekkürler</a:t>
            </a:r>
            <a:endParaRPr lang="en-US" sz="11700"/>
          </a:p>
        </p:txBody>
      </p:sp>
      <p:sp>
        <p:nvSpPr>
          <p:cNvPr id="1419225418" name="Text 1"/>
          <p:cNvSpPr/>
          <p:nvPr/>
        </p:nvSpPr>
        <p:spPr bwMode="auto">
          <a:xfrm>
            <a:off x="3891558" y="4765953"/>
            <a:ext cx="6847284" cy="855821"/>
          </a:xfrm>
          <a:prstGeom prst="rect">
            <a:avLst/>
          </a:prstGeom>
          <a:noFill/>
          <a:ln/>
        </p:spPr>
        <p:txBody>
          <a:bodyPr wrap="none" lIns="0" tIns="0" rIns="0" bIns="0" rtlCol="0" anchor="t"/>
          <a:lstStyle/>
          <a:p>
            <a:pPr marL="0" indent="0" algn="ctr">
              <a:lnSpc>
                <a:spcPts val="6700"/>
              </a:lnSpc>
              <a:buNone/>
              <a:defRPr/>
            </a:pPr>
            <a:r>
              <a:rPr lang="en-US" sz="5350">
                <a:solidFill>
                  <a:srgbClr val="272D45"/>
                </a:solidFill>
                <a:latin typeface="Kanit Light"/>
                <a:ea typeface="Kanit Light"/>
                <a:cs typeface="Kanit Light"/>
              </a:rPr>
              <a:t>Dr. Ahmet GEZMEN</a:t>
            </a:r>
            <a:endParaRPr lang="en-US" sz="53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2">
    <p:spTree>
      <p:nvGrpSpPr>
        <p:cNvPr id="1" name=""/>
        <p:cNvGrpSpPr/>
        <p:nvPr/>
      </p:nvGrpSpPr>
      <p:grpSpPr bwMode="auto">
        <a:xfrm>
          <a:off x="0" y="0"/>
          <a:ext cx="0" cy="0"/>
          <a:chOff x="0" y="0"/>
          <a:chExt cx="0" cy="0"/>
        </a:xfrm>
      </p:grpSpPr>
      <p:pic>
        <p:nvPicPr>
          <p:cNvPr id="1002378110" name="Image 0" descr="preencoded.png"/>
          <p:cNvPicPr>
            <a:picLocks noChangeAspect="1"/>
          </p:cNvPicPr>
          <p:nvPr/>
        </p:nvPicPr>
        <p:blipFill rotWithShape="1">
          <a:blip r:embed="rId3"/>
          <a:stretch/>
        </p:blipFill>
        <p:spPr bwMode="auto">
          <a:xfrm>
            <a:off x="9144000" y="0"/>
            <a:ext cx="5486400" cy="8229600"/>
          </a:xfrm>
          <a:prstGeom prst="rect">
            <a:avLst/>
          </a:prstGeom>
        </p:spPr>
      </p:pic>
      <p:sp>
        <p:nvSpPr>
          <p:cNvPr id="2018958408" name="Text 0"/>
          <p:cNvSpPr/>
          <p:nvPr/>
        </p:nvSpPr>
        <p:spPr bwMode="auto">
          <a:xfrm>
            <a:off x="793790" y="1942981"/>
            <a:ext cx="4961811" cy="620078"/>
          </a:xfrm>
          <a:prstGeom prst="rect">
            <a:avLst/>
          </a:prstGeom>
          <a:noFill/>
          <a:ln/>
        </p:spPr>
        <p:txBody>
          <a:bodyPr wrap="none" lIns="0" tIns="0" rIns="0" bIns="0" rtlCol="0" anchor="t"/>
          <a:lstStyle/>
          <a:p>
            <a:pPr marL="0" indent="0" algn="l">
              <a:lnSpc>
                <a:spcPts val="4850"/>
              </a:lnSpc>
              <a:buNone/>
              <a:defRPr/>
            </a:pPr>
            <a:r>
              <a:rPr lang="en-US" sz="3900">
                <a:solidFill>
                  <a:srgbClr val="272D45"/>
                </a:solidFill>
                <a:latin typeface="Kanit Light"/>
                <a:ea typeface="Kanit Light"/>
                <a:cs typeface="Kanit Light"/>
              </a:rPr>
              <a:t>Giriş ve Epidemiyoloji</a:t>
            </a:r>
            <a:endParaRPr lang="en-US" sz="3900"/>
          </a:p>
        </p:txBody>
      </p:sp>
      <p:sp>
        <p:nvSpPr>
          <p:cNvPr id="1391582547" name="Text 1"/>
          <p:cNvSpPr/>
          <p:nvPr/>
        </p:nvSpPr>
        <p:spPr bwMode="auto">
          <a:xfrm>
            <a:off x="793790" y="3059073"/>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Küresel Etki</a:t>
            </a:r>
            <a:endParaRPr lang="en-US" sz="1950"/>
          </a:p>
        </p:txBody>
      </p:sp>
      <p:sp>
        <p:nvSpPr>
          <p:cNvPr id="1330500580" name="Text 2"/>
          <p:cNvSpPr/>
          <p:nvPr/>
        </p:nvSpPr>
        <p:spPr bwMode="auto">
          <a:xfrm>
            <a:off x="793790" y="3567589"/>
            <a:ext cx="3536156" cy="254031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Dünya çapında her yıl yaklaşık 3 milyon kişi organofosfat (OP) veya karbamat ajanlarına maruz kalmakta ve 300.000'e kadar ölüm meydana gelmektedir. Amerika Birleşik Devletleri'nde yıllık olarak yaklaşık 3.500 maruziyet bildirilmekte ve 7'den az ölüm gerçekleşmektedir.</a:t>
            </a:r>
            <a:endParaRPr lang="en-US" sz="1550"/>
          </a:p>
        </p:txBody>
      </p:sp>
      <p:sp>
        <p:nvSpPr>
          <p:cNvPr id="115947599" name="Text 3"/>
          <p:cNvSpPr/>
          <p:nvPr/>
        </p:nvSpPr>
        <p:spPr bwMode="auto">
          <a:xfrm>
            <a:off x="4821674" y="3059073"/>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Tarihsel Bağlam</a:t>
            </a:r>
            <a:endParaRPr lang="en-US" sz="1950"/>
          </a:p>
        </p:txBody>
      </p:sp>
      <p:sp>
        <p:nvSpPr>
          <p:cNvPr id="642984232" name="Text 4"/>
          <p:cNvSpPr/>
          <p:nvPr/>
        </p:nvSpPr>
        <p:spPr bwMode="auto">
          <a:xfrm>
            <a:off x="4821674" y="3567589"/>
            <a:ext cx="3536156" cy="254031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Organofosfatlar 1950'lerden beri insektisit olarak kullanılmaktadır. 2000'li yıllardan bu yana kullanımları azalmış, yerlerini daha kısa süreli toksisiteye sahip karbamat insektisitleri ve insanlara çok daha az akut toksik olan piretroid insektisitleri almıştır.</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3">
    <p:spTree>
      <p:nvGrpSpPr>
        <p:cNvPr id="1" name=""/>
        <p:cNvGrpSpPr/>
        <p:nvPr/>
      </p:nvGrpSpPr>
      <p:grpSpPr bwMode="auto">
        <a:xfrm>
          <a:off x="0" y="0"/>
          <a:ext cx="0" cy="0"/>
          <a:chOff x="0" y="0"/>
          <a:chExt cx="0" cy="0"/>
        </a:xfrm>
      </p:grpSpPr>
      <p:sp>
        <p:nvSpPr>
          <p:cNvPr id="855814235" name="Text 0"/>
          <p:cNvSpPr/>
          <p:nvPr/>
        </p:nvSpPr>
        <p:spPr bwMode="auto">
          <a:xfrm>
            <a:off x="793790" y="1237059"/>
            <a:ext cx="4961811" cy="620078"/>
          </a:xfrm>
          <a:prstGeom prst="rect">
            <a:avLst/>
          </a:prstGeom>
          <a:noFill/>
          <a:ln/>
        </p:spPr>
        <p:txBody>
          <a:bodyPr wrap="none" lIns="0" tIns="0" rIns="0" bIns="0" rtlCol="0" anchor="t"/>
          <a:lstStyle/>
          <a:p>
            <a:pPr marL="0" indent="0" algn="l">
              <a:lnSpc>
                <a:spcPts val="4850"/>
              </a:lnSpc>
              <a:buNone/>
              <a:defRPr/>
            </a:pPr>
            <a:r>
              <a:rPr lang="en-US" sz="3900">
                <a:solidFill>
                  <a:srgbClr val="272D45"/>
                </a:solidFill>
                <a:latin typeface="Kanit Light"/>
                <a:ea typeface="Kanit Light"/>
                <a:cs typeface="Kanit Light"/>
              </a:rPr>
              <a:t>Maruziyet Kaynakları</a:t>
            </a:r>
            <a:endParaRPr lang="en-US" sz="3900"/>
          </a:p>
        </p:txBody>
      </p:sp>
      <p:sp>
        <p:nvSpPr>
          <p:cNvPr id="1674174445" name="Shape 1"/>
          <p:cNvSpPr/>
          <p:nvPr/>
        </p:nvSpPr>
        <p:spPr bwMode="auto">
          <a:xfrm>
            <a:off x="793790" y="2253972"/>
            <a:ext cx="6422231" cy="2428875"/>
          </a:xfrm>
          <a:prstGeom prst="roundRect">
            <a:avLst>
              <a:gd name="adj" fmla="val 3432"/>
            </a:avLst>
          </a:prstGeom>
          <a:solidFill>
            <a:srgbClr val="DFECE9"/>
          </a:solidFill>
          <a:ln w="7620">
            <a:solidFill>
              <a:srgbClr val="C5D2CF"/>
            </a:solidFill>
            <a:prstDash val="solid"/>
          </a:ln>
        </p:spPr>
      </p:sp>
      <p:sp>
        <p:nvSpPr>
          <p:cNvPr id="1232217077" name="Text 2"/>
          <p:cNvSpPr/>
          <p:nvPr/>
        </p:nvSpPr>
        <p:spPr bwMode="auto">
          <a:xfrm>
            <a:off x="999768" y="2459950"/>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Tarımsal Pestisitler</a:t>
            </a:r>
            <a:endParaRPr lang="en-US" sz="1950"/>
          </a:p>
        </p:txBody>
      </p:sp>
      <p:sp>
        <p:nvSpPr>
          <p:cNvPr id="2078070166" name="Text 3"/>
          <p:cNvSpPr/>
          <p:nvPr/>
        </p:nvSpPr>
        <p:spPr bwMode="auto">
          <a:xfrm>
            <a:off x="999768" y="2889171"/>
            <a:ext cx="6010274"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 veya karbamat toksisitesi genellikle tarımsal pestisitlerin kazara veya kasıtlı yutulması veya maruziyetinden kaynaklanır. Kontamine meyve, un veya yemek yağı tüketimi ve kontamine giysi giymek de potansiyel nedenlerdir.</a:t>
            </a:r>
            <a:endParaRPr lang="en-US" sz="1550"/>
          </a:p>
        </p:txBody>
      </p:sp>
      <p:sp>
        <p:nvSpPr>
          <p:cNvPr id="656425342" name="Shape 4"/>
          <p:cNvSpPr/>
          <p:nvPr/>
        </p:nvSpPr>
        <p:spPr bwMode="auto">
          <a:xfrm>
            <a:off x="7414379" y="2253972"/>
            <a:ext cx="6422231" cy="2428875"/>
          </a:xfrm>
          <a:prstGeom prst="roundRect">
            <a:avLst>
              <a:gd name="adj" fmla="val 3432"/>
            </a:avLst>
          </a:prstGeom>
          <a:solidFill>
            <a:srgbClr val="DFECE9"/>
          </a:solidFill>
          <a:ln w="7620">
            <a:solidFill>
              <a:srgbClr val="C5D2CF"/>
            </a:solidFill>
            <a:prstDash val="solid"/>
          </a:ln>
        </p:spPr>
      </p:sp>
      <p:sp>
        <p:nvSpPr>
          <p:cNvPr id="1092247583" name="Text 5"/>
          <p:cNvSpPr/>
          <p:nvPr/>
        </p:nvSpPr>
        <p:spPr bwMode="auto">
          <a:xfrm>
            <a:off x="7620357" y="2459950"/>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Ev İçi Ürünler</a:t>
            </a:r>
            <a:endParaRPr lang="en-US" sz="1950"/>
          </a:p>
        </p:txBody>
      </p:sp>
      <p:sp>
        <p:nvSpPr>
          <p:cNvPr id="1055541568" name="Text 6"/>
          <p:cNvSpPr/>
          <p:nvPr/>
        </p:nvSpPr>
        <p:spPr bwMode="auto">
          <a:xfrm>
            <a:off x="7620357" y="2889171"/>
            <a:ext cx="6010274" cy="158769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Klorpirifos, Raid ve Black Flag gibi popüler ev içi hamamböceği ve karınca spreylerinde bulunur. ABD Çevre Koruma Ajansı (EPA) 2001'de klorpirifosun birçok ev içi kullanımını yasaklamış ve domates, elma ve üzüm gibi belirli ürünlerdeki kullanımını kısıtlamıştır.</a:t>
            </a:r>
            <a:endParaRPr lang="en-US" sz="1550"/>
          </a:p>
        </p:txBody>
      </p:sp>
      <p:sp>
        <p:nvSpPr>
          <p:cNvPr id="1252496887" name="Shape 7"/>
          <p:cNvSpPr/>
          <p:nvPr/>
        </p:nvSpPr>
        <p:spPr bwMode="auto">
          <a:xfrm>
            <a:off x="793790" y="4881205"/>
            <a:ext cx="6422231" cy="2111335"/>
          </a:xfrm>
          <a:prstGeom prst="roundRect">
            <a:avLst>
              <a:gd name="adj" fmla="val 3948"/>
            </a:avLst>
          </a:prstGeom>
          <a:solidFill>
            <a:srgbClr val="DFECE9"/>
          </a:solidFill>
          <a:ln w="7620">
            <a:solidFill>
              <a:srgbClr val="C5D2CF"/>
            </a:solidFill>
            <a:prstDash val="solid"/>
          </a:ln>
        </p:spPr>
      </p:sp>
      <p:sp>
        <p:nvSpPr>
          <p:cNvPr id="1032963252" name="Text 8"/>
          <p:cNvSpPr/>
          <p:nvPr/>
        </p:nvSpPr>
        <p:spPr bwMode="auto">
          <a:xfrm>
            <a:off x="999768" y="5087183"/>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Sinir Ajanları</a:t>
            </a:r>
            <a:endParaRPr lang="en-US" sz="1950"/>
          </a:p>
        </p:txBody>
      </p:sp>
      <p:sp>
        <p:nvSpPr>
          <p:cNvPr id="1378185493" name="Text 9"/>
          <p:cNvSpPr/>
          <p:nvPr/>
        </p:nvSpPr>
        <p:spPr bwMode="auto">
          <a:xfrm>
            <a:off x="999768" y="5516404"/>
            <a:ext cx="6010274"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Tabun, sarin ve soman gibi OP "sinir" ajanları 1940'larda Almanya'da geliştirilmiştir. 1995 Tokyo metro sarin saldırısı ve 2018'den beri Avrupa'da Novichok ajanlarıyla gerçekleştirilen suikast girişimleri farkındalığı artırmıştır.</a:t>
            </a:r>
            <a:endParaRPr lang="en-US" sz="1550"/>
          </a:p>
        </p:txBody>
      </p:sp>
      <p:sp>
        <p:nvSpPr>
          <p:cNvPr id="2086271365" name="Shape 10"/>
          <p:cNvSpPr/>
          <p:nvPr/>
        </p:nvSpPr>
        <p:spPr bwMode="auto">
          <a:xfrm>
            <a:off x="7414379" y="4881205"/>
            <a:ext cx="6422231" cy="2111335"/>
          </a:xfrm>
          <a:prstGeom prst="roundRect">
            <a:avLst>
              <a:gd name="adj" fmla="val 3948"/>
            </a:avLst>
          </a:prstGeom>
          <a:solidFill>
            <a:srgbClr val="DFECE9"/>
          </a:solidFill>
          <a:ln w="7620">
            <a:solidFill>
              <a:srgbClr val="C5D2CF"/>
            </a:solidFill>
            <a:prstDash val="solid"/>
          </a:ln>
        </p:spPr>
      </p:sp>
      <p:sp>
        <p:nvSpPr>
          <p:cNvPr id="562433257" name="Text 11"/>
          <p:cNvSpPr/>
          <p:nvPr/>
        </p:nvSpPr>
        <p:spPr bwMode="auto">
          <a:xfrm>
            <a:off x="7620357" y="5087183"/>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Tıbbi Uygulamalar</a:t>
            </a:r>
            <a:endParaRPr lang="en-US" sz="1950"/>
          </a:p>
        </p:txBody>
      </p:sp>
      <p:sp>
        <p:nvSpPr>
          <p:cNvPr id="685396992" name="Text 12"/>
          <p:cNvSpPr/>
          <p:nvPr/>
        </p:nvSpPr>
        <p:spPr bwMode="auto">
          <a:xfrm>
            <a:off x="7620357" y="5516404"/>
            <a:ext cx="6010274"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Geri dönüşümlü karbamatlar ve bir OP, nöromüsküler blokajın geri çevrilmesi (neostigmin, piridostigmin) ve glokom, miyastenia gravis ve Alzheimer hastalığının tedavisinde (ekotiyofat, piridostigmin, donepezil) kullanılır.</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4">
    <p:spTree>
      <p:nvGrpSpPr>
        <p:cNvPr id="1" name=""/>
        <p:cNvGrpSpPr/>
        <p:nvPr/>
      </p:nvGrpSpPr>
      <p:grpSpPr bwMode="auto">
        <a:xfrm>
          <a:off x="0" y="0"/>
          <a:ext cx="0" cy="0"/>
          <a:chOff x="0" y="0"/>
          <a:chExt cx="0" cy="0"/>
        </a:xfrm>
      </p:grpSpPr>
      <p:pic>
        <p:nvPicPr>
          <p:cNvPr id="1835902883" name="Image 0" descr="preencoded.png"/>
          <p:cNvPicPr>
            <a:picLocks noChangeAspect="1"/>
          </p:cNvPicPr>
          <p:nvPr/>
        </p:nvPicPr>
        <p:blipFill rotWithShape="1">
          <a:blip r:embed="rId3"/>
          <a:stretch/>
        </p:blipFill>
        <p:spPr bwMode="auto">
          <a:xfrm>
            <a:off x="0" y="0"/>
            <a:ext cx="14630400" cy="2356842"/>
          </a:xfrm>
          <a:prstGeom prst="rect">
            <a:avLst/>
          </a:prstGeom>
        </p:spPr>
      </p:pic>
      <p:sp>
        <p:nvSpPr>
          <p:cNvPr id="1737758910" name="Text 0"/>
          <p:cNvSpPr/>
          <p:nvPr/>
        </p:nvSpPr>
        <p:spPr bwMode="auto">
          <a:xfrm>
            <a:off x="793790" y="3295769"/>
            <a:ext cx="4713684" cy="589121"/>
          </a:xfrm>
          <a:prstGeom prst="rect">
            <a:avLst/>
          </a:prstGeom>
          <a:noFill/>
          <a:ln/>
        </p:spPr>
        <p:txBody>
          <a:bodyPr wrap="none" lIns="0" tIns="0" rIns="0" bIns="0" rtlCol="0" anchor="t"/>
          <a:lstStyle/>
          <a:p>
            <a:pPr marL="0" indent="0" algn="l">
              <a:lnSpc>
                <a:spcPts val="4600"/>
              </a:lnSpc>
              <a:buNone/>
              <a:defRPr/>
            </a:pPr>
            <a:r>
              <a:rPr lang="en-US" sz="3700">
                <a:solidFill>
                  <a:srgbClr val="272D45"/>
                </a:solidFill>
                <a:latin typeface="Kanit Light"/>
                <a:ea typeface="Kanit Light"/>
                <a:cs typeface="Kanit Light"/>
              </a:rPr>
              <a:t>Etki Mekanizması</a:t>
            </a:r>
            <a:endParaRPr lang="en-US" sz="3700"/>
          </a:p>
        </p:txBody>
      </p:sp>
      <p:sp>
        <p:nvSpPr>
          <p:cNvPr id="342344583" name="Text 1"/>
          <p:cNvSpPr/>
          <p:nvPr/>
        </p:nvSpPr>
        <p:spPr bwMode="auto">
          <a:xfrm>
            <a:off x="793790" y="4356140"/>
            <a:ext cx="2356842" cy="294680"/>
          </a:xfrm>
          <a:prstGeom prst="rect">
            <a:avLst/>
          </a:prstGeom>
          <a:noFill/>
          <a:ln/>
        </p:spPr>
        <p:txBody>
          <a:bodyPr wrap="none" lIns="0" tIns="0" rIns="0" bIns="0" rtlCol="0" anchor="t"/>
          <a:lstStyle/>
          <a:p>
            <a:pPr marL="0" indent="0" algn="l">
              <a:lnSpc>
                <a:spcPts val="2300"/>
              </a:lnSpc>
              <a:buNone/>
              <a:defRPr/>
            </a:pPr>
            <a:r>
              <a:rPr lang="en-US" sz="1850">
                <a:solidFill>
                  <a:srgbClr val="272D45"/>
                </a:solidFill>
                <a:latin typeface="Kanit Light"/>
                <a:ea typeface="Kanit Light"/>
                <a:cs typeface="Kanit Light"/>
              </a:rPr>
              <a:t>Organofosfatlar</a:t>
            </a:r>
            <a:endParaRPr lang="en-US" sz="1850"/>
          </a:p>
        </p:txBody>
      </p:sp>
      <p:sp>
        <p:nvSpPr>
          <p:cNvPr id="604077953" name="Text 2"/>
          <p:cNvSpPr/>
          <p:nvPr/>
        </p:nvSpPr>
        <p:spPr bwMode="auto">
          <a:xfrm>
            <a:off x="793790" y="4839295"/>
            <a:ext cx="6291382" cy="1206818"/>
          </a:xfrm>
          <a:prstGeom prst="rect">
            <a:avLst/>
          </a:prstGeom>
          <a:noFill/>
          <a:ln/>
        </p:spPr>
        <p:txBody>
          <a:bodyPr wrap="square" lIns="0" tIns="0" rIns="0" bIns="0" rtlCol="0" anchor="t"/>
          <a:lstStyle/>
          <a:p>
            <a:pPr marL="0" indent="0" algn="l">
              <a:lnSpc>
                <a:spcPts val="2350"/>
              </a:lnSpc>
              <a:buNone/>
              <a:defRPr/>
            </a:pPr>
            <a:r>
              <a:rPr lang="en-US" sz="1450">
                <a:solidFill>
                  <a:srgbClr val="2C3249"/>
                </a:solidFill>
                <a:latin typeface="Martel Sans"/>
                <a:ea typeface="Martel Sans"/>
                <a:cs typeface="Martel Sans"/>
              </a:rPr>
              <a:t>OP bileşikleri karbon ve fosforik asit türevleri içerir. Bu ajanlar cilt, akciğerler ve gastrointestinal sistem yoluyla iyi emilir. Asetilkolinesterazı (AChE) bağlar ve inaktive ederler, bu da nöronal sinapslarda ve nöromüsküler kavşakta asetilkolin fazlalığına yol açar.</a:t>
            </a:r>
            <a:endParaRPr lang="en-US" sz="1450"/>
          </a:p>
        </p:txBody>
      </p:sp>
      <p:sp>
        <p:nvSpPr>
          <p:cNvPr id="461887471" name="Text 3"/>
          <p:cNvSpPr/>
          <p:nvPr/>
        </p:nvSpPr>
        <p:spPr bwMode="auto">
          <a:xfrm>
            <a:off x="793790" y="6215777"/>
            <a:ext cx="6291382" cy="905113"/>
          </a:xfrm>
          <a:prstGeom prst="rect">
            <a:avLst/>
          </a:prstGeom>
          <a:noFill/>
          <a:ln/>
        </p:spPr>
        <p:txBody>
          <a:bodyPr wrap="square" lIns="0" tIns="0" rIns="0" bIns="0" rtlCol="0" anchor="t"/>
          <a:lstStyle/>
          <a:p>
            <a:pPr marL="0" indent="0" algn="l">
              <a:lnSpc>
                <a:spcPts val="2350"/>
              </a:lnSpc>
              <a:buNone/>
              <a:defRPr/>
            </a:pPr>
            <a:r>
              <a:rPr lang="en-US" sz="1450">
                <a:solidFill>
                  <a:srgbClr val="2C3249"/>
                </a:solidFill>
                <a:latin typeface="Martel Sans"/>
                <a:ea typeface="Martel Sans"/>
                <a:cs typeface="Martel Sans"/>
              </a:rPr>
              <a:t>Belirli bir süre sonra, asetilkolinesteraz-OP bileşiği "yaşlanma" olarak bilinen bir konformasyonel değişikliğe uğrar ve enzim bir antidot oksim ile reaktivasyona karşı kalıcı olarak dirençli hale gelir.</a:t>
            </a:r>
            <a:endParaRPr lang="en-US" sz="1450"/>
          </a:p>
        </p:txBody>
      </p:sp>
      <p:sp>
        <p:nvSpPr>
          <p:cNvPr id="2111445088" name="Text 4"/>
          <p:cNvSpPr/>
          <p:nvPr/>
        </p:nvSpPr>
        <p:spPr bwMode="auto">
          <a:xfrm>
            <a:off x="7552849" y="4356140"/>
            <a:ext cx="2356842" cy="294680"/>
          </a:xfrm>
          <a:prstGeom prst="rect">
            <a:avLst/>
          </a:prstGeom>
          <a:noFill/>
          <a:ln/>
        </p:spPr>
        <p:txBody>
          <a:bodyPr wrap="none" lIns="0" tIns="0" rIns="0" bIns="0" rtlCol="0" anchor="t"/>
          <a:lstStyle/>
          <a:p>
            <a:pPr marL="0" indent="0" algn="l">
              <a:lnSpc>
                <a:spcPts val="2300"/>
              </a:lnSpc>
              <a:buNone/>
              <a:defRPr/>
            </a:pPr>
            <a:r>
              <a:rPr lang="en-US" sz="1850">
                <a:solidFill>
                  <a:srgbClr val="272D45"/>
                </a:solidFill>
                <a:latin typeface="Kanit Light"/>
                <a:ea typeface="Kanit Light"/>
                <a:cs typeface="Kanit Light"/>
              </a:rPr>
              <a:t>Karbamatlar</a:t>
            </a:r>
            <a:endParaRPr lang="en-US" sz="1850"/>
          </a:p>
        </p:txBody>
      </p:sp>
      <p:sp>
        <p:nvSpPr>
          <p:cNvPr id="367201939" name="Text 5"/>
          <p:cNvSpPr/>
          <p:nvPr/>
        </p:nvSpPr>
        <p:spPr bwMode="auto">
          <a:xfrm>
            <a:off x="7552849" y="4839295"/>
            <a:ext cx="6291382" cy="1206818"/>
          </a:xfrm>
          <a:prstGeom prst="rect">
            <a:avLst/>
          </a:prstGeom>
          <a:noFill/>
          <a:ln/>
        </p:spPr>
        <p:txBody>
          <a:bodyPr wrap="square" lIns="0" tIns="0" rIns="0" bIns="0" rtlCol="0" anchor="t"/>
          <a:lstStyle/>
          <a:p>
            <a:pPr marL="0" indent="0" algn="l">
              <a:lnSpc>
                <a:spcPts val="2350"/>
              </a:lnSpc>
              <a:buNone/>
              <a:defRPr/>
            </a:pPr>
            <a:r>
              <a:rPr lang="en-US" sz="1450">
                <a:solidFill>
                  <a:srgbClr val="2C3249"/>
                </a:solidFill>
                <a:latin typeface="Martel Sans"/>
                <a:ea typeface="Martel Sans"/>
                <a:cs typeface="Martel Sans"/>
              </a:rPr>
              <a:t>Karbamat bileşikleri karbamik asitten türetilir. OP'ler gibi, karbamatlar tüm maruziyet yolları yoluyla hızla emilir. OP'lerin aksine, bu ajanlar 48 saat içinde kolinesteraz enzimatik bölgesinden kendiliğinden hidrolize olan geçici kolinesteraz inhibitörleridir.</a:t>
            </a:r>
            <a:endParaRPr lang="en-US" sz="1450"/>
          </a:p>
        </p:txBody>
      </p:sp>
      <p:sp>
        <p:nvSpPr>
          <p:cNvPr id="1687071784" name="Text 6"/>
          <p:cNvSpPr/>
          <p:nvPr/>
        </p:nvSpPr>
        <p:spPr bwMode="auto">
          <a:xfrm>
            <a:off x="7552849" y="6215777"/>
            <a:ext cx="6291382" cy="905113"/>
          </a:xfrm>
          <a:prstGeom prst="rect">
            <a:avLst/>
          </a:prstGeom>
          <a:noFill/>
          <a:ln/>
        </p:spPr>
        <p:txBody>
          <a:bodyPr wrap="square" lIns="0" tIns="0" rIns="0" bIns="0" rtlCol="0" anchor="t"/>
          <a:lstStyle/>
          <a:p>
            <a:pPr marL="0" indent="0" algn="l">
              <a:lnSpc>
                <a:spcPts val="2350"/>
              </a:lnSpc>
              <a:buNone/>
              <a:defRPr/>
            </a:pPr>
            <a:r>
              <a:rPr lang="en-US" sz="1450">
                <a:solidFill>
                  <a:srgbClr val="2C3249"/>
                </a:solidFill>
                <a:latin typeface="Martel Sans"/>
                <a:ea typeface="Martel Sans"/>
                <a:cs typeface="Martel Sans"/>
              </a:rPr>
              <a:t>Karbamat toksisitesi genellikle OP'lerin neden olduğu toksisiteden daha kısa sürelidir, ancak bu kimyasal sınıflara maruziyetle ilişkili mortalite oranları benzerdir.</a:t>
            </a:r>
            <a:endParaRPr lang="en-US" sz="14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5">
    <p:spTree>
      <p:nvGrpSpPr>
        <p:cNvPr id="1" name=""/>
        <p:cNvGrpSpPr/>
        <p:nvPr/>
      </p:nvGrpSpPr>
      <p:grpSpPr bwMode="auto">
        <a:xfrm>
          <a:off x="0" y="0"/>
          <a:ext cx="0" cy="0"/>
          <a:chOff x="0" y="0"/>
          <a:chExt cx="0" cy="0"/>
        </a:xfrm>
      </p:grpSpPr>
      <p:sp>
        <p:nvSpPr>
          <p:cNvPr id="1196691595" name="Text 0"/>
          <p:cNvSpPr/>
          <p:nvPr/>
        </p:nvSpPr>
        <p:spPr bwMode="auto">
          <a:xfrm>
            <a:off x="793790" y="552807"/>
            <a:ext cx="5915978" cy="558165"/>
          </a:xfrm>
          <a:prstGeom prst="rect">
            <a:avLst/>
          </a:prstGeom>
          <a:noFill/>
          <a:ln/>
        </p:spPr>
        <p:txBody>
          <a:bodyPr wrap="none" lIns="0" tIns="0" rIns="0" bIns="0" rtlCol="0" anchor="t"/>
          <a:lstStyle/>
          <a:p>
            <a:pPr marL="0" indent="0" algn="l">
              <a:lnSpc>
                <a:spcPts val="4350"/>
              </a:lnSpc>
              <a:buNone/>
              <a:defRPr/>
            </a:pPr>
            <a:r>
              <a:rPr lang="en-US" sz="3500">
                <a:solidFill>
                  <a:srgbClr val="272D45"/>
                </a:solidFill>
                <a:latin typeface="Kanit Light"/>
                <a:ea typeface="Kanit Light"/>
                <a:cs typeface="Kanit Light"/>
              </a:rPr>
              <a:t>Klinik Özellikler: Akut Toksisite</a:t>
            </a:r>
            <a:endParaRPr lang="en-US" sz="3500"/>
          </a:p>
        </p:txBody>
      </p:sp>
      <p:sp>
        <p:nvSpPr>
          <p:cNvPr id="614781201" name="Text 1"/>
          <p:cNvSpPr/>
          <p:nvPr/>
        </p:nvSpPr>
        <p:spPr bwMode="auto">
          <a:xfrm>
            <a:off x="793790" y="1468160"/>
            <a:ext cx="13042821" cy="571500"/>
          </a:xfrm>
          <a:prstGeom prst="rect">
            <a:avLst/>
          </a:prstGeom>
          <a:noFill/>
          <a:ln/>
        </p:spPr>
        <p:txBody>
          <a:bodyPr wrap="square" lIns="0" tIns="0" rIns="0" bIns="0" rtlCol="0" anchor="t"/>
          <a:lstStyle/>
          <a:p>
            <a:pPr marL="0" indent="0" algn="l">
              <a:lnSpc>
                <a:spcPts val="2250"/>
              </a:lnSpc>
              <a:buNone/>
              <a:defRPr/>
            </a:pPr>
            <a:r>
              <a:rPr lang="en-US" sz="1400">
                <a:solidFill>
                  <a:srgbClr val="2C3249"/>
                </a:solidFill>
                <a:latin typeface="Martel Sans"/>
                <a:ea typeface="Martel Sans"/>
                <a:cs typeface="Martel Sans"/>
              </a:rPr>
              <a:t>OP'lerden kaynaklanan akut toksisite, kolinerjik fazlalık belirtileri ile kendini gösterir: bradikardi, miyozis, gözyaşı, tükürük salgısı, bronkore, bronkospazm, idrar yapma, kusma ve ishal. Birincil toksik etkiler otonom sinir sistemi, nöromüsküler kavşak ve merkezi sinir sistemini (MSS) içerir.</a:t>
            </a:r>
            <a:endParaRPr lang="en-US" sz="1400"/>
          </a:p>
        </p:txBody>
      </p:sp>
      <p:sp>
        <p:nvSpPr>
          <p:cNvPr id="1812248144" name="Text 2"/>
          <p:cNvSpPr/>
          <p:nvPr/>
        </p:nvSpPr>
        <p:spPr bwMode="auto">
          <a:xfrm>
            <a:off x="1794509" y="3401616"/>
            <a:ext cx="2197060" cy="446484"/>
          </a:xfrm>
          <a:prstGeom prst="rect">
            <a:avLst/>
          </a:prstGeom>
          <a:noFill/>
          <a:ln/>
        </p:spPr>
        <p:txBody>
          <a:bodyPr wrap="none" lIns="0" tIns="0" rIns="0" bIns="0" rtlCol="0" anchor="t"/>
          <a:lstStyle/>
          <a:p>
            <a:pPr marL="0" indent="0" algn="ctr">
              <a:lnSpc>
                <a:spcPts val="3500"/>
              </a:lnSpc>
              <a:buNone/>
              <a:defRPr/>
            </a:pPr>
            <a:r>
              <a:rPr lang="en-US" sz="3500">
                <a:solidFill>
                  <a:srgbClr val="2C3249"/>
                </a:solidFill>
                <a:latin typeface="Kanit Light"/>
                <a:ea typeface="Kanit Light"/>
                <a:cs typeface="Kanit Light"/>
              </a:rPr>
              <a:t>3</a:t>
            </a:r>
            <a:endParaRPr lang="en-US" sz="3500"/>
          </a:p>
        </p:txBody>
      </p:sp>
      <p:pic>
        <p:nvPicPr>
          <p:cNvPr id="1630133305" name="Image 0" descr="preencoded.png"/>
          <p:cNvPicPr>
            <a:picLocks noChangeAspect="1"/>
          </p:cNvPicPr>
          <p:nvPr/>
        </p:nvPicPr>
        <p:blipFill rotWithShape="1">
          <a:blip r:embed="rId3"/>
          <a:stretch/>
        </p:blipFill>
        <p:spPr bwMode="auto">
          <a:xfrm>
            <a:off x="1553407" y="2285167"/>
            <a:ext cx="2679382" cy="2679382"/>
          </a:xfrm>
          <a:prstGeom prst="rect">
            <a:avLst/>
          </a:prstGeom>
        </p:spPr>
      </p:pic>
      <p:sp>
        <p:nvSpPr>
          <p:cNvPr id="468255580" name="Text 3"/>
          <p:cNvSpPr/>
          <p:nvPr/>
        </p:nvSpPr>
        <p:spPr bwMode="auto">
          <a:xfrm>
            <a:off x="1776770" y="5187791"/>
            <a:ext cx="2232779" cy="278963"/>
          </a:xfrm>
          <a:prstGeom prst="rect">
            <a:avLst/>
          </a:prstGeom>
          <a:noFill/>
          <a:ln/>
        </p:spPr>
        <p:txBody>
          <a:bodyPr wrap="none" lIns="0" tIns="0" rIns="0" bIns="0" rtlCol="0" anchor="t"/>
          <a:lstStyle/>
          <a:p>
            <a:pPr marL="0" indent="0" algn="ctr">
              <a:lnSpc>
                <a:spcPts val="2150"/>
              </a:lnSpc>
              <a:buNone/>
              <a:defRPr/>
            </a:pPr>
            <a:r>
              <a:rPr lang="en-US" sz="1750">
                <a:solidFill>
                  <a:srgbClr val="2C3249"/>
                </a:solidFill>
                <a:latin typeface="Kanit Light"/>
                <a:ea typeface="Kanit Light"/>
                <a:cs typeface="Kanit Light"/>
              </a:rPr>
              <a:t>Saat İçinde</a:t>
            </a:r>
            <a:endParaRPr lang="en-US" sz="1750"/>
          </a:p>
        </p:txBody>
      </p:sp>
      <p:sp>
        <p:nvSpPr>
          <p:cNvPr id="1850159520" name="Text 4"/>
          <p:cNvSpPr/>
          <p:nvPr/>
        </p:nvSpPr>
        <p:spPr bwMode="auto">
          <a:xfrm>
            <a:off x="793790" y="5573911"/>
            <a:ext cx="4198739" cy="857250"/>
          </a:xfrm>
          <a:prstGeom prst="rect">
            <a:avLst/>
          </a:prstGeom>
          <a:noFill/>
          <a:ln/>
        </p:spPr>
        <p:txBody>
          <a:bodyPr wrap="square" lIns="0" tIns="0" rIns="0" bIns="0" rtlCol="0" anchor="t"/>
          <a:lstStyle/>
          <a:p>
            <a:pPr marL="0" indent="0" algn="ctr">
              <a:lnSpc>
                <a:spcPts val="2250"/>
              </a:lnSpc>
              <a:buNone/>
              <a:defRPr/>
            </a:pPr>
            <a:r>
              <a:rPr lang="en-US" sz="1400">
                <a:solidFill>
                  <a:srgbClr val="2C3249"/>
                </a:solidFill>
                <a:latin typeface="Martel Sans"/>
                <a:ea typeface="Martel Sans"/>
                <a:cs typeface="Martel Sans"/>
              </a:rPr>
              <a:t>Çoğu ajan için oral veya solunum maruziyetleri genellikle üç saat içinde belirti veya semptomlarla sonuçlanır</a:t>
            </a:r>
            <a:endParaRPr lang="en-US" sz="1400"/>
          </a:p>
        </p:txBody>
      </p:sp>
      <p:sp>
        <p:nvSpPr>
          <p:cNvPr id="1209336793" name="Text 5"/>
          <p:cNvSpPr/>
          <p:nvPr/>
        </p:nvSpPr>
        <p:spPr bwMode="auto">
          <a:xfrm>
            <a:off x="6216491" y="3401616"/>
            <a:ext cx="2197060" cy="446484"/>
          </a:xfrm>
          <a:prstGeom prst="rect">
            <a:avLst/>
          </a:prstGeom>
          <a:noFill/>
          <a:ln/>
        </p:spPr>
        <p:txBody>
          <a:bodyPr wrap="none" lIns="0" tIns="0" rIns="0" bIns="0" rtlCol="0" anchor="t"/>
          <a:lstStyle/>
          <a:p>
            <a:pPr marL="0" indent="0" algn="ctr">
              <a:lnSpc>
                <a:spcPts val="3500"/>
              </a:lnSpc>
              <a:buNone/>
              <a:defRPr/>
            </a:pPr>
            <a:r>
              <a:rPr lang="en-US" sz="3500">
                <a:solidFill>
                  <a:srgbClr val="2C3249"/>
                </a:solidFill>
                <a:latin typeface="Kanit Light"/>
                <a:ea typeface="Kanit Light"/>
                <a:cs typeface="Kanit Light"/>
              </a:rPr>
              <a:t>12</a:t>
            </a:r>
            <a:endParaRPr lang="en-US" sz="3500"/>
          </a:p>
        </p:txBody>
      </p:sp>
      <p:pic>
        <p:nvPicPr>
          <p:cNvPr id="1377215281" name="Image 1" descr="preencoded.png"/>
          <p:cNvPicPr>
            <a:picLocks noChangeAspect="1"/>
          </p:cNvPicPr>
          <p:nvPr/>
        </p:nvPicPr>
        <p:blipFill rotWithShape="1">
          <a:blip r:embed="rId4"/>
          <a:stretch/>
        </p:blipFill>
        <p:spPr bwMode="auto">
          <a:xfrm>
            <a:off x="5975390" y="2285167"/>
            <a:ext cx="2679382" cy="2679382"/>
          </a:xfrm>
          <a:prstGeom prst="rect">
            <a:avLst/>
          </a:prstGeom>
        </p:spPr>
      </p:pic>
      <p:sp>
        <p:nvSpPr>
          <p:cNvPr id="1318966015" name="Text 6"/>
          <p:cNvSpPr/>
          <p:nvPr/>
        </p:nvSpPr>
        <p:spPr bwMode="auto">
          <a:xfrm>
            <a:off x="6198751" y="5187791"/>
            <a:ext cx="2232779" cy="278963"/>
          </a:xfrm>
          <a:prstGeom prst="rect">
            <a:avLst/>
          </a:prstGeom>
          <a:noFill/>
          <a:ln/>
        </p:spPr>
        <p:txBody>
          <a:bodyPr wrap="none" lIns="0" tIns="0" rIns="0" bIns="0" rtlCol="0" anchor="t"/>
          <a:lstStyle/>
          <a:p>
            <a:pPr marL="0" indent="0" algn="ctr">
              <a:lnSpc>
                <a:spcPts val="2150"/>
              </a:lnSpc>
              <a:buNone/>
              <a:defRPr/>
            </a:pPr>
            <a:r>
              <a:rPr lang="en-US" sz="1750">
                <a:solidFill>
                  <a:srgbClr val="2C3249"/>
                </a:solidFill>
                <a:latin typeface="Kanit Light"/>
                <a:ea typeface="Kanit Light"/>
                <a:cs typeface="Kanit Light"/>
              </a:rPr>
              <a:t>Saat Gecikme</a:t>
            </a:r>
            <a:endParaRPr lang="en-US" sz="1750"/>
          </a:p>
        </p:txBody>
      </p:sp>
      <p:sp>
        <p:nvSpPr>
          <p:cNvPr id="1113278524" name="Text 7"/>
          <p:cNvSpPr/>
          <p:nvPr/>
        </p:nvSpPr>
        <p:spPr bwMode="auto">
          <a:xfrm>
            <a:off x="5215771" y="5573911"/>
            <a:ext cx="4198739" cy="571500"/>
          </a:xfrm>
          <a:prstGeom prst="rect">
            <a:avLst/>
          </a:prstGeom>
          <a:noFill/>
          <a:ln/>
        </p:spPr>
        <p:txBody>
          <a:bodyPr wrap="square" lIns="0" tIns="0" rIns="0" bIns="0" rtlCol="0" anchor="t"/>
          <a:lstStyle/>
          <a:p>
            <a:pPr marL="0" indent="0" algn="ctr">
              <a:lnSpc>
                <a:spcPts val="2250"/>
              </a:lnSpc>
              <a:buNone/>
              <a:defRPr/>
            </a:pPr>
            <a:r>
              <a:rPr lang="en-US" sz="1400">
                <a:solidFill>
                  <a:srgbClr val="2C3249"/>
                </a:solidFill>
                <a:latin typeface="Martel Sans"/>
                <a:ea typeface="Martel Sans"/>
                <a:cs typeface="Martel Sans"/>
              </a:rPr>
              <a:t>Dermal emilimden kaynaklanan toksisite semptomları 12 saate kadar gecikebilir</a:t>
            </a:r>
            <a:endParaRPr lang="en-US" sz="1400"/>
          </a:p>
        </p:txBody>
      </p:sp>
      <p:sp>
        <p:nvSpPr>
          <p:cNvPr id="1703171260" name="Text 8"/>
          <p:cNvSpPr/>
          <p:nvPr/>
        </p:nvSpPr>
        <p:spPr bwMode="auto">
          <a:xfrm>
            <a:off x="10638592" y="3401616"/>
            <a:ext cx="2197060" cy="446484"/>
          </a:xfrm>
          <a:prstGeom prst="rect">
            <a:avLst/>
          </a:prstGeom>
          <a:noFill/>
          <a:ln/>
        </p:spPr>
        <p:txBody>
          <a:bodyPr wrap="none" lIns="0" tIns="0" rIns="0" bIns="0" rtlCol="0" anchor="t"/>
          <a:lstStyle/>
          <a:p>
            <a:pPr marL="0" indent="0" algn="ctr">
              <a:lnSpc>
                <a:spcPts val="3500"/>
              </a:lnSpc>
              <a:buNone/>
              <a:defRPr/>
            </a:pPr>
            <a:r>
              <a:rPr lang="en-US" sz="3500">
                <a:solidFill>
                  <a:srgbClr val="2C3249"/>
                </a:solidFill>
                <a:latin typeface="Kanit Light"/>
                <a:ea typeface="Kanit Light"/>
                <a:cs typeface="Kanit Light"/>
              </a:rPr>
              <a:t>5</a:t>
            </a:r>
            <a:endParaRPr lang="en-US" sz="3500"/>
          </a:p>
        </p:txBody>
      </p:sp>
      <p:pic>
        <p:nvPicPr>
          <p:cNvPr id="2095461062" name="Image 2" descr="preencoded.png"/>
          <p:cNvPicPr>
            <a:picLocks noChangeAspect="1"/>
          </p:cNvPicPr>
          <p:nvPr/>
        </p:nvPicPr>
        <p:blipFill rotWithShape="1">
          <a:blip r:embed="rId5"/>
          <a:stretch/>
        </p:blipFill>
        <p:spPr bwMode="auto">
          <a:xfrm>
            <a:off x="10397490" y="2285167"/>
            <a:ext cx="2679382" cy="2679382"/>
          </a:xfrm>
          <a:prstGeom prst="rect">
            <a:avLst/>
          </a:prstGeom>
        </p:spPr>
      </p:pic>
      <p:sp>
        <p:nvSpPr>
          <p:cNvPr id="901773897" name="Text 9"/>
          <p:cNvSpPr/>
          <p:nvPr/>
        </p:nvSpPr>
        <p:spPr bwMode="auto">
          <a:xfrm>
            <a:off x="10620732" y="5187791"/>
            <a:ext cx="2232779" cy="278963"/>
          </a:xfrm>
          <a:prstGeom prst="rect">
            <a:avLst/>
          </a:prstGeom>
          <a:noFill/>
          <a:ln/>
        </p:spPr>
        <p:txBody>
          <a:bodyPr wrap="none" lIns="0" tIns="0" rIns="0" bIns="0" rtlCol="0" anchor="t"/>
          <a:lstStyle/>
          <a:p>
            <a:pPr marL="0" indent="0" algn="ctr">
              <a:lnSpc>
                <a:spcPts val="2150"/>
              </a:lnSpc>
              <a:buNone/>
              <a:defRPr/>
            </a:pPr>
            <a:r>
              <a:rPr lang="en-US" sz="1750">
                <a:solidFill>
                  <a:srgbClr val="2C3249"/>
                </a:solidFill>
                <a:latin typeface="Kanit Light"/>
                <a:ea typeface="Kanit Light"/>
                <a:cs typeface="Kanit Light"/>
              </a:rPr>
              <a:t>Güne Kadar</a:t>
            </a:r>
            <a:endParaRPr lang="en-US" sz="1750"/>
          </a:p>
        </p:txBody>
      </p:sp>
      <p:sp>
        <p:nvSpPr>
          <p:cNvPr id="1975498584" name="Text 10"/>
          <p:cNvSpPr/>
          <p:nvPr/>
        </p:nvSpPr>
        <p:spPr bwMode="auto">
          <a:xfrm>
            <a:off x="9637752" y="5573911"/>
            <a:ext cx="4198858" cy="857250"/>
          </a:xfrm>
          <a:prstGeom prst="rect">
            <a:avLst/>
          </a:prstGeom>
          <a:noFill/>
          <a:ln/>
        </p:spPr>
        <p:txBody>
          <a:bodyPr wrap="square" lIns="0" tIns="0" rIns="0" bIns="0" rtlCol="0" anchor="t"/>
          <a:lstStyle/>
          <a:p>
            <a:pPr marL="0" indent="0" algn="ctr">
              <a:lnSpc>
                <a:spcPts val="2250"/>
              </a:lnSpc>
              <a:buNone/>
              <a:defRPr/>
            </a:pPr>
            <a:r>
              <a:rPr lang="en-US" sz="1400">
                <a:solidFill>
                  <a:srgbClr val="2C3249"/>
                </a:solidFill>
                <a:latin typeface="Martel Sans"/>
                <a:ea typeface="Martel Sans"/>
                <a:cs typeface="Martel Sans"/>
              </a:rPr>
              <a:t>Lipofilik ajanlar gecikmiş koma/solunum yetmezliği başlangıcı ile ilişkilidir (beş güne kadar)</a:t>
            </a:r>
            <a:endParaRPr lang="en-US" sz="1400"/>
          </a:p>
        </p:txBody>
      </p:sp>
      <p:sp>
        <p:nvSpPr>
          <p:cNvPr id="116090108" name="Shape 11"/>
          <p:cNvSpPr/>
          <p:nvPr/>
        </p:nvSpPr>
        <p:spPr bwMode="auto">
          <a:xfrm>
            <a:off x="793790" y="6632019"/>
            <a:ext cx="13042821" cy="1044773"/>
          </a:xfrm>
          <a:prstGeom prst="roundRect">
            <a:avLst>
              <a:gd name="adj" fmla="val 7181"/>
            </a:avLst>
          </a:prstGeom>
          <a:solidFill>
            <a:srgbClr val="CFE2DE"/>
          </a:solidFill>
          <a:ln/>
        </p:spPr>
      </p:sp>
      <p:pic>
        <p:nvPicPr>
          <p:cNvPr id="1126205875" name="Image 3" descr="preencoded.png"/>
          <p:cNvPicPr>
            <a:picLocks noChangeAspect="1"/>
          </p:cNvPicPr>
          <p:nvPr/>
        </p:nvPicPr>
        <p:blipFill rotWithShape="1">
          <a:blip r:embed="rId6"/>
          <a:stretch/>
        </p:blipFill>
        <p:spPr bwMode="auto">
          <a:xfrm>
            <a:off x="972383" y="6881813"/>
            <a:ext cx="223242" cy="178594"/>
          </a:xfrm>
          <a:prstGeom prst="rect">
            <a:avLst/>
          </a:prstGeom>
        </p:spPr>
      </p:pic>
      <p:sp>
        <p:nvSpPr>
          <p:cNvPr id="1737991437" name="Text 12"/>
          <p:cNvSpPr/>
          <p:nvPr/>
        </p:nvSpPr>
        <p:spPr bwMode="auto">
          <a:xfrm>
            <a:off x="1374219" y="6855261"/>
            <a:ext cx="12283797" cy="571500"/>
          </a:xfrm>
          <a:prstGeom prst="rect">
            <a:avLst/>
          </a:prstGeom>
          <a:noFill/>
          <a:ln/>
        </p:spPr>
        <p:txBody>
          <a:bodyPr wrap="square" lIns="0" tIns="0" rIns="0" bIns="0" rtlCol="0" anchor="t"/>
          <a:lstStyle/>
          <a:p>
            <a:pPr marL="0" indent="0" algn="l">
              <a:lnSpc>
                <a:spcPts val="2250"/>
              </a:lnSpc>
              <a:buNone/>
              <a:defRPr/>
            </a:pPr>
            <a:r>
              <a:rPr lang="en-US" sz="1400" b="1">
                <a:solidFill>
                  <a:srgbClr val="000000"/>
                </a:solidFill>
                <a:latin typeface="Martel Sans"/>
                <a:ea typeface="Martel Sans"/>
                <a:cs typeface="Martel Sans"/>
              </a:rPr>
              <a:t>Mnemonikler:</a:t>
            </a:r>
            <a:r>
              <a:rPr lang="en-US" sz="1400">
                <a:solidFill>
                  <a:srgbClr val="000000"/>
                </a:solidFill>
                <a:latin typeface="Martel Sans"/>
                <a:ea typeface="Martel Sans"/>
                <a:cs typeface="Martel Sans"/>
              </a:rPr>
              <a:t> Muskarinik belirtiler SLUDGE/BBB (Tükürük, Gözyaşı, İdrar, Dışkılama, Mide Kusması, Bronkore, Bronkospazm, Bradikardi) veya DUMBELS ile hatırlanabilir. Ancak bunlar kritik MSS ve nikotinik etkileri hesaba katmaz.</a:t>
            </a:r>
            <a:endParaRPr lang="en-US" sz="14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6">
    <p:spTree>
      <p:nvGrpSpPr>
        <p:cNvPr id="1" name=""/>
        <p:cNvGrpSpPr/>
        <p:nvPr/>
      </p:nvGrpSpPr>
      <p:grpSpPr bwMode="auto">
        <a:xfrm>
          <a:off x="0" y="0"/>
          <a:ext cx="0" cy="0"/>
          <a:chOff x="0" y="0"/>
          <a:chExt cx="0" cy="0"/>
        </a:xfrm>
      </p:grpSpPr>
      <p:pic>
        <p:nvPicPr>
          <p:cNvPr id="19847925" name="Image 0" descr="preencoded.png"/>
          <p:cNvPicPr>
            <a:picLocks noChangeAspect="1"/>
          </p:cNvPicPr>
          <p:nvPr/>
        </p:nvPicPr>
        <p:blipFill rotWithShape="1">
          <a:blip r:embed="rId3"/>
          <a:stretch/>
        </p:blipFill>
        <p:spPr bwMode="auto">
          <a:xfrm>
            <a:off x="9144000" y="0"/>
            <a:ext cx="5486400" cy="8229600"/>
          </a:xfrm>
          <a:prstGeom prst="rect">
            <a:avLst/>
          </a:prstGeom>
        </p:spPr>
      </p:pic>
      <p:sp>
        <p:nvSpPr>
          <p:cNvPr id="780128743" name="Text 0"/>
          <p:cNvSpPr/>
          <p:nvPr/>
        </p:nvSpPr>
        <p:spPr bwMode="auto">
          <a:xfrm>
            <a:off x="793790" y="619006"/>
            <a:ext cx="5869186" cy="527090"/>
          </a:xfrm>
          <a:prstGeom prst="rect">
            <a:avLst/>
          </a:prstGeom>
          <a:noFill/>
          <a:ln/>
        </p:spPr>
        <p:txBody>
          <a:bodyPr wrap="none" lIns="0" tIns="0" rIns="0" bIns="0" rtlCol="0" anchor="t"/>
          <a:lstStyle/>
          <a:p>
            <a:pPr marL="0" indent="0" algn="l">
              <a:lnSpc>
                <a:spcPts val="4150"/>
              </a:lnSpc>
              <a:buNone/>
              <a:defRPr/>
            </a:pPr>
            <a:r>
              <a:rPr lang="en-US" sz="3300">
                <a:solidFill>
                  <a:srgbClr val="272D45"/>
                </a:solidFill>
                <a:latin typeface="Kanit Light"/>
                <a:ea typeface="Kanit Light"/>
                <a:cs typeface="Kanit Light"/>
              </a:rPr>
              <a:t>Komplikasyonlar ve Sendromlar</a:t>
            </a:r>
            <a:endParaRPr lang="en-US" sz="3300"/>
          </a:p>
        </p:txBody>
      </p:sp>
      <p:sp>
        <p:nvSpPr>
          <p:cNvPr id="738901817" name="Shape 1"/>
          <p:cNvSpPr/>
          <p:nvPr/>
        </p:nvSpPr>
        <p:spPr bwMode="auto">
          <a:xfrm>
            <a:off x="983575" y="1399103"/>
            <a:ext cx="22860" cy="6211491"/>
          </a:xfrm>
          <a:prstGeom prst="roundRect">
            <a:avLst>
              <a:gd name="adj" fmla="val 309954"/>
            </a:avLst>
          </a:prstGeom>
          <a:solidFill>
            <a:srgbClr val="C5D2CF"/>
          </a:solidFill>
          <a:ln/>
        </p:spPr>
      </p:sp>
      <p:sp>
        <p:nvSpPr>
          <p:cNvPr id="1506872841" name="Shape 2"/>
          <p:cNvSpPr/>
          <p:nvPr/>
        </p:nvSpPr>
        <p:spPr bwMode="auto">
          <a:xfrm>
            <a:off x="1150501" y="1577459"/>
            <a:ext cx="506015" cy="22860"/>
          </a:xfrm>
          <a:prstGeom prst="roundRect">
            <a:avLst>
              <a:gd name="adj" fmla="val 309954"/>
            </a:avLst>
          </a:prstGeom>
          <a:solidFill>
            <a:srgbClr val="C5D2CF"/>
          </a:solidFill>
          <a:ln/>
        </p:spPr>
      </p:sp>
      <p:sp>
        <p:nvSpPr>
          <p:cNvPr id="89823143" name="Shape 3"/>
          <p:cNvSpPr/>
          <p:nvPr/>
        </p:nvSpPr>
        <p:spPr bwMode="auto">
          <a:xfrm>
            <a:off x="793790" y="1399103"/>
            <a:ext cx="379571" cy="379571"/>
          </a:xfrm>
          <a:prstGeom prst="roundRect">
            <a:avLst>
              <a:gd name="adj" fmla="val 18667"/>
            </a:avLst>
          </a:prstGeom>
          <a:solidFill>
            <a:srgbClr val="DFECE9"/>
          </a:solidFill>
          <a:ln w="7620">
            <a:solidFill>
              <a:srgbClr val="C5D2CF"/>
            </a:solidFill>
            <a:prstDash val="solid"/>
          </a:ln>
        </p:spPr>
      </p:sp>
      <p:sp>
        <p:nvSpPr>
          <p:cNvPr id="1060035620" name="Text 4"/>
          <p:cNvSpPr/>
          <p:nvPr/>
        </p:nvSpPr>
        <p:spPr bwMode="auto">
          <a:xfrm>
            <a:off x="857071" y="1430774"/>
            <a:ext cx="253007" cy="316229"/>
          </a:xfrm>
          <a:prstGeom prst="rect">
            <a:avLst/>
          </a:prstGeom>
          <a:noFill/>
          <a:ln/>
        </p:spPr>
        <p:txBody>
          <a:bodyPr wrap="none" lIns="0" tIns="0" rIns="0" bIns="0" rtlCol="0" anchor="t"/>
          <a:lstStyle/>
          <a:p>
            <a:pPr marL="0" indent="0" algn="ctr">
              <a:lnSpc>
                <a:spcPts val="1950"/>
              </a:lnSpc>
              <a:buNone/>
              <a:defRPr/>
            </a:pPr>
            <a:r>
              <a:rPr lang="en-US" sz="1950">
                <a:solidFill>
                  <a:srgbClr val="2C3249"/>
                </a:solidFill>
                <a:latin typeface="Kanit Light"/>
                <a:ea typeface="Kanit Light"/>
                <a:cs typeface="Kanit Light"/>
              </a:rPr>
              <a:t>1</a:t>
            </a:r>
            <a:endParaRPr lang="en-US" sz="1950"/>
          </a:p>
        </p:txBody>
      </p:sp>
      <p:sp>
        <p:nvSpPr>
          <p:cNvPr id="1357460182" name="Text 5"/>
          <p:cNvSpPr/>
          <p:nvPr/>
        </p:nvSpPr>
        <p:spPr bwMode="auto">
          <a:xfrm>
            <a:off x="1827014" y="1457087"/>
            <a:ext cx="2108716" cy="263485"/>
          </a:xfrm>
          <a:prstGeom prst="rect">
            <a:avLst/>
          </a:prstGeom>
          <a:noFill/>
          <a:ln/>
        </p:spPr>
        <p:txBody>
          <a:bodyPr wrap="none" lIns="0" tIns="0" rIns="0" bIns="0" rtlCol="0" anchor="t"/>
          <a:lstStyle/>
          <a:p>
            <a:pPr marL="0" indent="0" algn="l">
              <a:lnSpc>
                <a:spcPts val="2050"/>
              </a:lnSpc>
              <a:buNone/>
              <a:defRPr/>
            </a:pPr>
            <a:r>
              <a:rPr lang="en-US" sz="1650">
                <a:solidFill>
                  <a:srgbClr val="2C3249"/>
                </a:solidFill>
                <a:latin typeface="Kanit Light"/>
                <a:ea typeface="Kanit Light"/>
                <a:cs typeface="Kanit Light"/>
              </a:rPr>
              <a:t>Solunum Yetmezliği</a:t>
            </a:r>
            <a:endParaRPr lang="en-US" sz="1650"/>
          </a:p>
        </p:txBody>
      </p:sp>
      <p:sp>
        <p:nvSpPr>
          <p:cNvPr id="924353075" name="Text 6"/>
          <p:cNvSpPr/>
          <p:nvPr/>
        </p:nvSpPr>
        <p:spPr bwMode="auto">
          <a:xfrm>
            <a:off x="1827014" y="1821775"/>
            <a:ext cx="6523196" cy="1079659"/>
          </a:xfrm>
          <a:prstGeom prst="rect">
            <a:avLst/>
          </a:prstGeom>
          <a:noFill/>
          <a:ln/>
        </p:spPr>
        <p:txBody>
          <a:bodyPr wrap="square" lIns="0" tIns="0" rIns="0" bIns="0" rtlCol="0" anchor="t"/>
          <a:lstStyle/>
          <a:p>
            <a:pPr marL="0" indent="0" algn="l">
              <a:lnSpc>
                <a:spcPts val="2100"/>
              </a:lnSpc>
              <a:buNone/>
              <a:defRPr/>
            </a:pPr>
            <a:r>
              <a:rPr lang="en-US" sz="1300">
                <a:solidFill>
                  <a:srgbClr val="2C3249"/>
                </a:solidFill>
                <a:latin typeface="Martel Sans"/>
                <a:ea typeface="Martel Sans"/>
                <a:cs typeface="Martel Sans"/>
              </a:rPr>
              <a:t>Akut OP zehirlenmesinden kaynaklanan ölümler genellikle MSS solunum merkezinin depresyonu, nöromüsküler zayıflık, aşırı solunum salgıları ve bronkokonstriksiyonun bir kombinasyonu nedeniyle solunum yetmezliğinden kaynaklanır.</a:t>
            </a:r>
            <a:endParaRPr lang="en-US" sz="1300"/>
          </a:p>
        </p:txBody>
      </p:sp>
      <p:sp>
        <p:nvSpPr>
          <p:cNvPr id="1749408355" name="Shape 7"/>
          <p:cNvSpPr/>
          <p:nvPr/>
        </p:nvSpPr>
        <p:spPr bwMode="auto">
          <a:xfrm>
            <a:off x="1150501" y="3417094"/>
            <a:ext cx="506015" cy="22860"/>
          </a:xfrm>
          <a:prstGeom prst="roundRect">
            <a:avLst>
              <a:gd name="adj" fmla="val 309954"/>
            </a:avLst>
          </a:prstGeom>
          <a:solidFill>
            <a:srgbClr val="C5D2CF"/>
          </a:solidFill>
          <a:ln/>
        </p:spPr>
      </p:sp>
      <p:sp>
        <p:nvSpPr>
          <p:cNvPr id="423600628" name="Shape 8"/>
          <p:cNvSpPr/>
          <p:nvPr/>
        </p:nvSpPr>
        <p:spPr bwMode="auto">
          <a:xfrm>
            <a:off x="793790" y="3238738"/>
            <a:ext cx="379571" cy="379571"/>
          </a:xfrm>
          <a:prstGeom prst="roundRect">
            <a:avLst>
              <a:gd name="adj" fmla="val 18667"/>
            </a:avLst>
          </a:prstGeom>
          <a:solidFill>
            <a:srgbClr val="DFECE9"/>
          </a:solidFill>
          <a:ln w="7620">
            <a:solidFill>
              <a:srgbClr val="C5D2CF"/>
            </a:solidFill>
            <a:prstDash val="solid"/>
          </a:ln>
        </p:spPr>
      </p:sp>
      <p:sp>
        <p:nvSpPr>
          <p:cNvPr id="421327839" name="Text 9"/>
          <p:cNvSpPr/>
          <p:nvPr/>
        </p:nvSpPr>
        <p:spPr bwMode="auto">
          <a:xfrm>
            <a:off x="857071" y="3270409"/>
            <a:ext cx="253007" cy="316229"/>
          </a:xfrm>
          <a:prstGeom prst="rect">
            <a:avLst/>
          </a:prstGeom>
          <a:noFill/>
          <a:ln/>
        </p:spPr>
        <p:txBody>
          <a:bodyPr wrap="none" lIns="0" tIns="0" rIns="0" bIns="0" rtlCol="0" anchor="t"/>
          <a:lstStyle/>
          <a:p>
            <a:pPr marL="0" indent="0" algn="ctr">
              <a:lnSpc>
                <a:spcPts val="1950"/>
              </a:lnSpc>
              <a:buNone/>
              <a:defRPr/>
            </a:pPr>
            <a:r>
              <a:rPr lang="en-US" sz="1950">
                <a:solidFill>
                  <a:srgbClr val="2C3249"/>
                </a:solidFill>
                <a:latin typeface="Kanit Light"/>
                <a:ea typeface="Kanit Light"/>
                <a:cs typeface="Kanit Light"/>
              </a:rPr>
              <a:t>2</a:t>
            </a:r>
            <a:endParaRPr lang="en-US" sz="1950"/>
          </a:p>
        </p:txBody>
      </p:sp>
      <p:sp>
        <p:nvSpPr>
          <p:cNvPr id="876266570" name="Text 10"/>
          <p:cNvSpPr/>
          <p:nvPr/>
        </p:nvSpPr>
        <p:spPr bwMode="auto">
          <a:xfrm>
            <a:off x="1827014" y="3296722"/>
            <a:ext cx="2204799" cy="263485"/>
          </a:xfrm>
          <a:prstGeom prst="rect">
            <a:avLst/>
          </a:prstGeom>
          <a:noFill/>
          <a:ln/>
        </p:spPr>
        <p:txBody>
          <a:bodyPr wrap="none" lIns="0" tIns="0" rIns="0" bIns="0" rtlCol="0" anchor="t"/>
          <a:lstStyle/>
          <a:p>
            <a:pPr marL="0" indent="0" algn="l">
              <a:lnSpc>
                <a:spcPts val="2050"/>
              </a:lnSpc>
              <a:buNone/>
              <a:defRPr/>
            </a:pPr>
            <a:r>
              <a:rPr lang="en-US" sz="1650">
                <a:solidFill>
                  <a:srgbClr val="2C3249"/>
                </a:solidFill>
                <a:latin typeface="Kanit Light"/>
                <a:ea typeface="Kanit Light"/>
                <a:cs typeface="Kanit Light"/>
              </a:rPr>
              <a:t>Kardiyovasküler Kollaps</a:t>
            </a:r>
            <a:endParaRPr lang="en-US" sz="1650"/>
          </a:p>
        </p:txBody>
      </p:sp>
      <p:sp>
        <p:nvSpPr>
          <p:cNvPr id="393384798" name="Text 11"/>
          <p:cNvSpPr/>
          <p:nvPr/>
        </p:nvSpPr>
        <p:spPr bwMode="auto">
          <a:xfrm>
            <a:off x="1827014" y="3661410"/>
            <a:ext cx="6523196" cy="809744"/>
          </a:xfrm>
          <a:prstGeom prst="rect">
            <a:avLst/>
          </a:prstGeom>
          <a:noFill/>
          <a:ln/>
        </p:spPr>
        <p:txBody>
          <a:bodyPr wrap="square" lIns="0" tIns="0" rIns="0" bIns="0" rtlCol="0" anchor="t"/>
          <a:lstStyle/>
          <a:p>
            <a:pPr marL="0" indent="0" algn="l">
              <a:lnSpc>
                <a:spcPts val="2100"/>
              </a:lnSpc>
              <a:buNone/>
              <a:defRPr/>
            </a:pPr>
            <a:r>
              <a:rPr lang="en-US" sz="1300">
                <a:solidFill>
                  <a:srgbClr val="2C3249"/>
                </a:solidFill>
                <a:latin typeface="Martel Sans"/>
                <a:ea typeface="Martel Sans"/>
                <a:cs typeface="Martel Sans"/>
              </a:rPr>
              <a:t>Ölümler ayrıca muhtemelen uygunsuz vazodilatasyon nedeniyle kardiyovasküler kollaps nedeniyle de meydana gelir. Kalp aritmileri, kalp bloğu ve QTc uzaması bazen gözlemlenir.</a:t>
            </a:r>
            <a:endParaRPr lang="en-US" sz="1300"/>
          </a:p>
        </p:txBody>
      </p:sp>
      <p:sp>
        <p:nvSpPr>
          <p:cNvPr id="631040991" name="Shape 12"/>
          <p:cNvSpPr/>
          <p:nvPr/>
        </p:nvSpPr>
        <p:spPr bwMode="auto">
          <a:xfrm>
            <a:off x="1150501" y="4986814"/>
            <a:ext cx="506015" cy="22860"/>
          </a:xfrm>
          <a:prstGeom prst="roundRect">
            <a:avLst>
              <a:gd name="adj" fmla="val 309954"/>
            </a:avLst>
          </a:prstGeom>
          <a:solidFill>
            <a:srgbClr val="C5D2CF"/>
          </a:solidFill>
          <a:ln/>
        </p:spPr>
      </p:sp>
      <p:sp>
        <p:nvSpPr>
          <p:cNvPr id="1032946266" name="Shape 13"/>
          <p:cNvSpPr/>
          <p:nvPr/>
        </p:nvSpPr>
        <p:spPr bwMode="auto">
          <a:xfrm>
            <a:off x="793790" y="4808458"/>
            <a:ext cx="379571" cy="379571"/>
          </a:xfrm>
          <a:prstGeom prst="roundRect">
            <a:avLst>
              <a:gd name="adj" fmla="val 18667"/>
            </a:avLst>
          </a:prstGeom>
          <a:solidFill>
            <a:srgbClr val="DFECE9"/>
          </a:solidFill>
          <a:ln w="7620">
            <a:solidFill>
              <a:srgbClr val="C5D2CF"/>
            </a:solidFill>
            <a:prstDash val="solid"/>
          </a:ln>
        </p:spPr>
      </p:sp>
      <p:sp>
        <p:nvSpPr>
          <p:cNvPr id="1239126635" name="Text 14"/>
          <p:cNvSpPr/>
          <p:nvPr/>
        </p:nvSpPr>
        <p:spPr bwMode="auto">
          <a:xfrm>
            <a:off x="857071" y="4840129"/>
            <a:ext cx="253007" cy="316229"/>
          </a:xfrm>
          <a:prstGeom prst="rect">
            <a:avLst/>
          </a:prstGeom>
          <a:noFill/>
          <a:ln/>
        </p:spPr>
        <p:txBody>
          <a:bodyPr wrap="none" lIns="0" tIns="0" rIns="0" bIns="0" rtlCol="0" anchor="t"/>
          <a:lstStyle/>
          <a:p>
            <a:pPr marL="0" indent="0" algn="ctr">
              <a:lnSpc>
                <a:spcPts val="1950"/>
              </a:lnSpc>
              <a:buNone/>
              <a:defRPr/>
            </a:pPr>
            <a:r>
              <a:rPr lang="en-US" sz="1950">
                <a:solidFill>
                  <a:srgbClr val="2C3249"/>
                </a:solidFill>
                <a:latin typeface="Kanit Light"/>
                <a:ea typeface="Kanit Light"/>
                <a:cs typeface="Kanit Light"/>
              </a:rPr>
              <a:t>3</a:t>
            </a:r>
            <a:endParaRPr lang="en-US" sz="1950"/>
          </a:p>
        </p:txBody>
      </p:sp>
      <p:sp>
        <p:nvSpPr>
          <p:cNvPr id="726588901" name="Text 15"/>
          <p:cNvSpPr/>
          <p:nvPr/>
        </p:nvSpPr>
        <p:spPr bwMode="auto">
          <a:xfrm>
            <a:off x="1827014" y="4866442"/>
            <a:ext cx="2108716" cy="263485"/>
          </a:xfrm>
          <a:prstGeom prst="rect">
            <a:avLst/>
          </a:prstGeom>
          <a:noFill/>
          <a:ln/>
        </p:spPr>
        <p:txBody>
          <a:bodyPr wrap="none" lIns="0" tIns="0" rIns="0" bIns="0" rtlCol="0" anchor="t"/>
          <a:lstStyle/>
          <a:p>
            <a:pPr marL="0" indent="0" algn="l">
              <a:lnSpc>
                <a:spcPts val="2050"/>
              </a:lnSpc>
              <a:buNone/>
              <a:defRPr/>
            </a:pPr>
            <a:r>
              <a:rPr lang="en-US" sz="1650">
                <a:solidFill>
                  <a:srgbClr val="2C3249"/>
                </a:solidFill>
                <a:latin typeface="Kanit Light"/>
                <a:ea typeface="Kanit Light"/>
                <a:cs typeface="Kanit Light"/>
              </a:rPr>
              <a:t>Miyokard İskemisi</a:t>
            </a:r>
            <a:endParaRPr lang="en-US" sz="1650"/>
          </a:p>
        </p:txBody>
      </p:sp>
      <p:sp>
        <p:nvSpPr>
          <p:cNvPr id="1230139617" name="Text 16"/>
          <p:cNvSpPr/>
          <p:nvPr/>
        </p:nvSpPr>
        <p:spPr bwMode="auto">
          <a:xfrm>
            <a:off x="1827014" y="5231130"/>
            <a:ext cx="6523196" cy="809744"/>
          </a:xfrm>
          <a:prstGeom prst="rect">
            <a:avLst/>
          </a:prstGeom>
          <a:noFill/>
          <a:ln/>
        </p:spPr>
        <p:txBody>
          <a:bodyPr wrap="square" lIns="0" tIns="0" rIns="0" bIns="0" rtlCol="0" anchor="t"/>
          <a:lstStyle/>
          <a:p>
            <a:pPr marL="0" indent="0" algn="l">
              <a:lnSpc>
                <a:spcPts val="2100"/>
              </a:lnSpc>
              <a:buNone/>
              <a:defRPr/>
            </a:pPr>
            <a:r>
              <a:rPr lang="en-US" sz="1300">
                <a:solidFill>
                  <a:srgbClr val="2C3249"/>
                </a:solidFill>
                <a:latin typeface="Martel Sans"/>
                <a:ea typeface="Martel Sans"/>
                <a:cs typeface="Martel Sans"/>
              </a:rPr>
              <a:t>Vaka raporları ve küçük vaka serileri, şiddetli OP zehirlenmesi olan hastaların üçte birine kadarının yüksek troponin veya EKG değişiklikleri gibi miyokard iskemisi belirtileri gösterdiğini öne sürmektedir.</a:t>
            </a:r>
            <a:endParaRPr lang="en-US" sz="1300"/>
          </a:p>
        </p:txBody>
      </p:sp>
      <p:sp>
        <p:nvSpPr>
          <p:cNvPr id="1513190913" name="Shape 17"/>
          <p:cNvSpPr/>
          <p:nvPr/>
        </p:nvSpPr>
        <p:spPr bwMode="auto">
          <a:xfrm>
            <a:off x="1150501" y="6556534"/>
            <a:ext cx="506015" cy="22860"/>
          </a:xfrm>
          <a:prstGeom prst="roundRect">
            <a:avLst>
              <a:gd name="adj" fmla="val 309954"/>
            </a:avLst>
          </a:prstGeom>
          <a:solidFill>
            <a:srgbClr val="C5D2CF"/>
          </a:solidFill>
          <a:ln/>
        </p:spPr>
      </p:sp>
      <p:sp>
        <p:nvSpPr>
          <p:cNvPr id="1999718420" name="Shape 18"/>
          <p:cNvSpPr/>
          <p:nvPr/>
        </p:nvSpPr>
        <p:spPr bwMode="auto">
          <a:xfrm>
            <a:off x="793790" y="6378178"/>
            <a:ext cx="379571" cy="379571"/>
          </a:xfrm>
          <a:prstGeom prst="roundRect">
            <a:avLst>
              <a:gd name="adj" fmla="val 18667"/>
            </a:avLst>
          </a:prstGeom>
          <a:solidFill>
            <a:srgbClr val="DFECE9"/>
          </a:solidFill>
          <a:ln w="7620">
            <a:solidFill>
              <a:srgbClr val="C5D2CF"/>
            </a:solidFill>
            <a:prstDash val="solid"/>
          </a:ln>
        </p:spPr>
      </p:sp>
      <p:sp>
        <p:nvSpPr>
          <p:cNvPr id="1003111761" name="Text 19"/>
          <p:cNvSpPr/>
          <p:nvPr/>
        </p:nvSpPr>
        <p:spPr bwMode="auto">
          <a:xfrm>
            <a:off x="857071" y="6409849"/>
            <a:ext cx="253007" cy="316229"/>
          </a:xfrm>
          <a:prstGeom prst="rect">
            <a:avLst/>
          </a:prstGeom>
          <a:noFill/>
          <a:ln/>
        </p:spPr>
        <p:txBody>
          <a:bodyPr wrap="none" lIns="0" tIns="0" rIns="0" bIns="0" rtlCol="0" anchor="t"/>
          <a:lstStyle/>
          <a:p>
            <a:pPr marL="0" indent="0" algn="ctr">
              <a:lnSpc>
                <a:spcPts val="1950"/>
              </a:lnSpc>
              <a:buNone/>
              <a:defRPr/>
            </a:pPr>
            <a:r>
              <a:rPr lang="en-US" sz="1950">
                <a:solidFill>
                  <a:srgbClr val="2C3249"/>
                </a:solidFill>
                <a:latin typeface="Kanit Light"/>
                <a:ea typeface="Kanit Light"/>
                <a:cs typeface="Kanit Light"/>
              </a:rPr>
              <a:t>4</a:t>
            </a:r>
            <a:endParaRPr lang="en-US" sz="1950"/>
          </a:p>
        </p:txBody>
      </p:sp>
      <p:sp>
        <p:nvSpPr>
          <p:cNvPr id="486907997" name="Text 20"/>
          <p:cNvSpPr/>
          <p:nvPr/>
        </p:nvSpPr>
        <p:spPr bwMode="auto">
          <a:xfrm>
            <a:off x="1827014" y="6436162"/>
            <a:ext cx="2108716" cy="263485"/>
          </a:xfrm>
          <a:prstGeom prst="rect">
            <a:avLst/>
          </a:prstGeom>
          <a:noFill/>
          <a:ln/>
        </p:spPr>
        <p:txBody>
          <a:bodyPr wrap="none" lIns="0" tIns="0" rIns="0" bIns="0" rtlCol="0" anchor="t"/>
          <a:lstStyle/>
          <a:p>
            <a:pPr marL="0" indent="0" algn="l">
              <a:lnSpc>
                <a:spcPts val="2050"/>
              </a:lnSpc>
              <a:buNone/>
              <a:defRPr/>
            </a:pPr>
            <a:r>
              <a:rPr lang="en-US" sz="1650">
                <a:solidFill>
                  <a:srgbClr val="2C3249"/>
                </a:solidFill>
                <a:latin typeface="Kanit Light"/>
                <a:ea typeface="Kanit Light"/>
                <a:cs typeface="Kanit Light"/>
              </a:rPr>
              <a:t>Böbrek Hasarı</a:t>
            </a:r>
            <a:endParaRPr lang="en-US" sz="1650"/>
          </a:p>
        </p:txBody>
      </p:sp>
      <p:sp>
        <p:nvSpPr>
          <p:cNvPr id="1059317328" name="Text 21"/>
          <p:cNvSpPr/>
          <p:nvPr/>
        </p:nvSpPr>
        <p:spPr bwMode="auto">
          <a:xfrm>
            <a:off x="1827014" y="6800850"/>
            <a:ext cx="6523196" cy="809744"/>
          </a:xfrm>
          <a:prstGeom prst="rect">
            <a:avLst/>
          </a:prstGeom>
          <a:noFill/>
          <a:ln/>
        </p:spPr>
        <p:txBody>
          <a:bodyPr wrap="square" lIns="0" tIns="0" rIns="0" bIns="0" rtlCol="0" anchor="t"/>
          <a:lstStyle/>
          <a:p>
            <a:pPr marL="0" indent="0" algn="l">
              <a:lnSpc>
                <a:spcPts val="2100"/>
              </a:lnSpc>
              <a:buNone/>
              <a:defRPr/>
            </a:pPr>
            <a:r>
              <a:rPr lang="en-US" sz="1300">
                <a:solidFill>
                  <a:srgbClr val="2C3249"/>
                </a:solidFill>
                <a:latin typeface="Martel Sans"/>
                <a:ea typeface="Martel Sans"/>
                <a:cs typeface="Martel Sans"/>
              </a:rPr>
              <a:t>Birkaç vaka raporu, şiddetli OP zehirlenmesi bağlamında böbrek replasman tedavisi gerektiren akut böbrek hasarını (AKI) tanımlamaktadır. Şiddetli OP zehirlenmesinde böbrek fonksiyonunu izlemek ihtiyatlıdır.</a:t>
            </a:r>
            <a:endParaRPr lang="en-US" sz="13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7">
    <p:spTree>
      <p:nvGrpSpPr>
        <p:cNvPr id="1" name=""/>
        <p:cNvGrpSpPr/>
        <p:nvPr/>
      </p:nvGrpSpPr>
      <p:grpSpPr bwMode="auto">
        <a:xfrm>
          <a:off x="0" y="0"/>
          <a:ext cx="0" cy="0"/>
          <a:chOff x="0" y="0"/>
          <a:chExt cx="0" cy="0"/>
        </a:xfrm>
      </p:grpSpPr>
      <p:sp>
        <p:nvSpPr>
          <p:cNvPr id="372652473" name="Text 0"/>
          <p:cNvSpPr/>
          <p:nvPr/>
        </p:nvSpPr>
        <p:spPr bwMode="auto">
          <a:xfrm>
            <a:off x="793790" y="1149310"/>
            <a:ext cx="11003875" cy="620078"/>
          </a:xfrm>
          <a:prstGeom prst="rect">
            <a:avLst/>
          </a:prstGeom>
          <a:noFill/>
          <a:ln/>
        </p:spPr>
        <p:txBody>
          <a:bodyPr wrap="none" lIns="0" tIns="0" rIns="0" bIns="0" rtlCol="0" anchor="t"/>
          <a:lstStyle/>
          <a:p>
            <a:pPr marL="0" indent="0" algn="l">
              <a:lnSpc>
                <a:spcPts val="4850"/>
              </a:lnSpc>
              <a:buNone/>
              <a:defRPr/>
            </a:pPr>
            <a:r>
              <a:rPr lang="en-US" sz="3900">
                <a:solidFill>
                  <a:srgbClr val="272D45"/>
                </a:solidFill>
                <a:latin typeface="Kanit Light"/>
                <a:ea typeface="Kanit Light"/>
                <a:cs typeface="Kanit Light"/>
              </a:rPr>
              <a:t>Ara (Nörolojik) Sendrom ve Gecikmeli Nöropatoloji</a:t>
            </a:r>
            <a:endParaRPr lang="en-US" sz="3900"/>
          </a:p>
        </p:txBody>
      </p:sp>
      <p:sp>
        <p:nvSpPr>
          <p:cNvPr id="896539056" name="Text 1"/>
          <p:cNvSpPr/>
          <p:nvPr/>
        </p:nvSpPr>
        <p:spPr bwMode="auto">
          <a:xfrm>
            <a:off x="793790" y="2265402"/>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Ara Sendrom</a:t>
            </a:r>
            <a:endParaRPr lang="en-US" sz="1950"/>
          </a:p>
        </p:txBody>
      </p:sp>
      <p:sp>
        <p:nvSpPr>
          <p:cNvPr id="1638223435" name="Text 2"/>
          <p:cNvSpPr/>
          <p:nvPr/>
        </p:nvSpPr>
        <p:spPr bwMode="auto">
          <a:xfrm>
            <a:off x="793790" y="2773918"/>
            <a:ext cx="6279356" cy="95261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 zehirlenmesi olan hastaların yüzde 10 ila 40'ı, maruziyetten ve kolinerjik fazlalığın çözülmesinden 24 ila 96 saat sonra bu belirgin nörolojik bozukluğu geliştirir.</a:t>
            </a:r>
            <a:endParaRPr lang="en-US" sz="1550"/>
          </a:p>
        </p:txBody>
      </p:sp>
      <p:sp>
        <p:nvSpPr>
          <p:cNvPr id="1928650305" name="Text 3"/>
          <p:cNvSpPr/>
          <p:nvPr/>
        </p:nvSpPr>
        <p:spPr bwMode="auto">
          <a:xfrm>
            <a:off x="793790" y="3905131"/>
            <a:ext cx="6279356" cy="317540"/>
          </a:xfrm>
          <a:prstGeom prst="rect">
            <a:avLst/>
          </a:prstGeom>
          <a:noFill/>
          <a:ln/>
        </p:spPr>
        <p:txBody>
          <a:bodyPr wrap="none" lIns="0" tIns="0" rIns="0" bIns="0" rtlCol="0" anchor="t"/>
          <a:lstStyle/>
          <a:p>
            <a:pPr marL="342900" indent="-342900" algn="l">
              <a:lnSpc>
                <a:spcPts val="2500"/>
              </a:lnSpc>
              <a:buSzPct val="100000"/>
              <a:buChar char="•"/>
              <a:defRPr/>
            </a:pPr>
            <a:r>
              <a:rPr lang="en-US" sz="1550">
                <a:solidFill>
                  <a:srgbClr val="2C3249"/>
                </a:solidFill>
                <a:latin typeface="Martel Sans"/>
                <a:ea typeface="Martel Sans"/>
                <a:cs typeface="Martel Sans"/>
              </a:rPr>
              <a:t>Boyun fleksiyon zayıflığı</a:t>
            </a:r>
            <a:endParaRPr lang="en-US" sz="1550"/>
          </a:p>
        </p:txBody>
      </p:sp>
      <p:sp>
        <p:nvSpPr>
          <p:cNvPr id="355911132" name="Text 4"/>
          <p:cNvSpPr/>
          <p:nvPr/>
        </p:nvSpPr>
        <p:spPr bwMode="auto">
          <a:xfrm>
            <a:off x="793790" y="4292084"/>
            <a:ext cx="6279356" cy="317540"/>
          </a:xfrm>
          <a:prstGeom prst="rect">
            <a:avLst/>
          </a:prstGeom>
          <a:noFill/>
          <a:ln/>
        </p:spPr>
        <p:txBody>
          <a:bodyPr wrap="none" lIns="0" tIns="0" rIns="0" bIns="0" rtlCol="0" anchor="t"/>
          <a:lstStyle/>
          <a:p>
            <a:pPr marL="342900" indent="-342900" algn="l">
              <a:lnSpc>
                <a:spcPts val="2500"/>
              </a:lnSpc>
              <a:buSzPct val="100000"/>
              <a:buChar char="•"/>
              <a:defRPr/>
            </a:pPr>
            <a:r>
              <a:rPr lang="en-US" sz="1550">
                <a:solidFill>
                  <a:srgbClr val="2C3249"/>
                </a:solidFill>
                <a:latin typeface="Martel Sans"/>
                <a:ea typeface="Martel Sans"/>
                <a:cs typeface="Martel Sans"/>
              </a:rPr>
              <a:t>Azalmış derin tendon refleksleri</a:t>
            </a:r>
            <a:endParaRPr lang="en-US" sz="1550"/>
          </a:p>
        </p:txBody>
      </p:sp>
      <p:sp>
        <p:nvSpPr>
          <p:cNvPr id="1235696784" name="Text 5"/>
          <p:cNvSpPr/>
          <p:nvPr/>
        </p:nvSpPr>
        <p:spPr bwMode="auto">
          <a:xfrm>
            <a:off x="793790" y="4679037"/>
            <a:ext cx="6279356" cy="317540"/>
          </a:xfrm>
          <a:prstGeom prst="rect">
            <a:avLst/>
          </a:prstGeom>
          <a:noFill/>
          <a:ln/>
        </p:spPr>
        <p:txBody>
          <a:bodyPr wrap="none" lIns="0" tIns="0" rIns="0" bIns="0" rtlCol="0" anchor="t"/>
          <a:lstStyle/>
          <a:p>
            <a:pPr marL="342900" indent="-342900" algn="l">
              <a:lnSpc>
                <a:spcPts val="2500"/>
              </a:lnSpc>
              <a:buSzPct val="100000"/>
              <a:buChar char="•"/>
              <a:defRPr/>
            </a:pPr>
            <a:r>
              <a:rPr lang="en-US" sz="1550">
                <a:solidFill>
                  <a:srgbClr val="2C3249"/>
                </a:solidFill>
                <a:latin typeface="Martel Sans"/>
                <a:ea typeface="Martel Sans"/>
                <a:cs typeface="Martel Sans"/>
              </a:rPr>
              <a:t>Kranial sinir anormallikleri</a:t>
            </a:r>
            <a:endParaRPr lang="en-US" sz="1550"/>
          </a:p>
        </p:txBody>
      </p:sp>
      <p:sp>
        <p:nvSpPr>
          <p:cNvPr id="427580739" name="Text 6"/>
          <p:cNvSpPr/>
          <p:nvPr/>
        </p:nvSpPr>
        <p:spPr bwMode="auto">
          <a:xfrm>
            <a:off x="793790" y="5065990"/>
            <a:ext cx="6279356" cy="317540"/>
          </a:xfrm>
          <a:prstGeom prst="rect">
            <a:avLst/>
          </a:prstGeom>
          <a:noFill/>
          <a:ln/>
        </p:spPr>
        <p:txBody>
          <a:bodyPr wrap="none" lIns="0" tIns="0" rIns="0" bIns="0" rtlCol="0" anchor="t"/>
          <a:lstStyle/>
          <a:p>
            <a:pPr marL="342900" indent="-342900" algn="l">
              <a:lnSpc>
                <a:spcPts val="2500"/>
              </a:lnSpc>
              <a:buSzPct val="100000"/>
              <a:buChar char="•"/>
              <a:defRPr/>
            </a:pPr>
            <a:r>
              <a:rPr lang="en-US" sz="1550">
                <a:solidFill>
                  <a:srgbClr val="2C3249"/>
                </a:solidFill>
                <a:latin typeface="Martel Sans"/>
                <a:ea typeface="Martel Sans"/>
                <a:cs typeface="Martel Sans"/>
              </a:rPr>
              <a:t>Proksimal kas zayıflığı</a:t>
            </a:r>
            <a:endParaRPr lang="en-US" sz="1550"/>
          </a:p>
        </p:txBody>
      </p:sp>
      <p:sp>
        <p:nvSpPr>
          <p:cNvPr id="411470468" name="Text 7"/>
          <p:cNvSpPr/>
          <p:nvPr/>
        </p:nvSpPr>
        <p:spPr bwMode="auto">
          <a:xfrm>
            <a:off x="793790" y="5452943"/>
            <a:ext cx="6279356" cy="317540"/>
          </a:xfrm>
          <a:prstGeom prst="rect">
            <a:avLst/>
          </a:prstGeom>
          <a:noFill/>
          <a:ln/>
        </p:spPr>
        <p:txBody>
          <a:bodyPr wrap="none" lIns="0" tIns="0" rIns="0" bIns="0" rtlCol="0" anchor="t"/>
          <a:lstStyle/>
          <a:p>
            <a:pPr marL="342900" indent="-342900" algn="l">
              <a:lnSpc>
                <a:spcPts val="2500"/>
              </a:lnSpc>
              <a:buSzPct val="100000"/>
              <a:buChar char="•"/>
              <a:defRPr/>
            </a:pPr>
            <a:r>
              <a:rPr lang="en-US" sz="1550">
                <a:solidFill>
                  <a:srgbClr val="2C3249"/>
                </a:solidFill>
                <a:latin typeface="Martel Sans"/>
                <a:ea typeface="Martel Sans"/>
                <a:cs typeface="Martel Sans"/>
              </a:rPr>
              <a:t>Solunum yetmezliği</a:t>
            </a:r>
            <a:endParaRPr lang="en-US" sz="1550"/>
          </a:p>
        </p:txBody>
      </p:sp>
      <p:sp>
        <p:nvSpPr>
          <p:cNvPr id="690099477" name="Text 8"/>
          <p:cNvSpPr/>
          <p:nvPr/>
        </p:nvSpPr>
        <p:spPr bwMode="auto">
          <a:xfrm>
            <a:off x="793790" y="5949077"/>
            <a:ext cx="6279356" cy="95261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Yeterli destekleyici bakımla, uzun süreli mekanik ventilasyon dahil, çoğu hastada iki ila üç hafta içinde nörolojik disfonksiyonun tamamen çözülmesi görülür.</a:t>
            </a:r>
            <a:endParaRPr lang="en-US" sz="1550"/>
          </a:p>
        </p:txBody>
      </p:sp>
      <p:sp>
        <p:nvSpPr>
          <p:cNvPr id="484543343" name="Text 9"/>
          <p:cNvSpPr/>
          <p:nvPr/>
        </p:nvSpPr>
        <p:spPr bwMode="auto">
          <a:xfrm>
            <a:off x="7564874" y="2265402"/>
            <a:ext cx="4343400" cy="310158"/>
          </a:xfrm>
          <a:prstGeom prst="rect">
            <a:avLst/>
          </a:prstGeom>
          <a:noFill/>
          <a:ln/>
        </p:spPr>
        <p:txBody>
          <a:bodyPr wrap="none" lIns="0" tIns="0" rIns="0" bIns="0" rtlCol="0" anchor="t"/>
          <a:lstStyle/>
          <a:p>
            <a:pPr marL="0" indent="0" algn="l">
              <a:lnSpc>
                <a:spcPts val="2400"/>
              </a:lnSpc>
              <a:buNone/>
              <a:defRPr/>
            </a:pPr>
            <a:r>
              <a:rPr lang="en-US" sz="1950">
                <a:solidFill>
                  <a:srgbClr val="272D45"/>
                </a:solidFill>
                <a:latin typeface="Kanit Light"/>
                <a:ea typeface="Kanit Light"/>
                <a:cs typeface="Kanit Light"/>
              </a:rPr>
              <a:t>OP Kaynaklı Gecikmeli Nöropati (OPIDN)</a:t>
            </a:r>
            <a:endParaRPr lang="en-US" sz="1950"/>
          </a:p>
        </p:txBody>
      </p:sp>
      <p:sp>
        <p:nvSpPr>
          <p:cNvPr id="1502507456" name="Text 10"/>
          <p:cNvSpPr/>
          <p:nvPr/>
        </p:nvSpPr>
        <p:spPr bwMode="auto">
          <a:xfrm>
            <a:off x="7564874" y="2773918"/>
            <a:ext cx="6279356"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OPIDN tipik olarak OP maruziyetinden bir ila üç hafta sonra meydana gelir ve geçici, ağrılı "çorap-eldiven" parestezileri ile başlar, ardından alt ekstremitelerin simetrik motor polinöropatisi gelir.</a:t>
            </a:r>
            <a:endParaRPr lang="en-US" sz="1550"/>
          </a:p>
        </p:txBody>
      </p:sp>
      <p:sp>
        <p:nvSpPr>
          <p:cNvPr id="392984292" name="Text 11"/>
          <p:cNvSpPr/>
          <p:nvPr/>
        </p:nvSpPr>
        <p:spPr bwMode="auto">
          <a:xfrm>
            <a:off x="7564874" y="4222671"/>
            <a:ext cx="6279356"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OPIDN riski akut kolinerjik toksisite şiddetinden bağımsızdır ve klorpirifos dahil olmak üzere az sayıda spesifik OP'nin yutulması ile ilişkilendirilmiştir. Karbamatlar nadiren OPIDN gelişimi ile ilişkilidir.</a:t>
            </a:r>
            <a:endParaRPr lang="en-US" sz="1550"/>
          </a:p>
        </p:txBody>
      </p:sp>
      <p:sp>
        <p:nvSpPr>
          <p:cNvPr id="1401526678" name="Text 12"/>
          <p:cNvSpPr/>
          <p:nvPr/>
        </p:nvSpPr>
        <p:spPr bwMode="auto">
          <a:xfrm>
            <a:off x="7564874" y="5671423"/>
            <a:ext cx="6279356" cy="95261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Hafif gecikmeli nörotoksisitenin çoğu vakası zamanla düzelir; şiddetli vakalarda, alt ekstremitelerin spastisitesi ile bir üst motor nöron sendromu genellikle kalıcı sakatlığa neden olur.</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8">
    <p:spTree>
      <p:nvGrpSpPr>
        <p:cNvPr id="1" name=""/>
        <p:cNvGrpSpPr/>
        <p:nvPr/>
      </p:nvGrpSpPr>
      <p:grpSpPr bwMode="auto">
        <a:xfrm>
          <a:off x="0" y="0"/>
          <a:ext cx="0" cy="0"/>
          <a:chOff x="0" y="0"/>
          <a:chExt cx="0" cy="0"/>
        </a:xfrm>
      </p:grpSpPr>
      <p:sp>
        <p:nvSpPr>
          <p:cNvPr id="544924741" name="Text 0"/>
          <p:cNvSpPr/>
          <p:nvPr/>
        </p:nvSpPr>
        <p:spPr bwMode="auto">
          <a:xfrm>
            <a:off x="793790" y="882134"/>
            <a:ext cx="4961811" cy="620078"/>
          </a:xfrm>
          <a:prstGeom prst="rect">
            <a:avLst/>
          </a:prstGeom>
          <a:noFill/>
          <a:ln/>
        </p:spPr>
        <p:txBody>
          <a:bodyPr wrap="none" lIns="0" tIns="0" rIns="0" bIns="0" rtlCol="0" anchor="t"/>
          <a:lstStyle/>
          <a:p>
            <a:pPr marL="0" indent="0" algn="l">
              <a:lnSpc>
                <a:spcPts val="4850"/>
              </a:lnSpc>
              <a:buNone/>
              <a:defRPr/>
            </a:pPr>
            <a:r>
              <a:rPr lang="en-US" sz="3900">
                <a:solidFill>
                  <a:srgbClr val="272D45"/>
                </a:solidFill>
                <a:latin typeface="Kanit Light"/>
                <a:ea typeface="Kanit Light"/>
                <a:cs typeface="Kanit Light"/>
              </a:rPr>
              <a:t>Tanısal Değerlendirme</a:t>
            </a:r>
            <a:endParaRPr lang="en-US" sz="3900"/>
          </a:p>
        </p:txBody>
      </p:sp>
      <p:sp>
        <p:nvSpPr>
          <p:cNvPr id="1922523738" name="Text 1"/>
          <p:cNvSpPr/>
          <p:nvPr/>
        </p:nvSpPr>
        <p:spPr bwMode="auto">
          <a:xfrm>
            <a:off x="793790" y="1899047"/>
            <a:ext cx="198358" cy="248007"/>
          </a:xfrm>
          <a:prstGeom prst="rect">
            <a:avLst/>
          </a:prstGeom>
          <a:noFill/>
          <a:ln/>
        </p:spPr>
        <p:txBody>
          <a:bodyPr wrap="none" lIns="0" tIns="0" rIns="0" bIns="0" rtlCol="0" anchor="t"/>
          <a:lstStyle/>
          <a:p>
            <a:pPr marL="0" indent="0" algn="l">
              <a:lnSpc>
                <a:spcPts val="2500"/>
              </a:lnSpc>
              <a:buNone/>
              <a:defRPr/>
            </a:pPr>
            <a:r>
              <a:rPr lang="en-US" sz="1550">
                <a:solidFill>
                  <a:srgbClr val="2C3249"/>
                </a:solidFill>
                <a:latin typeface="Kanit Light"/>
                <a:ea typeface="Kanit Light"/>
                <a:cs typeface="Kanit Light"/>
              </a:rPr>
              <a:t>01</a:t>
            </a:r>
            <a:endParaRPr lang="en-US" sz="1550"/>
          </a:p>
        </p:txBody>
      </p:sp>
      <p:sp>
        <p:nvSpPr>
          <p:cNvPr id="588554062" name="Shape 2"/>
          <p:cNvSpPr/>
          <p:nvPr/>
        </p:nvSpPr>
        <p:spPr bwMode="auto">
          <a:xfrm>
            <a:off x="793790" y="2213372"/>
            <a:ext cx="6422231" cy="22860"/>
          </a:xfrm>
          <a:prstGeom prst="rect">
            <a:avLst/>
          </a:prstGeom>
          <a:solidFill>
            <a:srgbClr val="437066"/>
          </a:solidFill>
          <a:ln/>
        </p:spPr>
      </p:sp>
      <p:sp>
        <p:nvSpPr>
          <p:cNvPr id="1123382906" name="Text 3"/>
          <p:cNvSpPr/>
          <p:nvPr/>
        </p:nvSpPr>
        <p:spPr bwMode="auto">
          <a:xfrm>
            <a:off x="793790" y="2358271"/>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Klinik Tanı</a:t>
            </a:r>
            <a:endParaRPr lang="en-US" sz="1950"/>
          </a:p>
        </p:txBody>
      </p:sp>
      <p:sp>
        <p:nvSpPr>
          <p:cNvPr id="479017645" name="Text 4"/>
          <p:cNvSpPr/>
          <p:nvPr/>
        </p:nvSpPr>
        <p:spPr bwMode="auto">
          <a:xfrm>
            <a:off x="793790" y="2787490"/>
            <a:ext cx="6422231" cy="158769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 veya karbamat zehirlenmesi, kolinerjik toksisite bulguları olan bir hastada klinik bir tanıdır. Tanı, pestisit alımları gibi doğrulayıcı bir öykü ile desteklenir. Bilinen bir alım veya maruziyet yokluğunda, kolinerjik fazlalık klinik özellikleri OP zehirlenmesi olasılığını göstermelidir.</a:t>
            </a:r>
            <a:endParaRPr lang="en-US" sz="1550"/>
          </a:p>
        </p:txBody>
      </p:sp>
      <p:sp>
        <p:nvSpPr>
          <p:cNvPr id="639569328" name="Text 5"/>
          <p:cNvSpPr/>
          <p:nvPr/>
        </p:nvSpPr>
        <p:spPr bwMode="auto">
          <a:xfrm>
            <a:off x="7414379" y="1899047"/>
            <a:ext cx="198358" cy="248007"/>
          </a:xfrm>
          <a:prstGeom prst="rect">
            <a:avLst/>
          </a:prstGeom>
          <a:noFill/>
          <a:ln/>
        </p:spPr>
        <p:txBody>
          <a:bodyPr wrap="none" lIns="0" tIns="0" rIns="0" bIns="0" rtlCol="0" anchor="t"/>
          <a:lstStyle/>
          <a:p>
            <a:pPr marL="0" indent="0" algn="l">
              <a:lnSpc>
                <a:spcPts val="2500"/>
              </a:lnSpc>
              <a:buNone/>
              <a:defRPr/>
            </a:pPr>
            <a:r>
              <a:rPr lang="en-US" sz="1550">
                <a:solidFill>
                  <a:srgbClr val="2C3249"/>
                </a:solidFill>
                <a:latin typeface="Kanit Light"/>
                <a:ea typeface="Kanit Light"/>
                <a:cs typeface="Kanit Light"/>
              </a:rPr>
              <a:t>02</a:t>
            </a:r>
            <a:endParaRPr lang="en-US" sz="1550"/>
          </a:p>
        </p:txBody>
      </p:sp>
      <p:sp>
        <p:nvSpPr>
          <p:cNvPr id="1984687351" name="Shape 6"/>
          <p:cNvSpPr/>
          <p:nvPr/>
        </p:nvSpPr>
        <p:spPr bwMode="auto">
          <a:xfrm>
            <a:off x="7414379" y="2213372"/>
            <a:ext cx="6422231" cy="22860"/>
          </a:xfrm>
          <a:prstGeom prst="rect">
            <a:avLst/>
          </a:prstGeom>
          <a:solidFill>
            <a:srgbClr val="437066"/>
          </a:solidFill>
          <a:ln/>
        </p:spPr>
      </p:sp>
      <p:sp>
        <p:nvSpPr>
          <p:cNvPr id="1361730949" name="Text 7"/>
          <p:cNvSpPr/>
          <p:nvPr/>
        </p:nvSpPr>
        <p:spPr bwMode="auto">
          <a:xfrm>
            <a:off x="7414379" y="2358271"/>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Ajan Tanımlama</a:t>
            </a:r>
            <a:endParaRPr lang="en-US" sz="1950"/>
          </a:p>
        </p:txBody>
      </p:sp>
      <p:sp>
        <p:nvSpPr>
          <p:cNvPr id="1713908923" name="Text 8"/>
          <p:cNvSpPr/>
          <p:nvPr/>
        </p:nvSpPr>
        <p:spPr bwMode="auto">
          <a:xfrm>
            <a:off x="7414379" y="2787490"/>
            <a:ext cx="6422231" cy="158769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OP veya karbamat zehirlenmesinden şüpheleniliyorsa, toksisite önemli değişkenlik gösterebileceğinden ajanı kesin olarak tanımlamak için her türlü çaba gösterilmelidir. Dimetil bileşikler daha kötü sonuçlarla ilişkilidir ve hızlı yaşlanmaya uğrar, bu da erken oksim tedavisi başlatılmasını kritik hale getirir.</a:t>
            </a:r>
            <a:endParaRPr lang="en-US" sz="1550"/>
          </a:p>
        </p:txBody>
      </p:sp>
      <p:sp>
        <p:nvSpPr>
          <p:cNvPr id="602659729" name="Text 9"/>
          <p:cNvSpPr/>
          <p:nvPr/>
        </p:nvSpPr>
        <p:spPr bwMode="auto">
          <a:xfrm>
            <a:off x="793790" y="4722376"/>
            <a:ext cx="198358" cy="248007"/>
          </a:xfrm>
          <a:prstGeom prst="rect">
            <a:avLst/>
          </a:prstGeom>
          <a:noFill/>
          <a:ln/>
        </p:spPr>
        <p:txBody>
          <a:bodyPr wrap="none" lIns="0" tIns="0" rIns="0" bIns="0" rtlCol="0" anchor="t"/>
          <a:lstStyle/>
          <a:p>
            <a:pPr marL="0" indent="0" algn="l">
              <a:lnSpc>
                <a:spcPts val="2500"/>
              </a:lnSpc>
              <a:buNone/>
              <a:defRPr/>
            </a:pPr>
            <a:r>
              <a:rPr lang="en-US" sz="1550">
                <a:solidFill>
                  <a:srgbClr val="2C3249"/>
                </a:solidFill>
                <a:latin typeface="Kanit Light"/>
                <a:ea typeface="Kanit Light"/>
                <a:cs typeface="Kanit Light"/>
              </a:rPr>
              <a:t>03</a:t>
            </a:r>
            <a:endParaRPr lang="en-US" sz="1550"/>
          </a:p>
        </p:txBody>
      </p:sp>
      <p:sp>
        <p:nvSpPr>
          <p:cNvPr id="1031000265" name="Shape 10"/>
          <p:cNvSpPr/>
          <p:nvPr/>
        </p:nvSpPr>
        <p:spPr bwMode="auto">
          <a:xfrm>
            <a:off x="793790" y="5036701"/>
            <a:ext cx="6422231" cy="22860"/>
          </a:xfrm>
          <a:prstGeom prst="rect">
            <a:avLst/>
          </a:prstGeom>
          <a:solidFill>
            <a:srgbClr val="437066"/>
          </a:solidFill>
          <a:ln/>
        </p:spPr>
      </p:sp>
      <p:sp>
        <p:nvSpPr>
          <p:cNvPr id="933563767" name="Text 11"/>
          <p:cNvSpPr/>
          <p:nvPr/>
        </p:nvSpPr>
        <p:spPr bwMode="auto">
          <a:xfrm>
            <a:off x="793790" y="5181600"/>
            <a:ext cx="2480905"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Atropin Testi</a:t>
            </a:r>
            <a:endParaRPr lang="en-US" sz="1950"/>
          </a:p>
        </p:txBody>
      </p:sp>
      <p:sp>
        <p:nvSpPr>
          <p:cNvPr id="2038507477" name="Text 12"/>
          <p:cNvSpPr/>
          <p:nvPr/>
        </p:nvSpPr>
        <p:spPr bwMode="auto">
          <a:xfrm>
            <a:off x="793790" y="5610820"/>
            <a:ext cx="6422231" cy="1587698"/>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Tanıdan şüphe duyulursa bir atropin testi yardımcı olabilir. Yetişkinlerde 1 mg IV (çocuklarda 0.01 ila 0.02 mg/kg IV) atropin uygulayın. Atropin uygulamasını takiben antikolinerjik belirtiler (taşikardi, midriazis, azalmış bağırsak sesleri, kuru cilt) gelişmezse OP veya karbamat zehirlenmesi tanısı güçlü bir şekilde desteklenir.</a:t>
            </a:r>
            <a:endParaRPr lang="en-US" sz="1550"/>
          </a:p>
        </p:txBody>
      </p:sp>
      <p:sp>
        <p:nvSpPr>
          <p:cNvPr id="1389088002" name="Text 13"/>
          <p:cNvSpPr/>
          <p:nvPr/>
        </p:nvSpPr>
        <p:spPr bwMode="auto">
          <a:xfrm>
            <a:off x="7414379" y="4722376"/>
            <a:ext cx="198358" cy="248007"/>
          </a:xfrm>
          <a:prstGeom prst="rect">
            <a:avLst/>
          </a:prstGeom>
          <a:noFill/>
          <a:ln/>
        </p:spPr>
        <p:txBody>
          <a:bodyPr wrap="none" lIns="0" tIns="0" rIns="0" bIns="0" rtlCol="0" anchor="t"/>
          <a:lstStyle/>
          <a:p>
            <a:pPr marL="0" indent="0" algn="l">
              <a:lnSpc>
                <a:spcPts val="2500"/>
              </a:lnSpc>
              <a:buNone/>
              <a:defRPr/>
            </a:pPr>
            <a:r>
              <a:rPr lang="en-US" sz="1550">
                <a:solidFill>
                  <a:srgbClr val="2C3249"/>
                </a:solidFill>
                <a:latin typeface="Kanit Light"/>
                <a:ea typeface="Kanit Light"/>
                <a:cs typeface="Kanit Light"/>
              </a:rPr>
              <a:t>04</a:t>
            </a:r>
            <a:endParaRPr lang="en-US" sz="1550"/>
          </a:p>
        </p:txBody>
      </p:sp>
      <p:sp>
        <p:nvSpPr>
          <p:cNvPr id="716815789" name="Shape 14"/>
          <p:cNvSpPr/>
          <p:nvPr/>
        </p:nvSpPr>
        <p:spPr bwMode="auto">
          <a:xfrm>
            <a:off x="7414379" y="5036701"/>
            <a:ext cx="6422231" cy="22860"/>
          </a:xfrm>
          <a:prstGeom prst="rect">
            <a:avLst/>
          </a:prstGeom>
          <a:solidFill>
            <a:srgbClr val="437066"/>
          </a:solidFill>
          <a:ln/>
        </p:spPr>
      </p:sp>
      <p:sp>
        <p:nvSpPr>
          <p:cNvPr id="1275818953" name="Text 15"/>
          <p:cNvSpPr/>
          <p:nvPr/>
        </p:nvSpPr>
        <p:spPr bwMode="auto">
          <a:xfrm>
            <a:off x="7414379" y="5181600"/>
            <a:ext cx="3327559" cy="310158"/>
          </a:xfrm>
          <a:prstGeom prst="rect">
            <a:avLst/>
          </a:prstGeom>
          <a:noFill/>
          <a:ln/>
        </p:spPr>
        <p:txBody>
          <a:bodyPr wrap="none" lIns="0" tIns="0" rIns="0" bIns="0" rtlCol="0" anchor="t"/>
          <a:lstStyle/>
          <a:p>
            <a:pPr marL="0" indent="0" algn="l">
              <a:lnSpc>
                <a:spcPts val="2400"/>
              </a:lnSpc>
              <a:buNone/>
              <a:defRPr/>
            </a:pPr>
            <a:r>
              <a:rPr lang="en-US" sz="1950">
                <a:solidFill>
                  <a:srgbClr val="2C3249"/>
                </a:solidFill>
                <a:latin typeface="Kanit Light"/>
                <a:ea typeface="Kanit Light"/>
                <a:cs typeface="Kanit Light"/>
              </a:rPr>
              <a:t>Kolinesteraz Aktivitesi Ölçümü</a:t>
            </a:r>
            <a:endParaRPr lang="en-US" sz="1950"/>
          </a:p>
        </p:txBody>
      </p:sp>
      <p:sp>
        <p:nvSpPr>
          <p:cNvPr id="1484240090" name="Text 16"/>
          <p:cNvSpPr/>
          <p:nvPr/>
        </p:nvSpPr>
        <p:spPr bwMode="auto">
          <a:xfrm>
            <a:off x="7414379" y="5610820"/>
            <a:ext cx="6422231" cy="1270159"/>
          </a:xfrm>
          <a:prstGeom prst="rect">
            <a:avLst/>
          </a:prstGeom>
          <a:noFill/>
          <a:ln/>
        </p:spPr>
        <p:txBody>
          <a:bodyPr wrap="square" lIns="0" tIns="0" rIns="0" bIns="0" rtlCol="0" anchor="t"/>
          <a:lstStyle/>
          <a:p>
            <a:pPr marL="0" indent="0" algn="l">
              <a:lnSpc>
                <a:spcPts val="2500"/>
              </a:lnSpc>
              <a:buNone/>
              <a:defRPr/>
            </a:pPr>
            <a:r>
              <a:rPr lang="en-US" sz="1550">
                <a:solidFill>
                  <a:srgbClr val="2C3249"/>
                </a:solidFill>
                <a:latin typeface="Martel Sans"/>
                <a:ea typeface="Martel Sans"/>
                <a:cs typeface="Martel Sans"/>
              </a:rPr>
              <a:t>Şüpheli OP veya karbamat zehirlenmesi olan hastalarda, mevcutsa kırmızı kan hücresi asetilkolinesteraz (RBC AChE) aktivitesi yararlı olabilir. Önemli ölçüde azalmış aktivite tanıyı esasen doğrular. Ancak tedavi, sonuçlar beklenirken geciktirilmemelidir.</a:t>
            </a:r>
            <a:endParaRPr lang="en-US" sz="15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Slide 9">
    <p:spTree>
      <p:nvGrpSpPr>
        <p:cNvPr id="1" name=""/>
        <p:cNvGrpSpPr/>
        <p:nvPr/>
      </p:nvGrpSpPr>
      <p:grpSpPr bwMode="auto">
        <a:xfrm>
          <a:off x="0" y="0"/>
          <a:ext cx="0" cy="0"/>
          <a:chOff x="0" y="0"/>
          <a:chExt cx="0" cy="0"/>
        </a:xfrm>
      </p:grpSpPr>
      <p:sp>
        <p:nvSpPr>
          <p:cNvPr id="1121515920" name="Text 0"/>
          <p:cNvSpPr/>
          <p:nvPr/>
        </p:nvSpPr>
        <p:spPr bwMode="auto">
          <a:xfrm>
            <a:off x="787956" y="543044"/>
            <a:ext cx="6325195" cy="461724"/>
          </a:xfrm>
          <a:prstGeom prst="rect">
            <a:avLst/>
          </a:prstGeom>
          <a:noFill/>
          <a:ln/>
        </p:spPr>
        <p:txBody>
          <a:bodyPr wrap="none" lIns="0" tIns="0" rIns="0" bIns="0" rtlCol="0" anchor="t"/>
          <a:lstStyle/>
          <a:p>
            <a:pPr marL="0" indent="0" algn="l">
              <a:lnSpc>
                <a:spcPts val="3600"/>
              </a:lnSpc>
              <a:buNone/>
              <a:defRPr/>
            </a:pPr>
            <a:r>
              <a:rPr lang="en-US" sz="2900">
                <a:solidFill>
                  <a:srgbClr val="272D45"/>
                </a:solidFill>
                <a:latin typeface="Kanit Light"/>
                <a:ea typeface="Kanit Light"/>
                <a:cs typeface="Kanit Light"/>
              </a:rPr>
              <a:t>Yönetim: Destekleyici Bakım ve Atropin</a:t>
            </a:r>
            <a:endParaRPr lang="en-US" sz="2900"/>
          </a:p>
        </p:txBody>
      </p:sp>
      <p:sp>
        <p:nvSpPr>
          <p:cNvPr id="1954840807" name="Text 1"/>
          <p:cNvSpPr/>
          <p:nvPr/>
        </p:nvSpPr>
        <p:spPr bwMode="auto">
          <a:xfrm>
            <a:off x="787956" y="1300282"/>
            <a:ext cx="13054489" cy="472678"/>
          </a:xfrm>
          <a:prstGeom prst="rect">
            <a:avLst/>
          </a:prstGeom>
          <a:noFill/>
          <a:ln/>
        </p:spPr>
        <p:txBody>
          <a:bodyPr wrap="square" lIns="0" tIns="0" rIns="0" bIns="0" rtlCol="0" anchor="t"/>
          <a:lstStyle/>
          <a:p>
            <a:pPr marL="0" indent="0" algn="l">
              <a:lnSpc>
                <a:spcPts val="1850"/>
              </a:lnSpc>
              <a:buNone/>
              <a:defRPr/>
            </a:pPr>
            <a:r>
              <a:rPr lang="en-US" sz="1150">
                <a:solidFill>
                  <a:srgbClr val="2C3249"/>
                </a:solidFill>
                <a:latin typeface="Martel Sans"/>
                <a:ea typeface="Martel Sans"/>
                <a:cs typeface="Martel Sans"/>
              </a:rPr>
              <a:t>Yönetim klinik bulgulara dayanır ve laboratuvar çalışmalarıyla doğrulama beklenirken geciktirilmemelidir. Belirgin şekilde deprese mental durumu olan hastalar yüzde 100 oksijen ve acil trakeal entübasyon gerektirir.</a:t>
            </a:r>
            <a:endParaRPr lang="en-US" sz="1150"/>
          </a:p>
        </p:txBody>
      </p:sp>
      <p:sp>
        <p:nvSpPr>
          <p:cNvPr id="1604697172" name="Shape 2"/>
          <p:cNvSpPr/>
          <p:nvPr/>
        </p:nvSpPr>
        <p:spPr bwMode="auto">
          <a:xfrm>
            <a:off x="787956" y="1939171"/>
            <a:ext cx="6453307" cy="2166461"/>
          </a:xfrm>
          <a:prstGeom prst="roundRect">
            <a:avLst>
              <a:gd name="adj" fmla="val 2865"/>
            </a:avLst>
          </a:prstGeom>
          <a:solidFill>
            <a:srgbClr val="DFECE9"/>
          </a:solidFill>
          <a:ln w="7620">
            <a:solidFill>
              <a:srgbClr val="C5D2CF"/>
            </a:solidFill>
            <a:prstDash val="solid"/>
          </a:ln>
        </p:spPr>
      </p:sp>
      <p:sp>
        <p:nvSpPr>
          <p:cNvPr id="138624267" name="Shape 3"/>
          <p:cNvSpPr/>
          <p:nvPr/>
        </p:nvSpPr>
        <p:spPr bwMode="auto">
          <a:xfrm>
            <a:off x="943332" y="2094547"/>
            <a:ext cx="443270" cy="443270"/>
          </a:xfrm>
          <a:prstGeom prst="roundRect">
            <a:avLst>
              <a:gd name="adj" fmla="val 20626448"/>
            </a:avLst>
          </a:prstGeom>
          <a:solidFill>
            <a:srgbClr val="437066"/>
          </a:solidFill>
          <a:ln/>
        </p:spPr>
      </p:sp>
      <p:pic>
        <p:nvPicPr>
          <p:cNvPr id="1017872062" name="Image 0" descr="preencoded.png"/>
          <p:cNvPicPr>
            <a:picLocks noChangeAspect="1"/>
          </p:cNvPicPr>
          <p:nvPr/>
        </p:nvPicPr>
        <p:blipFill rotWithShape="1">
          <a:blip r:embed="rId3">
            <a:extLst>
              <a:ext uri="{96DAC541-7B7A-43D3-8B79-37D633B846F1}">
                <asvg:svgBlip xmlns:asvg="http://schemas.microsoft.com/office/drawing/2016/SVG/main" r:embed="rId4"/>
              </a:ext>
            </a:extLst>
          </a:blip>
          <a:stretch/>
        </p:blipFill>
        <p:spPr bwMode="auto">
          <a:xfrm>
            <a:off x="1065252" y="2216348"/>
            <a:ext cx="199430" cy="199430"/>
          </a:xfrm>
          <a:prstGeom prst="rect">
            <a:avLst/>
          </a:prstGeom>
        </p:spPr>
      </p:pic>
      <p:sp>
        <p:nvSpPr>
          <p:cNvPr id="1189467424" name="Text 4"/>
          <p:cNvSpPr/>
          <p:nvPr/>
        </p:nvSpPr>
        <p:spPr bwMode="auto">
          <a:xfrm>
            <a:off x="943332" y="2685574"/>
            <a:ext cx="1846896" cy="230743"/>
          </a:xfrm>
          <a:prstGeom prst="rect">
            <a:avLst/>
          </a:prstGeom>
          <a:noFill/>
          <a:ln/>
        </p:spPr>
        <p:txBody>
          <a:bodyPr wrap="none" lIns="0" tIns="0" rIns="0" bIns="0" rtlCol="0" anchor="t"/>
          <a:lstStyle/>
          <a:p>
            <a:pPr marL="0" indent="0" algn="l">
              <a:lnSpc>
                <a:spcPts val="1800"/>
              </a:lnSpc>
              <a:buNone/>
              <a:defRPr/>
            </a:pPr>
            <a:r>
              <a:rPr lang="en-US" sz="1450">
                <a:solidFill>
                  <a:srgbClr val="2C3249"/>
                </a:solidFill>
                <a:latin typeface="Kanit Light"/>
                <a:ea typeface="Kanit Light"/>
                <a:cs typeface="Kanit Light"/>
              </a:rPr>
              <a:t>Solunum Desteği</a:t>
            </a:r>
            <a:endParaRPr lang="en-US" sz="1450"/>
          </a:p>
        </p:txBody>
      </p:sp>
      <p:sp>
        <p:nvSpPr>
          <p:cNvPr id="1945153921" name="Text 5"/>
          <p:cNvSpPr/>
          <p:nvPr/>
        </p:nvSpPr>
        <p:spPr bwMode="auto">
          <a:xfrm>
            <a:off x="943332" y="3004899"/>
            <a:ext cx="6142553" cy="945356"/>
          </a:xfrm>
          <a:prstGeom prst="rect">
            <a:avLst/>
          </a:prstGeom>
          <a:noFill/>
          <a:ln/>
        </p:spPr>
        <p:txBody>
          <a:bodyPr wrap="square" lIns="0" tIns="0" rIns="0" bIns="0" rtlCol="0" anchor="t"/>
          <a:lstStyle/>
          <a:p>
            <a:pPr marL="0" indent="0" algn="l">
              <a:lnSpc>
                <a:spcPts val="1850"/>
              </a:lnSpc>
              <a:buNone/>
              <a:defRPr/>
            </a:pPr>
            <a:r>
              <a:rPr lang="en-US" sz="1150">
                <a:solidFill>
                  <a:srgbClr val="2C3249"/>
                </a:solidFill>
                <a:latin typeface="Martel Sans"/>
                <a:ea typeface="Martel Sans"/>
                <a:cs typeface="Martel Sans"/>
              </a:rPr>
              <a:t>Hızlı sıralı entübasyon (RSI) yaparken, OP zehirlenmesi olan hastalarda süksinilkolin yerine nöndepolarize nöromüsküler bloke edici ajanlar (örn. rokuronyum) kullanılmalıdır. Nöromüsküler kavşakta kompetitif inhibisyonu aşmak için genellikle daha büyük dozlar gereklidir.</a:t>
            </a:r>
            <a:endParaRPr lang="en-US" sz="1150"/>
          </a:p>
        </p:txBody>
      </p:sp>
      <p:sp>
        <p:nvSpPr>
          <p:cNvPr id="1864710971" name="Shape 6"/>
          <p:cNvSpPr/>
          <p:nvPr/>
        </p:nvSpPr>
        <p:spPr bwMode="auto">
          <a:xfrm>
            <a:off x="7389019" y="1939171"/>
            <a:ext cx="6453426" cy="2166461"/>
          </a:xfrm>
          <a:prstGeom prst="roundRect">
            <a:avLst>
              <a:gd name="adj" fmla="val 2865"/>
            </a:avLst>
          </a:prstGeom>
          <a:solidFill>
            <a:srgbClr val="DFECE9"/>
          </a:solidFill>
          <a:ln w="7620">
            <a:solidFill>
              <a:srgbClr val="C5D2CF"/>
            </a:solidFill>
            <a:prstDash val="solid"/>
          </a:ln>
        </p:spPr>
      </p:sp>
      <p:sp>
        <p:nvSpPr>
          <p:cNvPr id="1954405560" name="Shape 7"/>
          <p:cNvSpPr/>
          <p:nvPr/>
        </p:nvSpPr>
        <p:spPr bwMode="auto">
          <a:xfrm>
            <a:off x="7544394" y="2094547"/>
            <a:ext cx="443270" cy="443270"/>
          </a:xfrm>
          <a:prstGeom prst="roundRect">
            <a:avLst>
              <a:gd name="adj" fmla="val 20626448"/>
            </a:avLst>
          </a:prstGeom>
          <a:solidFill>
            <a:srgbClr val="437066"/>
          </a:solidFill>
          <a:ln/>
        </p:spPr>
      </p:sp>
      <p:pic>
        <p:nvPicPr>
          <p:cNvPr id="1620564132" name="Image 1" descr="preencoded.png"/>
          <p:cNvPicPr>
            <a:picLocks noChangeAspect="1"/>
          </p:cNvPicPr>
          <p:nvPr/>
        </p:nvPicPr>
        <p:blipFill rotWithShape="1">
          <a:blip r:embed="rId5">
            <a:extLst>
              <a:ext uri="{96DAC541-7B7A-43D3-8B79-37D633B846F1}">
                <asvg:svgBlip xmlns:asvg="http://schemas.microsoft.com/office/drawing/2016/SVG/main" r:embed="rId6"/>
              </a:ext>
            </a:extLst>
          </a:blip>
          <a:stretch/>
        </p:blipFill>
        <p:spPr bwMode="auto">
          <a:xfrm>
            <a:off x="7666315" y="2216348"/>
            <a:ext cx="199430" cy="199430"/>
          </a:xfrm>
          <a:prstGeom prst="rect">
            <a:avLst/>
          </a:prstGeom>
        </p:spPr>
      </p:pic>
      <p:sp>
        <p:nvSpPr>
          <p:cNvPr id="1450855777" name="Text 8"/>
          <p:cNvSpPr/>
          <p:nvPr/>
        </p:nvSpPr>
        <p:spPr bwMode="auto">
          <a:xfrm>
            <a:off x="7544394" y="2685574"/>
            <a:ext cx="1899047" cy="230743"/>
          </a:xfrm>
          <a:prstGeom prst="rect">
            <a:avLst/>
          </a:prstGeom>
          <a:noFill/>
          <a:ln/>
        </p:spPr>
        <p:txBody>
          <a:bodyPr wrap="none" lIns="0" tIns="0" rIns="0" bIns="0" rtlCol="0" anchor="t"/>
          <a:lstStyle/>
          <a:p>
            <a:pPr marL="0" indent="0" algn="l">
              <a:lnSpc>
                <a:spcPts val="1800"/>
              </a:lnSpc>
              <a:buNone/>
              <a:defRPr/>
            </a:pPr>
            <a:r>
              <a:rPr lang="en-US" sz="1450">
                <a:solidFill>
                  <a:srgbClr val="2C3249"/>
                </a:solidFill>
                <a:latin typeface="Kanit Light"/>
                <a:ea typeface="Kanit Light"/>
                <a:cs typeface="Kanit Light"/>
              </a:rPr>
              <a:t>Kardiyovasküler Destek</a:t>
            </a:r>
            <a:endParaRPr lang="en-US" sz="1450"/>
          </a:p>
        </p:txBody>
      </p:sp>
      <p:sp>
        <p:nvSpPr>
          <p:cNvPr id="868663313" name="Text 9"/>
          <p:cNvSpPr/>
          <p:nvPr/>
        </p:nvSpPr>
        <p:spPr bwMode="auto">
          <a:xfrm>
            <a:off x="7544394" y="3004899"/>
            <a:ext cx="6142673" cy="945356"/>
          </a:xfrm>
          <a:prstGeom prst="rect">
            <a:avLst/>
          </a:prstGeom>
          <a:noFill/>
          <a:ln/>
        </p:spPr>
        <p:txBody>
          <a:bodyPr wrap="square" lIns="0" tIns="0" rIns="0" bIns="0" rtlCol="0" anchor="t"/>
          <a:lstStyle/>
          <a:p>
            <a:pPr marL="0" indent="0" algn="l">
              <a:lnSpc>
                <a:spcPts val="1850"/>
              </a:lnSpc>
              <a:buNone/>
              <a:defRPr/>
            </a:pPr>
            <a:r>
              <a:rPr lang="en-US" sz="1150">
                <a:solidFill>
                  <a:srgbClr val="2C3249"/>
                </a:solidFill>
                <a:latin typeface="Martel Sans"/>
                <a:ea typeface="Martel Sans"/>
                <a:cs typeface="Martel Sans"/>
              </a:rPr>
              <a:t>İzotonik kristaloid (örn. normal salin veya Laktat Ringer solüsyonu) ile yeterli hacim resüsitasyonu, diğer resüsitatif ve tanısal çabalarla eşzamanlı olarak gerçekleştirilmelidir. Tüm hastalar elektrokardiyogram (EKG) almalı ve sürekli kardiyak monitöre yerleştirilmelidir.</a:t>
            </a:r>
            <a:endParaRPr lang="en-US" sz="1150"/>
          </a:p>
        </p:txBody>
      </p:sp>
      <p:sp>
        <p:nvSpPr>
          <p:cNvPr id="329537324" name="Shape 10"/>
          <p:cNvSpPr/>
          <p:nvPr/>
        </p:nvSpPr>
        <p:spPr bwMode="auto">
          <a:xfrm>
            <a:off x="787956" y="4253389"/>
            <a:ext cx="6453307" cy="2402800"/>
          </a:xfrm>
          <a:prstGeom prst="roundRect">
            <a:avLst>
              <a:gd name="adj" fmla="val 2583"/>
            </a:avLst>
          </a:prstGeom>
          <a:solidFill>
            <a:srgbClr val="DFECE9"/>
          </a:solidFill>
          <a:ln w="7620">
            <a:solidFill>
              <a:srgbClr val="C5D2CF"/>
            </a:solidFill>
            <a:prstDash val="solid"/>
          </a:ln>
        </p:spPr>
      </p:sp>
      <p:sp>
        <p:nvSpPr>
          <p:cNvPr id="624613156" name="Shape 11"/>
          <p:cNvSpPr/>
          <p:nvPr/>
        </p:nvSpPr>
        <p:spPr bwMode="auto">
          <a:xfrm>
            <a:off x="943332" y="4408765"/>
            <a:ext cx="443270" cy="443270"/>
          </a:xfrm>
          <a:prstGeom prst="roundRect">
            <a:avLst>
              <a:gd name="adj" fmla="val 20626448"/>
            </a:avLst>
          </a:prstGeom>
          <a:solidFill>
            <a:srgbClr val="437066"/>
          </a:solidFill>
          <a:ln/>
        </p:spPr>
      </p:sp>
      <p:pic>
        <p:nvPicPr>
          <p:cNvPr id="959941134" name="Image 2" descr="preencoded.png"/>
          <p:cNvPicPr>
            <a:picLocks noChangeAspect="1"/>
          </p:cNvPicPr>
          <p:nvPr/>
        </p:nvPicPr>
        <p:blipFill rotWithShape="1">
          <a:blip r:embed="rId7">
            <a:extLst>
              <a:ext uri="{96DAC541-7B7A-43D3-8B79-37D633B846F1}">
                <asvg:svgBlip xmlns:asvg="http://schemas.microsoft.com/office/drawing/2016/SVG/main" r:embed="rId8"/>
              </a:ext>
            </a:extLst>
          </a:blip>
          <a:stretch/>
        </p:blipFill>
        <p:spPr bwMode="auto">
          <a:xfrm>
            <a:off x="1065252" y="4530566"/>
            <a:ext cx="199430" cy="199430"/>
          </a:xfrm>
          <a:prstGeom prst="rect">
            <a:avLst/>
          </a:prstGeom>
        </p:spPr>
      </p:pic>
      <p:sp>
        <p:nvSpPr>
          <p:cNvPr id="37887685" name="Text 12"/>
          <p:cNvSpPr/>
          <p:nvPr/>
        </p:nvSpPr>
        <p:spPr bwMode="auto">
          <a:xfrm>
            <a:off x="943332" y="4999792"/>
            <a:ext cx="1846896" cy="230743"/>
          </a:xfrm>
          <a:prstGeom prst="rect">
            <a:avLst/>
          </a:prstGeom>
          <a:noFill/>
          <a:ln/>
        </p:spPr>
        <p:txBody>
          <a:bodyPr wrap="none" lIns="0" tIns="0" rIns="0" bIns="0" rtlCol="0" anchor="t"/>
          <a:lstStyle/>
          <a:p>
            <a:pPr marL="0" indent="0" algn="l">
              <a:lnSpc>
                <a:spcPts val="1800"/>
              </a:lnSpc>
              <a:buNone/>
              <a:defRPr/>
            </a:pPr>
            <a:r>
              <a:rPr lang="en-US" sz="1450">
                <a:solidFill>
                  <a:srgbClr val="2C3249"/>
                </a:solidFill>
                <a:latin typeface="Kanit Light"/>
                <a:ea typeface="Kanit Light"/>
                <a:cs typeface="Kanit Light"/>
              </a:rPr>
              <a:t>Atropin Tedavisi</a:t>
            </a:r>
            <a:endParaRPr lang="en-US" sz="1450"/>
          </a:p>
        </p:txBody>
      </p:sp>
      <p:sp>
        <p:nvSpPr>
          <p:cNvPr id="159608113" name="Text 13"/>
          <p:cNvSpPr/>
          <p:nvPr/>
        </p:nvSpPr>
        <p:spPr bwMode="auto">
          <a:xfrm>
            <a:off x="943332" y="5319117"/>
            <a:ext cx="6142553" cy="1181695"/>
          </a:xfrm>
          <a:prstGeom prst="rect">
            <a:avLst/>
          </a:prstGeom>
          <a:noFill/>
          <a:ln/>
        </p:spPr>
        <p:txBody>
          <a:bodyPr wrap="square" lIns="0" tIns="0" rIns="0" bIns="0" rtlCol="0" anchor="t"/>
          <a:lstStyle/>
          <a:p>
            <a:pPr marL="0" indent="0" algn="l">
              <a:lnSpc>
                <a:spcPts val="1850"/>
              </a:lnSpc>
              <a:buNone/>
              <a:defRPr/>
            </a:pPr>
            <a:r>
              <a:rPr lang="en-US" sz="1150">
                <a:solidFill>
                  <a:srgbClr val="2C3249"/>
                </a:solidFill>
                <a:latin typeface="Martel Sans"/>
                <a:ea typeface="Martel Sans"/>
                <a:cs typeface="Martel Sans"/>
              </a:rPr>
              <a:t>Atropin, muskarinik reseptörlerde asetilkolin ile rekabet ederek kolinerjik aktivasyonu önler. Hafif toksisite için başlangıç dozu yetişkinlerde 1-2 mg IV/IM/IO'dur (çocuklarda 0.02-0.05 mg/kg). Orta ila şiddetli toksisite için 2-5 mg IV/IM/IO ile başlayın (çocuklarda 0.05 mg/kg). Pulmoner muskarinik belirti ve semptomlar hafifleyene kadar her üç ila beş dakikada bir dozu ikiye katlayın.</a:t>
            </a:r>
            <a:endParaRPr lang="en-US" sz="1150"/>
          </a:p>
        </p:txBody>
      </p:sp>
      <p:sp>
        <p:nvSpPr>
          <p:cNvPr id="408042215" name="Shape 14"/>
          <p:cNvSpPr/>
          <p:nvPr/>
        </p:nvSpPr>
        <p:spPr bwMode="auto">
          <a:xfrm>
            <a:off x="7389019" y="4253389"/>
            <a:ext cx="6453426" cy="2402800"/>
          </a:xfrm>
          <a:prstGeom prst="roundRect">
            <a:avLst>
              <a:gd name="adj" fmla="val 2583"/>
            </a:avLst>
          </a:prstGeom>
          <a:solidFill>
            <a:srgbClr val="DFECE9"/>
          </a:solidFill>
          <a:ln w="7620">
            <a:solidFill>
              <a:srgbClr val="C5D2CF"/>
            </a:solidFill>
            <a:prstDash val="solid"/>
          </a:ln>
        </p:spPr>
      </p:sp>
      <p:sp>
        <p:nvSpPr>
          <p:cNvPr id="239623424" name="Shape 15"/>
          <p:cNvSpPr/>
          <p:nvPr/>
        </p:nvSpPr>
        <p:spPr bwMode="auto">
          <a:xfrm>
            <a:off x="7544394" y="4408765"/>
            <a:ext cx="443270" cy="443270"/>
          </a:xfrm>
          <a:prstGeom prst="roundRect">
            <a:avLst>
              <a:gd name="adj" fmla="val 20626448"/>
            </a:avLst>
          </a:prstGeom>
          <a:solidFill>
            <a:srgbClr val="437066"/>
          </a:solidFill>
          <a:ln/>
        </p:spPr>
      </p:sp>
      <p:pic>
        <p:nvPicPr>
          <p:cNvPr id="320581852" name="Image 3" descr="preencoded.png"/>
          <p:cNvPicPr>
            <a:picLocks noChangeAspect="1"/>
          </p:cNvPicPr>
          <p:nvPr/>
        </p:nvPicPr>
        <p:blipFill rotWithShape="1">
          <a:blip r:embed="rId9">
            <a:extLst>
              <a:ext uri="{96DAC541-7B7A-43D3-8B79-37D633B846F1}">
                <asvg:svgBlip xmlns:asvg="http://schemas.microsoft.com/office/drawing/2016/SVG/main" r:embed="rId10"/>
              </a:ext>
            </a:extLst>
          </a:blip>
          <a:stretch/>
        </p:blipFill>
        <p:spPr bwMode="auto">
          <a:xfrm>
            <a:off x="7666315" y="4530566"/>
            <a:ext cx="199430" cy="199430"/>
          </a:xfrm>
          <a:prstGeom prst="rect">
            <a:avLst/>
          </a:prstGeom>
        </p:spPr>
      </p:pic>
      <p:sp>
        <p:nvSpPr>
          <p:cNvPr id="673241803" name="Text 16"/>
          <p:cNvSpPr/>
          <p:nvPr/>
        </p:nvSpPr>
        <p:spPr bwMode="auto">
          <a:xfrm>
            <a:off x="7544394" y="4999792"/>
            <a:ext cx="1846896" cy="230743"/>
          </a:xfrm>
          <a:prstGeom prst="rect">
            <a:avLst/>
          </a:prstGeom>
          <a:noFill/>
          <a:ln/>
        </p:spPr>
        <p:txBody>
          <a:bodyPr wrap="none" lIns="0" tIns="0" rIns="0" bIns="0" rtlCol="0" anchor="t"/>
          <a:lstStyle/>
          <a:p>
            <a:pPr marL="0" indent="0" algn="l">
              <a:lnSpc>
                <a:spcPts val="1800"/>
              </a:lnSpc>
              <a:buNone/>
              <a:defRPr/>
            </a:pPr>
            <a:r>
              <a:rPr lang="en-US" sz="1450">
                <a:solidFill>
                  <a:srgbClr val="2C3249"/>
                </a:solidFill>
                <a:latin typeface="Kanit Light"/>
                <a:ea typeface="Kanit Light"/>
                <a:cs typeface="Kanit Light"/>
              </a:rPr>
              <a:t>Nöbet ve Ajitasyon</a:t>
            </a:r>
            <a:endParaRPr lang="en-US" sz="1450"/>
          </a:p>
        </p:txBody>
      </p:sp>
      <p:sp>
        <p:nvSpPr>
          <p:cNvPr id="1058008159" name="Text 17"/>
          <p:cNvSpPr/>
          <p:nvPr/>
        </p:nvSpPr>
        <p:spPr bwMode="auto">
          <a:xfrm>
            <a:off x="7544394" y="5319117"/>
            <a:ext cx="6142673" cy="709017"/>
          </a:xfrm>
          <a:prstGeom prst="rect">
            <a:avLst/>
          </a:prstGeom>
          <a:noFill/>
          <a:ln/>
        </p:spPr>
        <p:txBody>
          <a:bodyPr wrap="square" lIns="0" tIns="0" rIns="0" bIns="0" rtlCol="0" anchor="t"/>
          <a:lstStyle/>
          <a:p>
            <a:pPr marL="0" indent="0" algn="l">
              <a:lnSpc>
                <a:spcPts val="1850"/>
              </a:lnSpc>
              <a:buNone/>
              <a:defRPr/>
            </a:pPr>
            <a:r>
              <a:rPr lang="en-US" sz="1150">
                <a:solidFill>
                  <a:srgbClr val="2C3249"/>
                </a:solidFill>
                <a:latin typeface="Martel Sans"/>
                <a:ea typeface="Martel Sans"/>
                <a:cs typeface="Martel Sans"/>
              </a:rPr>
              <a:t>OP kaynaklı nöbetler veya ajitasyon bir benzodiazepin ile tedavi edilmelidir (örn. yetişkinlerde 10 mg IV diazepam; çocuklarda 0.1 ila 0.2 mg/kg). Koma, apne veya nöromüsküler paralizi olan bir hastada da benzodiazepin öneririz.</a:t>
            </a:r>
            <a:endParaRPr lang="en-US" sz="1150"/>
          </a:p>
        </p:txBody>
      </p:sp>
      <p:sp>
        <p:nvSpPr>
          <p:cNvPr id="894959078" name="Shape 18"/>
          <p:cNvSpPr/>
          <p:nvPr/>
        </p:nvSpPr>
        <p:spPr bwMode="auto">
          <a:xfrm>
            <a:off x="787956" y="6822400"/>
            <a:ext cx="13054489" cy="864037"/>
          </a:xfrm>
          <a:prstGeom prst="roundRect">
            <a:avLst>
              <a:gd name="adj" fmla="val 7183"/>
            </a:avLst>
          </a:prstGeom>
          <a:solidFill>
            <a:srgbClr val="CFE2DE"/>
          </a:solidFill>
          <a:ln/>
        </p:spPr>
      </p:sp>
      <p:pic>
        <p:nvPicPr>
          <p:cNvPr id="116550112" name="Image 4" descr="preencoded.png"/>
          <p:cNvPicPr>
            <a:picLocks noChangeAspect="1"/>
          </p:cNvPicPr>
          <p:nvPr/>
        </p:nvPicPr>
        <p:blipFill rotWithShape="1">
          <a:blip r:embed="rId11"/>
          <a:stretch/>
        </p:blipFill>
        <p:spPr bwMode="auto">
          <a:xfrm>
            <a:off x="935712" y="7030164"/>
            <a:ext cx="184666" cy="147757"/>
          </a:xfrm>
          <a:prstGeom prst="rect">
            <a:avLst/>
          </a:prstGeom>
        </p:spPr>
      </p:pic>
      <p:sp>
        <p:nvSpPr>
          <p:cNvPr id="831453674" name="Text 19"/>
          <p:cNvSpPr/>
          <p:nvPr/>
        </p:nvSpPr>
        <p:spPr bwMode="auto">
          <a:xfrm>
            <a:off x="1268135" y="7007066"/>
            <a:ext cx="12426553" cy="472678"/>
          </a:xfrm>
          <a:prstGeom prst="rect">
            <a:avLst/>
          </a:prstGeom>
          <a:noFill/>
          <a:ln/>
        </p:spPr>
        <p:txBody>
          <a:bodyPr wrap="square" lIns="0" tIns="0" rIns="0" bIns="0" rtlCol="0" anchor="t"/>
          <a:lstStyle/>
          <a:p>
            <a:pPr marL="0" indent="0" algn="l">
              <a:lnSpc>
                <a:spcPts val="1850"/>
              </a:lnSpc>
              <a:buNone/>
              <a:defRPr/>
            </a:pPr>
            <a:r>
              <a:rPr lang="en-US" sz="1150" b="1">
                <a:solidFill>
                  <a:srgbClr val="000000"/>
                </a:solidFill>
                <a:latin typeface="Martel Sans"/>
                <a:ea typeface="Martel Sans"/>
                <a:cs typeface="Martel Sans"/>
              </a:rPr>
              <a:t>Önemli:</a:t>
            </a:r>
            <a:r>
              <a:rPr lang="en-US" sz="1150">
                <a:solidFill>
                  <a:srgbClr val="000000"/>
                </a:solidFill>
                <a:latin typeface="Martel Sans"/>
                <a:ea typeface="Martel Sans"/>
                <a:cs typeface="Martel Sans"/>
              </a:rPr>
              <a:t> Taşikardi ve midriazis atropin kullanımı için kontrendikasyon DEĞİLDİR ve terapötik iyileşme için uygun belirteçler de değildir. Şiddetli zehirlenmelerde, birkaç gün boyunca bolus ve sürekli infüzyon ile yüzlerce miligram gerekebilir.</a:t>
            </a:r>
            <a:endParaRPr lang="en-US" sz="115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ONLYOFFICE/9.1.0.172</Application>
  <PresentationFormat>On-screen Show (4:3)</PresentationFormat>
  <Paragraphs>0</Paragraphs>
  <Slides>11</Slides>
  <Notes>11</Notes>
  <HiddenSlides>0</HiddenSlides>
  <MMClips>2</MMClips>
  <ScaleCrop>0</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2</cp:revision>
  <dcterms:created xsi:type="dcterms:W3CDTF">2025-12-19T07:42:20Z</dcterms:created>
  <dcterms:modified xsi:type="dcterms:W3CDTF">2025-12-19T07:45:44Z</dcterms:modified>
</cp:coreProperties>
</file>