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6" r:id="rId2"/>
    <p:sldId id="257" r:id="rId3"/>
    <p:sldId id="262" r:id="rId4"/>
    <p:sldId id="263" r:id="rId5"/>
    <p:sldId id="264" r:id="rId6"/>
    <p:sldId id="258" r:id="rId7"/>
    <p:sldId id="259" r:id="rId8"/>
    <p:sldId id="261" r:id="rId9"/>
    <p:sldId id="265" r:id="rId10"/>
    <p:sldId id="266" r:id="rId11"/>
    <p:sldId id="267" r:id="rId12"/>
    <p:sldId id="268" r:id="rId13"/>
    <p:sldId id="269" r:id="rId14"/>
    <p:sldId id="270" r:id="rId15"/>
    <p:sldId id="271" r:id="rId16"/>
    <p:sldId id="260"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5" d="100"/>
          <a:sy n="75" d="100"/>
        </p:scale>
        <p:origin x="32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221E6-B69E-4B7B-A25A-42A58B18F4FF}" type="datetimeFigureOut">
              <a:rPr lang="tr-TR" smtClean="0"/>
              <a:t>1.10.2025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5CA12-0248-4E5E-AE12-3E2FC7FE4D6F}" type="slidenum">
              <a:rPr lang="tr-TR" smtClean="0"/>
              <a:t>‹#›</a:t>
            </a:fld>
            <a:endParaRPr lang="tr-TR"/>
          </a:p>
        </p:txBody>
      </p:sp>
    </p:spTree>
    <p:extLst>
      <p:ext uri="{BB962C8B-B14F-4D97-AF65-F5344CB8AC3E}">
        <p14:creationId xmlns:p14="http://schemas.microsoft.com/office/powerpoint/2010/main" val="414649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B15CA12-0248-4E5E-AE12-3E2FC7FE4D6F}" type="slidenum">
              <a:rPr lang="tr-TR" smtClean="0"/>
              <a:t>2</a:t>
            </a:fld>
            <a:endParaRPr lang="tr-TR"/>
          </a:p>
        </p:txBody>
      </p:sp>
    </p:spTree>
    <p:extLst>
      <p:ext uri="{BB962C8B-B14F-4D97-AF65-F5344CB8AC3E}">
        <p14:creationId xmlns:p14="http://schemas.microsoft.com/office/powerpoint/2010/main" val="1595671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A2E1779-677E-4304-905D-0B928FCBA2D7}" type="datetimeFigureOut">
              <a:rPr lang="tr-TR" smtClean="0"/>
              <a:t>1.10.2025</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BD367F4-D2EE-4859-900F-F6DB1FCF51E4}"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81383525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A2E1779-677E-4304-905D-0B928FCBA2D7}" type="datetimeFigureOut">
              <a:rPr lang="tr-TR" smtClean="0"/>
              <a:t>1.10.2025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D367F4-D2EE-4859-900F-F6DB1FCF51E4}" type="slidenum">
              <a:rPr lang="tr-TR" smtClean="0"/>
              <a:t>‹#›</a:t>
            </a:fld>
            <a:endParaRPr lang="tr-TR"/>
          </a:p>
        </p:txBody>
      </p:sp>
    </p:spTree>
    <p:extLst>
      <p:ext uri="{BB962C8B-B14F-4D97-AF65-F5344CB8AC3E}">
        <p14:creationId xmlns:p14="http://schemas.microsoft.com/office/powerpoint/2010/main" val="169190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A2E1779-677E-4304-905D-0B928FCBA2D7}" type="datetimeFigureOut">
              <a:rPr lang="tr-TR" smtClean="0"/>
              <a:t>1.10.2025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D367F4-D2EE-4859-900F-F6DB1FCF51E4}" type="slidenum">
              <a:rPr lang="tr-TR" smtClean="0"/>
              <a:t>‹#›</a:t>
            </a:fld>
            <a:endParaRPr lang="tr-TR"/>
          </a:p>
        </p:txBody>
      </p:sp>
    </p:spTree>
    <p:extLst>
      <p:ext uri="{BB962C8B-B14F-4D97-AF65-F5344CB8AC3E}">
        <p14:creationId xmlns:p14="http://schemas.microsoft.com/office/powerpoint/2010/main" val="213030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A2E1779-677E-4304-905D-0B928FCBA2D7}" type="datetimeFigureOut">
              <a:rPr lang="tr-TR" smtClean="0"/>
              <a:t>1.10.2025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D367F4-D2EE-4859-900F-F6DB1FCF51E4}" type="slidenum">
              <a:rPr lang="tr-TR" smtClean="0"/>
              <a:t>‹#›</a:t>
            </a:fld>
            <a:endParaRPr lang="tr-TR"/>
          </a:p>
        </p:txBody>
      </p:sp>
    </p:spTree>
    <p:extLst>
      <p:ext uri="{BB962C8B-B14F-4D97-AF65-F5344CB8AC3E}">
        <p14:creationId xmlns:p14="http://schemas.microsoft.com/office/powerpoint/2010/main" val="3005464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A2E1779-677E-4304-905D-0B928FCBA2D7}" type="datetimeFigureOut">
              <a:rPr lang="tr-TR" smtClean="0"/>
              <a:t>1.10.2025</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BD367F4-D2EE-4859-900F-F6DB1FCF51E4}"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7529388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A2E1779-677E-4304-905D-0B928FCBA2D7}" type="datetimeFigureOut">
              <a:rPr lang="tr-TR" smtClean="0"/>
              <a:t>1.10.2025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BD367F4-D2EE-4859-900F-F6DB1FCF51E4}" type="slidenum">
              <a:rPr lang="tr-TR" smtClean="0"/>
              <a:t>‹#›</a:t>
            </a:fld>
            <a:endParaRPr lang="tr-TR"/>
          </a:p>
        </p:txBody>
      </p:sp>
    </p:spTree>
    <p:extLst>
      <p:ext uri="{BB962C8B-B14F-4D97-AF65-F5344CB8AC3E}">
        <p14:creationId xmlns:p14="http://schemas.microsoft.com/office/powerpoint/2010/main" val="3762278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A2E1779-677E-4304-905D-0B928FCBA2D7}" type="datetimeFigureOut">
              <a:rPr lang="tr-TR" smtClean="0"/>
              <a:t>1.10.2025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BD367F4-D2EE-4859-900F-F6DB1FCF51E4}" type="slidenum">
              <a:rPr lang="tr-TR" smtClean="0"/>
              <a:t>‹#›</a:t>
            </a:fld>
            <a:endParaRPr lang="tr-TR"/>
          </a:p>
        </p:txBody>
      </p:sp>
    </p:spTree>
    <p:extLst>
      <p:ext uri="{BB962C8B-B14F-4D97-AF65-F5344CB8AC3E}">
        <p14:creationId xmlns:p14="http://schemas.microsoft.com/office/powerpoint/2010/main" val="359805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A2E1779-677E-4304-905D-0B928FCBA2D7}" type="datetimeFigureOut">
              <a:rPr lang="tr-TR" smtClean="0"/>
              <a:t>1.10.2025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BD367F4-D2EE-4859-900F-F6DB1FCF51E4}" type="slidenum">
              <a:rPr lang="tr-TR" smtClean="0"/>
              <a:t>‹#›</a:t>
            </a:fld>
            <a:endParaRPr lang="tr-TR"/>
          </a:p>
        </p:txBody>
      </p:sp>
    </p:spTree>
    <p:extLst>
      <p:ext uri="{BB962C8B-B14F-4D97-AF65-F5344CB8AC3E}">
        <p14:creationId xmlns:p14="http://schemas.microsoft.com/office/powerpoint/2010/main" val="2540977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E1779-677E-4304-905D-0B928FCBA2D7}" type="datetimeFigureOut">
              <a:rPr lang="tr-TR" smtClean="0"/>
              <a:t>1.10.2025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BD367F4-D2EE-4859-900F-F6DB1FCF51E4}" type="slidenum">
              <a:rPr lang="tr-TR" smtClean="0"/>
              <a:t>‹#›</a:t>
            </a:fld>
            <a:endParaRPr lang="tr-TR"/>
          </a:p>
        </p:txBody>
      </p:sp>
    </p:spTree>
    <p:extLst>
      <p:ext uri="{BB962C8B-B14F-4D97-AF65-F5344CB8AC3E}">
        <p14:creationId xmlns:p14="http://schemas.microsoft.com/office/powerpoint/2010/main" val="397678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A2E1779-677E-4304-905D-0B928FCBA2D7}" type="datetimeFigureOut">
              <a:rPr lang="tr-TR" smtClean="0"/>
              <a:t>1.10.2025</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BD367F4-D2EE-4859-900F-F6DB1FCF51E4}"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47746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A2E1779-677E-4304-905D-0B928FCBA2D7}" type="datetimeFigureOut">
              <a:rPr lang="tr-TR" smtClean="0"/>
              <a:t>1.10.2025</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BD367F4-D2EE-4859-900F-F6DB1FCF51E4}"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5801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A2E1779-677E-4304-905D-0B928FCBA2D7}" type="datetimeFigureOut">
              <a:rPr lang="tr-TR" smtClean="0"/>
              <a:t>1.10.2025</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BD367F4-D2EE-4859-900F-F6DB1FCF51E4}"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301745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ptodate.com/contents/albuterol-salbutamol-pediatric-drug-information?search=hiperkalemi&amp;topicRef=85908&amp;source=see_link" TargetMode="External"/><Relationship Id="rId2" Type="http://schemas.openxmlformats.org/officeDocument/2006/relationships/hyperlink" Target="https://www.uptodate.com/contents/sodium-bicarbonate-pediatric-drug-information?search=hiperkalemi&amp;topicRef=85908&amp;source=see_lin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uptodate.com/contents/sodium-bicarbonate-pediatric-drug-information?search=hiperkalemi&amp;topicRef=85908&amp;source=see_lin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uptodate.com/contents/spironolactone-pediatric-drug-information?search=hiperkalemi&amp;topicRef=85908&amp;source=see_lin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ptodate.com/contents/hyperkalemia-in-children-management/abstract/5" TargetMode="External"/><Relationship Id="rId2" Type="http://schemas.openxmlformats.org/officeDocument/2006/relationships/hyperlink" Target="https://www.uptodate.com/contents/furosemide-pediatric-drug-information?search=hiperkalemi&amp;topicRef=85908&amp;source=see_link" TargetMode="External"/><Relationship Id="rId1" Type="http://schemas.openxmlformats.org/officeDocument/2006/relationships/slideLayout" Target="../slideLayouts/slideLayout2.xml"/><Relationship Id="rId4" Type="http://schemas.openxmlformats.org/officeDocument/2006/relationships/hyperlink" Target="https://www.uptodate.com/contents/sodium-polystyrene-sulfonate-pediatric-drug-information?search=hiperkalemi&amp;topicRef=85908&amp;source=see_lin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uptodate.com/contents/insulin-regular-pediatric-drug-information?search=hiperkalemi&amp;topicRef=85908&amp;source=see_li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uptodate.com/contents/calcium-chloride-pediatric-drug-information?search=hiperkalemi&amp;topicRef=85908&amp;source=see_link" TargetMode="External"/><Relationship Id="rId2" Type="http://schemas.openxmlformats.org/officeDocument/2006/relationships/hyperlink" Target="https://www.uptodate.com/contents/calcium-gluconate-pediatric-drug-information?search=hiperkalemi&amp;topicRef=85908&amp;source=see_lin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ptodate.com/contents/instant-glucose-and-intravenous-dextrose-pediatric-drug-information?search=hiperkalemi&amp;topicRef=85908&amp;source=see_link" TargetMode="External"/><Relationship Id="rId2" Type="http://schemas.openxmlformats.org/officeDocument/2006/relationships/hyperlink" Target="https://www.uptodate.com/contents/insulin-regular-pediatric-drug-information?search=hiperkalemi&amp;topicRef=85908&amp;source=see_li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1F9E8F-7361-7410-F628-E2CE18091123}"/>
              </a:ext>
            </a:extLst>
          </p:cNvPr>
          <p:cNvSpPr>
            <a:spLocks noGrp="1"/>
          </p:cNvSpPr>
          <p:nvPr>
            <p:ph type="ctrTitle"/>
          </p:nvPr>
        </p:nvSpPr>
        <p:spPr>
          <a:xfrm>
            <a:off x="1915385" y="2219969"/>
            <a:ext cx="8361229" cy="2098226"/>
          </a:xfrm>
        </p:spPr>
        <p:txBody>
          <a:bodyPr/>
          <a:lstStyle/>
          <a:p>
            <a:r>
              <a:rPr lang="tr-TR" dirty="0"/>
              <a:t>Çocuklarda hiperkalemiye yaklaşım </a:t>
            </a:r>
          </a:p>
        </p:txBody>
      </p:sp>
      <p:sp>
        <p:nvSpPr>
          <p:cNvPr id="4" name="Metin kutusu 3">
            <a:extLst>
              <a:ext uri="{FF2B5EF4-FFF2-40B4-BE49-F238E27FC236}">
                <a16:creationId xmlns:a16="http://schemas.microsoft.com/office/drawing/2014/main" id="{A0EF2079-1560-BDD0-A7D8-BBF9D92BBA6B}"/>
              </a:ext>
            </a:extLst>
          </p:cNvPr>
          <p:cNvSpPr txBox="1"/>
          <p:nvPr/>
        </p:nvSpPr>
        <p:spPr>
          <a:xfrm>
            <a:off x="4254116" y="4715837"/>
            <a:ext cx="3683765" cy="523220"/>
          </a:xfrm>
          <a:prstGeom prst="rect">
            <a:avLst/>
          </a:prstGeom>
          <a:noFill/>
        </p:spPr>
        <p:txBody>
          <a:bodyPr wrap="none" rtlCol="0">
            <a:spAutoFit/>
          </a:bodyPr>
          <a:lstStyle/>
          <a:p>
            <a:r>
              <a:rPr lang="tr-TR" sz="2800" b="1" dirty="0" err="1"/>
              <a:t>Ass</a:t>
            </a:r>
            <a:r>
              <a:rPr lang="tr-TR" sz="2800" b="1" dirty="0"/>
              <a:t>. Dr. SİNEM ÖZGÜR </a:t>
            </a:r>
          </a:p>
        </p:txBody>
      </p:sp>
    </p:spTree>
    <p:extLst>
      <p:ext uri="{BB962C8B-B14F-4D97-AF65-F5344CB8AC3E}">
        <p14:creationId xmlns:p14="http://schemas.microsoft.com/office/powerpoint/2010/main" val="102836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F8E1308-1AA1-9B7A-7032-9C0DA830053C}"/>
              </a:ext>
            </a:extLst>
          </p:cNvPr>
          <p:cNvSpPr>
            <a:spLocks noGrp="1"/>
          </p:cNvSpPr>
          <p:nvPr>
            <p:ph idx="1"/>
          </p:nvPr>
        </p:nvSpPr>
        <p:spPr>
          <a:xfrm>
            <a:off x="1130157" y="215757"/>
            <a:ext cx="9842643" cy="6534363"/>
          </a:xfrm>
        </p:spPr>
        <p:txBody>
          <a:bodyPr>
            <a:normAutofit lnSpcReduction="10000"/>
          </a:bodyPr>
          <a:lstStyle/>
          <a:p>
            <a:pPr marL="0" indent="0">
              <a:buNone/>
            </a:pPr>
            <a:r>
              <a:rPr lang="tr-TR" b="1" dirty="0"/>
              <a:t>Hücre dışı K+'</a:t>
            </a:r>
            <a:r>
              <a:rPr lang="tr-TR" b="1" dirty="0" err="1"/>
              <a:t>yı</a:t>
            </a:r>
            <a:r>
              <a:rPr lang="tr-TR" b="1" dirty="0"/>
              <a:t> kaydırmak için diğer önlemler </a:t>
            </a:r>
            <a:r>
              <a:rPr lang="tr-TR" dirty="0"/>
              <a:t> —  Potasyumu hücre dışı boşluklardan hücrelere kaydıran diğer müdahaleler arasında, etkisi hızlı başlayan ancak genellikle sınırlı bir etki süresine sahip olan </a:t>
            </a:r>
            <a:r>
              <a:rPr lang="tr-TR" dirty="0" err="1"/>
              <a:t>inhale</a:t>
            </a:r>
            <a:r>
              <a:rPr lang="tr-TR" dirty="0"/>
              <a:t> beta-adrenerjik agonistler ve IV </a:t>
            </a:r>
            <a:r>
              <a:rPr lang="tr-TR" dirty="0">
                <a:hlinkClick r:id="rId2"/>
              </a:rPr>
              <a:t>sodyum bikarbonat bulunur. </a:t>
            </a:r>
            <a:endParaRPr lang="tr-TR" dirty="0"/>
          </a:p>
          <a:p>
            <a:r>
              <a:rPr lang="tr-TR" b="1" dirty="0" err="1"/>
              <a:t>İnhale</a:t>
            </a:r>
            <a:r>
              <a:rPr lang="tr-TR" b="1" dirty="0"/>
              <a:t> beta-adrenerjik agonistler </a:t>
            </a:r>
            <a:r>
              <a:rPr lang="tr-TR" dirty="0"/>
              <a:t> —  </a:t>
            </a:r>
            <a:r>
              <a:rPr lang="tr-TR" dirty="0" err="1"/>
              <a:t>İnhale</a:t>
            </a:r>
            <a:r>
              <a:rPr lang="tr-TR" dirty="0"/>
              <a:t> beta-adrenerjik agonistler, güvenli IV erişimi olmayan çocuklarda IV insülin ve glikoz infüzyonuna alternatiftir. Birkaç vaka raporu ve serisi, </a:t>
            </a:r>
            <a:r>
              <a:rPr lang="tr-TR" dirty="0" err="1"/>
              <a:t>inhale</a:t>
            </a:r>
            <a:r>
              <a:rPr lang="tr-TR" dirty="0"/>
              <a:t> beta-adrenerjik agonistlerin uygulanmasından bir saat sonra serum potasyumunda 1 ila 1,5 </a:t>
            </a:r>
            <a:r>
              <a:rPr lang="tr-TR" dirty="0" err="1"/>
              <a:t>mEq</a:t>
            </a:r>
            <a:r>
              <a:rPr lang="tr-TR" dirty="0"/>
              <a:t>/L (mmol/L) azalma olduğunu göstermiştir. Bu müdahalenin, mekanik ventilasyon uygulanan prematüre yenidoğanlarda da etkili ve güvenli olduğu gösterilmiştir.</a:t>
            </a:r>
          </a:p>
          <a:p>
            <a:pPr marL="0" indent="0">
              <a:buNone/>
            </a:pPr>
            <a:r>
              <a:rPr lang="tr-TR" i="1" dirty="0"/>
              <a:t>Beta-adrenerjik agonistler, önceden kardiyak aritmisi olan çocuklarda kullanılmamalı ve uygulama sırasında çocuklar kardiyak monitörde takip edilmelidir. Taşikardi ve titreme yaygın yan etkilerdir, ancak genellikle kısa sürelidir.</a:t>
            </a:r>
          </a:p>
          <a:p>
            <a:r>
              <a:rPr lang="tr-TR" b="1" dirty="0" err="1">
                <a:hlinkClick r:id="rId3"/>
              </a:rPr>
              <a:t>Albuterolün</a:t>
            </a:r>
            <a:r>
              <a:rPr lang="tr-TR" dirty="0"/>
              <a:t> dozajı çocuğun kilosuna göre aşağıdaki şekilde yapılır:</a:t>
            </a:r>
          </a:p>
          <a:p>
            <a:pPr marL="0" indent="0">
              <a:buNone/>
            </a:pPr>
            <a:r>
              <a:rPr lang="tr-TR" dirty="0"/>
              <a:t>●Yenidoğanlar – 0,4 mg</a:t>
            </a:r>
          </a:p>
          <a:p>
            <a:pPr marL="0" indent="0">
              <a:buNone/>
            </a:pPr>
            <a:r>
              <a:rPr lang="tr-TR" dirty="0"/>
              <a:t>●Bebekler ve küçük çocuklar &lt;25 kg – 2,5 mg</a:t>
            </a:r>
          </a:p>
          <a:p>
            <a:pPr marL="0" indent="0">
              <a:buNone/>
            </a:pPr>
            <a:r>
              <a:rPr lang="tr-TR" dirty="0"/>
              <a:t>●25-50 kg arası çocuklar – 5 mg</a:t>
            </a:r>
          </a:p>
          <a:p>
            <a:pPr marL="0" indent="0">
              <a:buNone/>
            </a:pPr>
            <a:r>
              <a:rPr lang="tr-TR" dirty="0"/>
              <a:t>●50 kg'dan büyük çocuklar ve ergenler - 10 mg (20 mg'a kadar dozlar kullanılmıştır)</a:t>
            </a:r>
          </a:p>
          <a:p>
            <a:pPr marL="0" indent="0">
              <a:buNone/>
            </a:pPr>
            <a:r>
              <a:rPr lang="tr-TR" dirty="0" err="1">
                <a:hlinkClick r:id="rId3"/>
              </a:rPr>
              <a:t>Albuterol</a:t>
            </a:r>
            <a:r>
              <a:rPr lang="tr-TR" dirty="0"/>
              <a:t> , IV insülin ve glukoz kombinasyonuyla eş zamanlı olarak veya insülin/glukoz tedavisine yeterli yanıt vermeyen hastalarda ardışık olarak verilebilir.</a:t>
            </a:r>
          </a:p>
          <a:p>
            <a:endParaRPr lang="tr-TR" dirty="0"/>
          </a:p>
        </p:txBody>
      </p:sp>
    </p:spTree>
    <p:extLst>
      <p:ext uri="{BB962C8B-B14F-4D97-AF65-F5344CB8AC3E}">
        <p14:creationId xmlns:p14="http://schemas.microsoft.com/office/powerpoint/2010/main" val="3740345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00E3449-B5BC-E0B8-C619-FE3F42BE34F8}"/>
              </a:ext>
            </a:extLst>
          </p:cNvPr>
          <p:cNvSpPr>
            <a:spLocks noGrp="1"/>
          </p:cNvSpPr>
          <p:nvPr>
            <p:ph idx="1"/>
          </p:nvPr>
        </p:nvSpPr>
        <p:spPr>
          <a:xfrm>
            <a:off x="1371600" y="1273995"/>
            <a:ext cx="9601200" cy="5044611"/>
          </a:xfrm>
        </p:spPr>
        <p:txBody>
          <a:bodyPr/>
          <a:lstStyle/>
          <a:p>
            <a:r>
              <a:rPr lang="tr-TR" b="1" dirty="0"/>
              <a:t>Sodyum bikarbonat </a:t>
            </a:r>
            <a:r>
              <a:rPr lang="tr-TR" dirty="0"/>
              <a:t> —  Hücre dışı pH'ın </a:t>
            </a:r>
            <a:r>
              <a:rPr lang="tr-TR" dirty="0">
                <a:hlinkClick r:id="rId2"/>
              </a:rPr>
              <a:t>sodyum bikarbonat</a:t>
            </a:r>
            <a:r>
              <a:rPr lang="tr-TR" dirty="0"/>
              <a:t> ile artırılması , hücreden hücre dışı boşluğa hidrojen iyonu hareketine yol açar. Sonuç olarak, hücre dışı potasyum, </a:t>
            </a:r>
            <a:r>
              <a:rPr lang="tr-TR" dirty="0" err="1"/>
              <a:t>elektronötraliteyi</a:t>
            </a:r>
            <a:r>
              <a:rPr lang="tr-TR" dirty="0"/>
              <a:t> korumak için hücre içine girer. Ancak, bikarbonat tedavisinin faydalı olup olmadığı belirsizliğini korumaktadır ve hiperkaleminin tedavisinde kullanılan tek tedavi yöntemi </a:t>
            </a:r>
            <a:r>
              <a:rPr lang="tr-TR" b="1" dirty="0"/>
              <a:t>olmamalıdır . </a:t>
            </a:r>
          </a:p>
          <a:p>
            <a:r>
              <a:rPr lang="tr-TR" dirty="0"/>
              <a:t>Çocuklarda bikarbonat dozu, 10-15 dakika boyunca intravenöz olarak uygulanan </a:t>
            </a:r>
            <a:r>
              <a:rPr lang="tr-TR" b="1" dirty="0"/>
              <a:t>1 </a:t>
            </a:r>
            <a:r>
              <a:rPr lang="tr-TR" b="1" dirty="0" err="1"/>
              <a:t>mEq</a:t>
            </a:r>
            <a:r>
              <a:rPr lang="tr-TR" b="1" dirty="0"/>
              <a:t>/kg'dır (maksimum doz 50 </a:t>
            </a:r>
            <a:r>
              <a:rPr lang="tr-TR" b="1" dirty="0" err="1"/>
              <a:t>mEq</a:t>
            </a:r>
            <a:r>
              <a:rPr lang="tr-TR" b="1" dirty="0"/>
              <a:t>). </a:t>
            </a:r>
            <a:r>
              <a:rPr lang="tr-TR" dirty="0"/>
              <a:t>%8,4'lük solüsyondan 1 </a:t>
            </a:r>
            <a:r>
              <a:rPr lang="tr-TR" dirty="0" err="1"/>
              <a:t>mL</a:t>
            </a:r>
            <a:r>
              <a:rPr lang="tr-TR" dirty="0"/>
              <a:t>/kg veya altı aydan küçük çocuklarda %4,2'lik solüsyondan 2 </a:t>
            </a:r>
            <a:r>
              <a:rPr lang="tr-TR" dirty="0" err="1"/>
              <a:t>mL</a:t>
            </a:r>
            <a:r>
              <a:rPr lang="tr-TR" dirty="0"/>
              <a:t>/kg olarak verilebilir. Dozaj tekrarlanabilse de, tekrarlanan uygulamalarda </a:t>
            </a:r>
            <a:r>
              <a:rPr lang="tr-TR" dirty="0" err="1"/>
              <a:t>hipernatremi</a:t>
            </a:r>
            <a:r>
              <a:rPr lang="tr-TR" dirty="0"/>
              <a:t> gelişme riski vardır.</a:t>
            </a:r>
          </a:p>
          <a:p>
            <a:endParaRPr lang="tr-TR" dirty="0"/>
          </a:p>
        </p:txBody>
      </p:sp>
    </p:spTree>
    <p:extLst>
      <p:ext uri="{BB962C8B-B14F-4D97-AF65-F5344CB8AC3E}">
        <p14:creationId xmlns:p14="http://schemas.microsoft.com/office/powerpoint/2010/main" val="45560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3B4247A-A3E5-5BC5-5456-8B069CC90632}"/>
              </a:ext>
            </a:extLst>
          </p:cNvPr>
          <p:cNvSpPr>
            <a:spLocks noGrp="1"/>
          </p:cNvSpPr>
          <p:nvPr>
            <p:ph idx="1"/>
          </p:nvPr>
        </p:nvSpPr>
        <p:spPr>
          <a:xfrm>
            <a:off x="1371600" y="1325366"/>
            <a:ext cx="9601200" cy="4542034"/>
          </a:xfrm>
        </p:spPr>
        <p:txBody>
          <a:bodyPr/>
          <a:lstStyle/>
          <a:p>
            <a:pPr marL="0" indent="0">
              <a:buNone/>
            </a:pPr>
            <a:r>
              <a:rPr lang="tr-TR" sz="2800" b="1" dirty="0">
                <a:solidFill>
                  <a:schemeClr val="accent6">
                    <a:lumMod val="50000"/>
                  </a:schemeClr>
                </a:solidFill>
              </a:rPr>
              <a:t>Yanıtın izlenmesi </a:t>
            </a:r>
            <a:r>
              <a:rPr lang="tr-TR" sz="2800" dirty="0">
                <a:solidFill>
                  <a:schemeClr val="accent6">
                    <a:lumMod val="50000"/>
                  </a:schemeClr>
                </a:solidFill>
              </a:rPr>
              <a:t> </a:t>
            </a:r>
            <a:r>
              <a:rPr lang="tr-TR" dirty="0"/>
              <a:t>—  Hızlı etkili tedavilere ihtiyaç duyan şiddetli hiperkalemi hastalarının yanıtını izlemek için </a:t>
            </a:r>
            <a:r>
              <a:rPr lang="tr-TR" b="1" i="1" dirty="0"/>
              <a:t>sürekli kardiyak </a:t>
            </a:r>
            <a:r>
              <a:rPr lang="tr-TR" b="1" i="1" dirty="0" err="1"/>
              <a:t>monitorizasyon</a:t>
            </a:r>
            <a:r>
              <a:rPr lang="tr-TR" b="1" i="1" dirty="0"/>
              <a:t> ve seri EKG'ler </a:t>
            </a:r>
            <a:r>
              <a:rPr lang="tr-TR" dirty="0"/>
              <a:t>kullanılır. Serum potasyumu, tedavinin başlamasından bir ila iki saat sonra ölçülmelidir.</a:t>
            </a:r>
          </a:p>
          <a:p>
            <a:r>
              <a:rPr lang="tr-TR" dirty="0"/>
              <a:t>Daha sonraki ölçümlerin zamanlaması, serum potasyum konsantrasyonuna ve tedaviye verilen yanıta göre belirlenir. </a:t>
            </a:r>
            <a:r>
              <a:rPr lang="tr-TR" b="1" i="1" dirty="0" err="1"/>
              <a:t>Dekstrozlu</a:t>
            </a:r>
            <a:r>
              <a:rPr lang="tr-TR" b="1" i="1" dirty="0"/>
              <a:t> veya </a:t>
            </a:r>
            <a:r>
              <a:rPr lang="tr-TR" b="1" i="1" dirty="0" err="1"/>
              <a:t>dekstrozsuz</a:t>
            </a:r>
            <a:r>
              <a:rPr lang="tr-TR" b="1" i="1" dirty="0"/>
              <a:t> insülin alan hastalar, hipoglisemiyi izlemek için en fazla altı saat boyunca her saat glukoz ölçümü </a:t>
            </a:r>
            <a:r>
              <a:rPr lang="tr-TR" dirty="0"/>
              <a:t>yaptırmalıdır.</a:t>
            </a:r>
          </a:p>
          <a:p>
            <a:r>
              <a:rPr lang="tr-TR" dirty="0"/>
              <a:t>Yanıt vermeyen hastalara (potasyum 7 </a:t>
            </a:r>
            <a:r>
              <a:rPr lang="tr-TR" dirty="0" err="1"/>
              <a:t>mEq</a:t>
            </a:r>
            <a:r>
              <a:rPr lang="tr-TR" dirty="0"/>
              <a:t>/L [mmol/L]'</a:t>
            </a:r>
            <a:r>
              <a:rPr lang="tr-TR" dirty="0" err="1"/>
              <a:t>nin</a:t>
            </a:r>
            <a:r>
              <a:rPr lang="tr-TR" dirty="0"/>
              <a:t> üzerinde kalırsa, EKG değişiklikleri veya kas semptomları devam ederse veya potasyumda yükselme devam ederse) acil tedavi yeniden uygulanabilir.</a:t>
            </a:r>
          </a:p>
          <a:p>
            <a:endParaRPr lang="tr-TR" dirty="0"/>
          </a:p>
        </p:txBody>
      </p:sp>
    </p:spTree>
    <p:extLst>
      <p:ext uri="{BB962C8B-B14F-4D97-AF65-F5344CB8AC3E}">
        <p14:creationId xmlns:p14="http://schemas.microsoft.com/office/powerpoint/2010/main" val="890902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8D21D72-B173-A97E-3EF7-40F53B8494F0}"/>
              </a:ext>
            </a:extLst>
          </p:cNvPr>
          <p:cNvSpPr>
            <a:spLocks noGrp="1"/>
          </p:cNvSpPr>
          <p:nvPr>
            <p:ph idx="1"/>
          </p:nvPr>
        </p:nvSpPr>
        <p:spPr>
          <a:xfrm>
            <a:off x="1140431" y="226031"/>
            <a:ext cx="9863192" cy="6380252"/>
          </a:xfrm>
        </p:spPr>
        <p:txBody>
          <a:bodyPr>
            <a:normAutofit fontScale="85000" lnSpcReduction="10000"/>
          </a:bodyPr>
          <a:lstStyle/>
          <a:p>
            <a:pPr marL="0" indent="0">
              <a:buNone/>
            </a:pPr>
            <a:r>
              <a:rPr lang="tr-TR" sz="3400" b="1" dirty="0">
                <a:solidFill>
                  <a:schemeClr val="accent6">
                    <a:lumMod val="50000"/>
                  </a:schemeClr>
                </a:solidFill>
              </a:rPr>
              <a:t>ACİL OLMAYAN TERAPİ</a:t>
            </a:r>
            <a:endParaRPr lang="tr-TR" sz="3400" dirty="0">
              <a:solidFill>
                <a:schemeClr val="accent6">
                  <a:lumMod val="50000"/>
                </a:schemeClr>
              </a:solidFill>
            </a:endParaRPr>
          </a:p>
          <a:p>
            <a:r>
              <a:rPr lang="tr-TR" dirty="0"/>
              <a:t>Pediatrik hiperkalemi için acil olmayan önlemler arasında hiperkalemiye katkıda bulunan herhangi bir geri dönüşümlü bozukluğun tedavisi ve vücuttan fazla potasyumun uzaklaştırılmasına yönelik müdahaleler yer alır.</a:t>
            </a:r>
          </a:p>
          <a:p>
            <a:r>
              <a:rPr lang="tr-TR" b="1" dirty="0"/>
              <a:t>Klinik ortam </a:t>
            </a:r>
            <a:r>
              <a:rPr lang="tr-TR" dirty="0"/>
              <a:t> —  Pediatrik hiperkalemi için acil olmayan tedavi aşağıdaki klinik ortamlarda kullanılır:</a:t>
            </a:r>
          </a:p>
          <a:p>
            <a:pPr marL="0" indent="0">
              <a:buNone/>
            </a:pPr>
            <a:r>
              <a:rPr lang="tr-TR" dirty="0"/>
              <a:t>●Şiddetli veya yaşamı tehdit eden hiperkalemisi olan ve başlangıçta acil müdahaleler uygulanan hastalarda ek tedavi olarak kullanılır, çünkü bu önlemler doğası gereği yalnızca geçicidir. </a:t>
            </a:r>
          </a:p>
          <a:p>
            <a:pPr marL="0" indent="0">
              <a:buNone/>
            </a:pPr>
            <a:r>
              <a:rPr lang="tr-TR" dirty="0"/>
              <a:t>●Potasyum seviyeleri 7 </a:t>
            </a:r>
            <a:r>
              <a:rPr lang="tr-TR" dirty="0" err="1"/>
              <a:t>mEq</a:t>
            </a:r>
            <a:r>
              <a:rPr lang="tr-TR" dirty="0"/>
              <a:t>/L'nin (mmol/L) altında olan ve potasyumda hızlı artış riski olmayan asemptomatik akut </a:t>
            </a:r>
            <a:r>
              <a:rPr lang="tr-TR" dirty="0" err="1"/>
              <a:t>hiperkalemili</a:t>
            </a:r>
            <a:r>
              <a:rPr lang="tr-TR" dirty="0"/>
              <a:t> çocuklarda tedavi, potasyum seviyelerini 6 ila 12 saat içinde düşürmeye odaklanır.</a:t>
            </a:r>
          </a:p>
          <a:p>
            <a:r>
              <a:rPr lang="tr-TR" b="1" dirty="0"/>
              <a:t>Geri döndürülebilir nedenlerin tedavisi </a:t>
            </a:r>
            <a:r>
              <a:rPr lang="tr-TR" dirty="0"/>
              <a:t> —  Hiperkalemiye çeşitli durumlar katkıda bulunabilir. Bu bozuklukların çoğu geri döndürülebilir ve tedavi, yukarıda açıklandığı gibi, potansiyel olarak yaşamı tehdit eden hiperkalemisi olan hastaların ilk acil tedavisini sağladıktan sonra altta yatan hastalığın tedavisine odaklanmalıdır. Hiperkaleminin geri döndürülebilir nedenleri şunlardır:</a:t>
            </a:r>
          </a:p>
          <a:p>
            <a:pPr marL="0" indent="0">
              <a:buNone/>
            </a:pPr>
            <a:r>
              <a:rPr lang="tr-TR" dirty="0"/>
              <a:t>●Potasyumun böbreklerden atılımını bozan hipovolemi, sıvı replasmanı ile düzeltilir.</a:t>
            </a:r>
          </a:p>
          <a:p>
            <a:pPr marL="0" indent="0">
              <a:buNone/>
            </a:pPr>
            <a:r>
              <a:rPr lang="tr-TR" dirty="0"/>
              <a:t>●Hormon tedavisi ile düzeltilen doğuştan adrenal hiperplazi veya adrenal yetmezliği.</a:t>
            </a:r>
          </a:p>
          <a:p>
            <a:pPr marL="0" indent="0">
              <a:buNone/>
            </a:pPr>
            <a:r>
              <a:rPr lang="tr-TR" dirty="0"/>
              <a:t>●Potasyumun böbreklerden atılımını bozan ilaçlar (örneğin </a:t>
            </a:r>
            <a:r>
              <a:rPr lang="tr-TR" dirty="0" err="1">
                <a:hlinkClick r:id="rId2"/>
              </a:rPr>
              <a:t>spironolakton</a:t>
            </a:r>
            <a:r>
              <a:rPr lang="tr-TR" dirty="0"/>
              <a:t> veya anjiyotensin dönüştürücü enzim inhibitörleri) kesilir.</a:t>
            </a:r>
          </a:p>
          <a:p>
            <a:pPr marL="0" indent="0">
              <a:buNone/>
            </a:pPr>
            <a:r>
              <a:rPr lang="tr-TR" dirty="0"/>
              <a:t>●Potasyum içeriği aşırı yüksek olan </a:t>
            </a:r>
            <a:r>
              <a:rPr lang="tr-TR" dirty="0" err="1"/>
              <a:t>parenteral</a:t>
            </a:r>
            <a:r>
              <a:rPr lang="tr-TR" dirty="0"/>
              <a:t> sıvılar veya ilaçlar kesilir.</a:t>
            </a:r>
          </a:p>
          <a:p>
            <a:pPr marL="0" indent="0">
              <a:buNone/>
            </a:pPr>
            <a:r>
              <a:rPr lang="tr-TR" dirty="0"/>
              <a:t>●Potasyumun hücrelerden hücre dışı boşluklara geçişini artıran metabolik asidoz düzeltilir. </a:t>
            </a:r>
          </a:p>
        </p:txBody>
      </p:sp>
    </p:spTree>
    <p:extLst>
      <p:ext uri="{BB962C8B-B14F-4D97-AF65-F5344CB8AC3E}">
        <p14:creationId xmlns:p14="http://schemas.microsoft.com/office/powerpoint/2010/main" val="81779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11A7DAB-1EB8-4394-3EB3-9A0B54349495}"/>
              </a:ext>
            </a:extLst>
          </p:cNvPr>
          <p:cNvSpPr>
            <a:spLocks noGrp="1"/>
          </p:cNvSpPr>
          <p:nvPr>
            <p:ph idx="1"/>
          </p:nvPr>
        </p:nvSpPr>
        <p:spPr>
          <a:xfrm>
            <a:off x="893853" y="318499"/>
            <a:ext cx="11065266" cy="6369977"/>
          </a:xfrm>
        </p:spPr>
        <p:txBody>
          <a:bodyPr>
            <a:normAutofit fontScale="85000" lnSpcReduction="20000"/>
          </a:bodyPr>
          <a:lstStyle/>
          <a:p>
            <a:pPr marL="0" indent="0">
              <a:buNone/>
            </a:pPr>
            <a:r>
              <a:rPr lang="tr-TR" b="1" dirty="0"/>
              <a:t>Vücuttan potasyumu uzaklaştıran tedaviler </a:t>
            </a:r>
            <a:r>
              <a:rPr lang="tr-TR" dirty="0"/>
              <a:t> —  Çocuklarda potasyumu uzaklaştırmak için üç yöntem mevcuttur: diüretikler, katyon değişim reçinesi ve diyaliz.</a:t>
            </a:r>
          </a:p>
          <a:p>
            <a:r>
              <a:rPr lang="tr-TR" b="1" dirty="0"/>
              <a:t>Diüretikler </a:t>
            </a:r>
            <a:r>
              <a:rPr lang="tr-TR" dirty="0"/>
              <a:t> —  </a:t>
            </a:r>
            <a:r>
              <a:rPr lang="tr-TR" dirty="0" err="1"/>
              <a:t>Loop</a:t>
            </a:r>
            <a:r>
              <a:rPr lang="tr-TR" dirty="0"/>
              <a:t> ve </a:t>
            </a:r>
            <a:r>
              <a:rPr lang="tr-TR" dirty="0" err="1"/>
              <a:t>tiyazid</a:t>
            </a:r>
            <a:r>
              <a:rPr lang="tr-TR" dirty="0"/>
              <a:t> diüretikleri, yeterli etkili intravasküler hacim ve böbrek fonksiyonuna sahip çocuklarda idrarla potasyum atılımını iyileştirebilir. Bu müdahale, sürekli yüksek ancak acil olmayan hiperkalemi seviyeleri (potasyum seviyeleri 5,5 ila 7 </a:t>
            </a:r>
            <a:r>
              <a:rPr lang="tr-TR" dirty="0" err="1"/>
              <a:t>mEq</a:t>
            </a:r>
            <a:r>
              <a:rPr lang="tr-TR" dirty="0"/>
              <a:t>/L [mmol/L] arasında) olan çocuklarda ve daha şiddetli hiperkalemisi olanlarda ek tedavi olarak faydalı olabilir.</a:t>
            </a:r>
          </a:p>
          <a:p>
            <a:r>
              <a:rPr lang="tr-TR" dirty="0"/>
              <a:t>Genellikle, bir kıvrım diüretiği olan </a:t>
            </a:r>
            <a:r>
              <a:rPr lang="tr-TR" dirty="0" err="1">
                <a:hlinkClick r:id="rId2"/>
              </a:rPr>
              <a:t>furosemid'i</a:t>
            </a:r>
            <a:r>
              <a:rPr lang="tr-TR" dirty="0"/>
              <a:t> 1 mg/kg dozunda intravenöz (IV) olarak kullanırız. Normal böbrek fonksiyonuna sahip çocuklarda maksimum doz 40 mg'dır. Ancak, böbrek fonksiyon bozukluğu olan çocuklarda daha yüksek dozlar (80 mg'a kadar) gerekebilir. Potasyum üzerindeki etki genellikle bir ila iki saat içinde başlar. Etkili olması durumunda, </a:t>
            </a:r>
            <a:r>
              <a:rPr lang="tr-TR" dirty="0" err="1"/>
              <a:t>furosemid</a:t>
            </a:r>
            <a:r>
              <a:rPr lang="tr-TR" dirty="0"/>
              <a:t> altı saatte bir verilebilir.</a:t>
            </a:r>
          </a:p>
          <a:p>
            <a:r>
              <a:rPr lang="tr-TR" dirty="0"/>
              <a:t>Ancak, diüretik tedavinin, etkin dolaşım hacmi azalmış veya orta ila şiddetli böbrek fonksiyon bozukluğu olan çocuklarda sınırlı veya hiç faydası yoktur. Bu hastalarda katyon değişim reçineleri ve/veya diyaliz kullanımı gerekebilir.</a:t>
            </a:r>
          </a:p>
          <a:p>
            <a:r>
              <a:rPr lang="tr-TR" b="1" dirty="0" err="1"/>
              <a:t>Enteral</a:t>
            </a:r>
            <a:r>
              <a:rPr lang="tr-TR" b="1" dirty="0"/>
              <a:t> katyon değişim reçineleri </a:t>
            </a:r>
            <a:r>
              <a:rPr lang="tr-TR" dirty="0"/>
              <a:t> —  Polistiren sülfonatlar, büyük bağırsakta sodyumu potasyumla değiştiren katyon değişim reçineleridir [ </a:t>
            </a:r>
            <a:r>
              <a:rPr lang="tr-TR" dirty="0">
                <a:hlinkClick r:id="rId3"/>
              </a:rPr>
              <a:t>5</a:t>
            </a:r>
            <a:r>
              <a:rPr lang="tr-TR" dirty="0"/>
              <a:t> ].</a:t>
            </a:r>
          </a:p>
          <a:p>
            <a:r>
              <a:rPr lang="tr-TR" dirty="0"/>
              <a:t>Çocuklarda en sık kullanılan katyon değiştirici olan </a:t>
            </a:r>
            <a:r>
              <a:rPr lang="tr-TR" dirty="0">
                <a:hlinkClick r:id="rId4"/>
              </a:rPr>
              <a:t>sodyum polistiren sülfonat</a:t>
            </a:r>
            <a:r>
              <a:rPr lang="tr-TR" dirty="0"/>
              <a:t> , her dört saatte bir 1 g/kg dozunda (maksimum doz 30 g) uygulanır. Suda çözülür ve </a:t>
            </a:r>
            <a:r>
              <a:rPr lang="tr-TR" dirty="0" err="1"/>
              <a:t>enteral</a:t>
            </a:r>
            <a:r>
              <a:rPr lang="tr-TR" dirty="0"/>
              <a:t> (oral veya </a:t>
            </a:r>
            <a:r>
              <a:rPr lang="tr-TR" dirty="0" err="1"/>
              <a:t>nazogastrik</a:t>
            </a:r>
            <a:r>
              <a:rPr lang="tr-TR" dirty="0"/>
              <a:t> tüp yoluyla) veya retansiyon lavmanı olarak </a:t>
            </a:r>
            <a:r>
              <a:rPr lang="tr-TR" dirty="0" err="1"/>
              <a:t>verilir.</a:t>
            </a:r>
            <a:r>
              <a:rPr lang="tr-TR" dirty="0" err="1">
                <a:hlinkClick r:id="rId4"/>
              </a:rPr>
              <a:t>Sodyum</a:t>
            </a:r>
            <a:r>
              <a:rPr lang="tr-TR" dirty="0">
                <a:hlinkClick r:id="rId4"/>
              </a:rPr>
              <a:t> polistiren sülfonat</a:t>
            </a:r>
            <a:r>
              <a:rPr lang="tr-TR" dirty="0"/>
              <a:t> aşağıdaki hastalara verilmemelidir </a:t>
            </a:r>
          </a:p>
          <a:p>
            <a:pPr marL="0" indent="0">
              <a:buNone/>
            </a:pPr>
            <a:r>
              <a:rPr lang="tr-TR" dirty="0"/>
              <a:t>●Ameliyat sonrası hastalar.</a:t>
            </a:r>
          </a:p>
          <a:p>
            <a:pPr marL="0" indent="0">
              <a:buNone/>
            </a:pPr>
            <a:r>
              <a:rPr lang="tr-TR" dirty="0"/>
              <a:t>●</a:t>
            </a:r>
            <a:r>
              <a:rPr lang="tr-TR" dirty="0" err="1"/>
              <a:t>İleus</a:t>
            </a:r>
            <a:r>
              <a:rPr lang="tr-TR" dirty="0"/>
              <a:t> hastası olan veya </a:t>
            </a:r>
            <a:r>
              <a:rPr lang="tr-TR" dirty="0" err="1"/>
              <a:t>opiat</a:t>
            </a:r>
            <a:r>
              <a:rPr lang="tr-TR" dirty="0"/>
              <a:t> kullanan hastalar.</a:t>
            </a:r>
          </a:p>
          <a:p>
            <a:pPr marL="0" indent="0">
              <a:buNone/>
            </a:pPr>
            <a:r>
              <a:rPr lang="tr-TR" dirty="0"/>
              <a:t>●Büyük veya küçük bağırsak tıkanıklığı olan hastalar.</a:t>
            </a:r>
          </a:p>
          <a:p>
            <a:pPr marL="0" indent="0">
              <a:buNone/>
            </a:pPr>
            <a:r>
              <a:rPr lang="tr-TR" dirty="0"/>
              <a:t>●Prematüre bebekler.</a:t>
            </a:r>
          </a:p>
          <a:p>
            <a:pPr marL="0" indent="0">
              <a:buNone/>
            </a:pPr>
            <a:r>
              <a:rPr lang="tr-TR" dirty="0"/>
              <a:t>●</a:t>
            </a:r>
            <a:r>
              <a:rPr lang="tr-TR" b="1" dirty="0"/>
              <a:t>Tüm </a:t>
            </a:r>
            <a:r>
              <a:rPr lang="tr-TR" b="1" dirty="0" err="1"/>
              <a:t>term</a:t>
            </a:r>
            <a:r>
              <a:rPr lang="tr-TR" b="1" dirty="0"/>
              <a:t> yenidoğanlarda oral</a:t>
            </a:r>
            <a:r>
              <a:rPr lang="tr-TR" dirty="0"/>
              <a:t> sodyum polistiren kullanımından kaçınılmalıdır. Ayrıca, intestinal </a:t>
            </a:r>
            <a:r>
              <a:rPr lang="tr-TR" dirty="0" err="1"/>
              <a:t>hipomobilite</a:t>
            </a:r>
            <a:r>
              <a:rPr lang="tr-TR" dirty="0"/>
              <a:t> ve/veya </a:t>
            </a:r>
            <a:r>
              <a:rPr lang="tr-TR" dirty="0" err="1"/>
              <a:t>nekrotizan</a:t>
            </a:r>
            <a:r>
              <a:rPr lang="tr-TR" dirty="0"/>
              <a:t> enterokolit riski taşıyan </a:t>
            </a:r>
            <a:r>
              <a:rPr lang="tr-TR" dirty="0" err="1"/>
              <a:t>term</a:t>
            </a:r>
            <a:r>
              <a:rPr lang="tr-TR" dirty="0"/>
              <a:t> bebeklerde rektal uygulama düşünülmemelidir </a:t>
            </a:r>
            <a:r>
              <a:rPr lang="tr-TR" b="1" dirty="0"/>
              <a:t>.</a:t>
            </a:r>
            <a:endParaRPr lang="tr-TR" dirty="0"/>
          </a:p>
          <a:p>
            <a:endParaRPr lang="tr-TR" dirty="0"/>
          </a:p>
        </p:txBody>
      </p:sp>
    </p:spTree>
    <p:extLst>
      <p:ext uri="{BB962C8B-B14F-4D97-AF65-F5344CB8AC3E}">
        <p14:creationId xmlns:p14="http://schemas.microsoft.com/office/powerpoint/2010/main" val="1711891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9E4C399-05AB-FA78-F05F-42B0210E32D2}"/>
              </a:ext>
            </a:extLst>
          </p:cNvPr>
          <p:cNvSpPr>
            <a:spLocks noGrp="1"/>
          </p:cNvSpPr>
          <p:nvPr>
            <p:ph idx="1"/>
          </p:nvPr>
        </p:nvSpPr>
        <p:spPr>
          <a:xfrm>
            <a:off x="1295400" y="1515533"/>
            <a:ext cx="9601200" cy="3581400"/>
          </a:xfrm>
        </p:spPr>
        <p:txBody>
          <a:bodyPr/>
          <a:lstStyle/>
          <a:p>
            <a:r>
              <a:rPr lang="tr-TR" b="1" dirty="0"/>
              <a:t>Diyaliz </a:t>
            </a:r>
            <a:r>
              <a:rPr lang="tr-TR" dirty="0"/>
              <a:t> —  Diüretik veya katyon değişim reçinesi tedavisine yanıt vermeyen veya ciddi böbrek yetmezliği olan çocuklarda, potasyum seviyeleri &gt;6,5 </a:t>
            </a:r>
            <a:r>
              <a:rPr lang="tr-TR" dirty="0" err="1"/>
              <a:t>mEq</a:t>
            </a:r>
            <a:r>
              <a:rPr lang="tr-TR" dirty="0"/>
              <a:t>/L (mmol/L) olan çocuklarda vücuttaki fazla potasyumu uzaklaştırmak için diyaliz gerekebilir Genellikle, hemodiyaliz, en hızlı ve en kontrollü böbrek replasman tedavisi olduğu için potasyum seviyelerini düşürmek için tercih edilen yöntemdir. </a:t>
            </a:r>
          </a:p>
          <a:p>
            <a:r>
              <a:rPr lang="tr-TR" dirty="0"/>
              <a:t>Periton diyalizi kullanılabilse de, potasyum atılımı daha az etkili ve daha az kontrollüdür. Bazı merkezlerde, sürekli böbrek replasman tedavisi, bulunabilirlik, kaynaklar ve personel sayısı nedeniyle hemodiyalize tercih edilen bir seçenek olabilir. </a:t>
            </a:r>
          </a:p>
        </p:txBody>
      </p:sp>
    </p:spTree>
    <p:extLst>
      <p:ext uri="{BB962C8B-B14F-4D97-AF65-F5344CB8AC3E}">
        <p14:creationId xmlns:p14="http://schemas.microsoft.com/office/powerpoint/2010/main" val="3611386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C1B60A8-8100-191B-73A0-7D95753D70B7}"/>
              </a:ext>
            </a:extLst>
          </p:cNvPr>
          <p:cNvSpPr txBox="1"/>
          <p:nvPr/>
        </p:nvSpPr>
        <p:spPr>
          <a:xfrm>
            <a:off x="1371600" y="1930400"/>
            <a:ext cx="8771467" cy="5262979"/>
          </a:xfrm>
          <a:prstGeom prst="rect">
            <a:avLst/>
          </a:prstGeom>
          <a:noFill/>
        </p:spPr>
        <p:txBody>
          <a:bodyPr wrap="square" rtlCol="0">
            <a:spAutoFit/>
          </a:bodyPr>
          <a:lstStyle/>
          <a:p>
            <a:r>
              <a:rPr lang="tr-TR" sz="2000" dirty="0"/>
              <a:t>Şiddetli hiperkalemi </a:t>
            </a:r>
            <a:r>
              <a:rPr lang="tr-TR" sz="2000" dirty="0">
                <a:solidFill>
                  <a:schemeClr val="accent6">
                    <a:lumMod val="50000"/>
                  </a:schemeClr>
                </a:solidFill>
              </a:rPr>
              <a:t>(</a:t>
            </a:r>
            <a:r>
              <a:rPr lang="tr-TR" sz="2000" b="1" i="1" dirty="0">
                <a:solidFill>
                  <a:schemeClr val="accent6">
                    <a:lumMod val="50000"/>
                  </a:schemeClr>
                </a:solidFill>
              </a:rPr>
              <a:t>potasyum düzeyi ≥7 </a:t>
            </a:r>
            <a:r>
              <a:rPr lang="tr-TR" sz="2000" b="1" i="1" dirty="0" err="1">
                <a:solidFill>
                  <a:schemeClr val="accent6">
                    <a:lumMod val="50000"/>
                  </a:schemeClr>
                </a:solidFill>
              </a:rPr>
              <a:t>mEq</a:t>
            </a:r>
            <a:r>
              <a:rPr lang="tr-TR" sz="2000" b="1" i="1" dirty="0">
                <a:solidFill>
                  <a:schemeClr val="accent6">
                    <a:lumMod val="50000"/>
                  </a:schemeClr>
                </a:solidFill>
              </a:rPr>
              <a:t>/L [mmol/L])</a:t>
            </a:r>
          </a:p>
          <a:p>
            <a:endParaRPr lang="tr-TR" sz="2000" dirty="0"/>
          </a:p>
          <a:p>
            <a:r>
              <a:rPr lang="tr-TR" sz="2000" b="1" dirty="0"/>
              <a:t>Neler isteyelim? </a:t>
            </a:r>
          </a:p>
          <a:p>
            <a:pPr marL="285750" indent="-285750">
              <a:buFont typeface="Arial" panose="020B0604020202020204" pitchFamily="34" charset="0"/>
              <a:buChar char="•"/>
            </a:pPr>
            <a:r>
              <a:rPr lang="tr-TR" sz="2000" dirty="0"/>
              <a:t>EKG </a:t>
            </a:r>
          </a:p>
          <a:p>
            <a:pPr marL="285750" indent="-285750">
              <a:buFont typeface="Arial" panose="020B0604020202020204" pitchFamily="34" charset="0"/>
              <a:buChar char="•"/>
            </a:pPr>
            <a:r>
              <a:rPr lang="tr-TR" sz="2000" dirty="0"/>
              <a:t>BUN</a:t>
            </a:r>
          </a:p>
          <a:p>
            <a:pPr marL="285750" indent="-285750">
              <a:buFont typeface="Arial" panose="020B0604020202020204" pitchFamily="34" charset="0"/>
              <a:buChar char="•"/>
            </a:pPr>
            <a:r>
              <a:rPr lang="tr-TR" sz="2000" dirty="0"/>
              <a:t>Kreatinin</a:t>
            </a:r>
          </a:p>
          <a:p>
            <a:pPr marL="285750" indent="-285750">
              <a:buFont typeface="Arial" panose="020B0604020202020204" pitchFamily="34" charset="0"/>
              <a:buChar char="•"/>
            </a:pPr>
            <a:r>
              <a:rPr lang="tr-TR" sz="2000" dirty="0"/>
              <a:t>Kan şekeri</a:t>
            </a:r>
          </a:p>
          <a:p>
            <a:pPr marL="285750" indent="-285750">
              <a:buFont typeface="Arial" panose="020B0604020202020204" pitchFamily="34" charset="0"/>
              <a:buChar char="•"/>
            </a:pPr>
            <a:r>
              <a:rPr lang="tr-TR" sz="2000" dirty="0"/>
              <a:t>Serum elektrolitleri</a:t>
            </a:r>
          </a:p>
          <a:p>
            <a:pPr marL="285750" indent="-285750">
              <a:buFont typeface="Arial" panose="020B0604020202020204" pitchFamily="34" charset="0"/>
              <a:buChar char="•"/>
            </a:pPr>
            <a:r>
              <a:rPr lang="tr-TR" sz="2000" dirty="0"/>
              <a:t>İdrar tahlili</a:t>
            </a:r>
          </a:p>
          <a:p>
            <a:pPr marL="285750" indent="-285750">
              <a:buFont typeface="Arial" panose="020B0604020202020204" pitchFamily="34" charset="0"/>
              <a:buChar char="•"/>
            </a:pPr>
            <a:r>
              <a:rPr lang="tr-TR" sz="2000" dirty="0"/>
              <a:t>İdrar elektrolitleri</a:t>
            </a:r>
          </a:p>
          <a:p>
            <a:pPr marL="285750" indent="-285750">
              <a:buFont typeface="Arial" panose="020B0604020202020204" pitchFamily="34" charset="0"/>
              <a:buChar char="•"/>
            </a:pPr>
            <a:endParaRPr lang="tr-TR" sz="2000" dirty="0"/>
          </a:p>
          <a:p>
            <a:pPr marL="285750" indent="-285750">
              <a:buFont typeface="Arial" panose="020B0604020202020204" pitchFamily="34" charset="0"/>
              <a:buChar char="•"/>
            </a:pPr>
            <a:r>
              <a:rPr lang="tr-TR" sz="2000" dirty="0" err="1"/>
              <a:t>Rabdomiyolizden</a:t>
            </a:r>
            <a:r>
              <a:rPr lang="tr-TR" sz="2000" dirty="0"/>
              <a:t> şüphelendiysek;</a:t>
            </a:r>
          </a:p>
          <a:p>
            <a:pPr marL="285750" indent="-285750">
              <a:buFont typeface="Arial" panose="020B0604020202020204" pitchFamily="34" charset="0"/>
              <a:buChar char="•"/>
            </a:pPr>
            <a:r>
              <a:rPr lang="tr-TR" sz="2000" dirty="0"/>
              <a:t>Serum kreatin kinaz ve laktik dehidrojenaz</a:t>
            </a:r>
          </a:p>
          <a:p>
            <a:pPr marL="285750" indent="-285750">
              <a:buFont typeface="Arial" panose="020B0604020202020204" pitchFamily="34" charset="0"/>
              <a:buChar char="•"/>
            </a:pPr>
            <a:r>
              <a:rPr lang="tr-TR" sz="2000" dirty="0"/>
              <a:t>İdrarda miyoglobin</a:t>
            </a:r>
          </a:p>
          <a:p>
            <a:pPr marL="285750" indent="-285750">
              <a:buFont typeface="Arial" panose="020B0604020202020204" pitchFamily="34" charset="0"/>
              <a:buChar char="•"/>
            </a:pPr>
            <a:r>
              <a:rPr lang="tr-TR" sz="2000" dirty="0"/>
              <a:t>Kan gazı</a:t>
            </a:r>
          </a:p>
          <a:p>
            <a:pPr marL="285750" indent="-285750">
              <a:buFont typeface="Arial" panose="020B0604020202020204" pitchFamily="34" charset="0"/>
              <a:buChar char="•"/>
            </a:pPr>
            <a:endParaRPr lang="tr-TR" dirty="0"/>
          </a:p>
          <a:p>
            <a:endParaRPr lang="tr-TR" dirty="0"/>
          </a:p>
        </p:txBody>
      </p:sp>
      <p:sp>
        <p:nvSpPr>
          <p:cNvPr id="2" name="Başlık 1">
            <a:extLst>
              <a:ext uri="{FF2B5EF4-FFF2-40B4-BE49-F238E27FC236}">
                <a16:creationId xmlns:a16="http://schemas.microsoft.com/office/drawing/2014/main" id="{D14549EB-2536-D3D8-6538-492AB9D37724}"/>
              </a:ext>
            </a:extLst>
          </p:cNvPr>
          <p:cNvSpPr>
            <a:spLocks noGrp="1"/>
          </p:cNvSpPr>
          <p:nvPr>
            <p:ph type="title"/>
          </p:nvPr>
        </p:nvSpPr>
        <p:spPr>
          <a:xfrm>
            <a:off x="1371600" y="225485"/>
            <a:ext cx="9601200" cy="1101903"/>
          </a:xfrm>
        </p:spPr>
        <p:txBody>
          <a:bodyPr>
            <a:normAutofit fontScale="90000"/>
          </a:bodyPr>
          <a:lstStyle/>
          <a:p>
            <a:r>
              <a:rPr lang="tr-TR" dirty="0"/>
              <a:t>OLGU </a:t>
            </a:r>
            <a:br>
              <a:rPr lang="tr-TR" dirty="0"/>
            </a:br>
            <a:endParaRPr lang="tr-TR" dirty="0"/>
          </a:p>
        </p:txBody>
      </p:sp>
      <p:sp>
        <p:nvSpPr>
          <p:cNvPr id="3" name="İçerik Yer Tutucusu 2">
            <a:extLst>
              <a:ext uri="{FF2B5EF4-FFF2-40B4-BE49-F238E27FC236}">
                <a16:creationId xmlns:a16="http://schemas.microsoft.com/office/drawing/2014/main" id="{04EF4CC2-F191-8269-0F0E-4F1D95FE7E7A}"/>
              </a:ext>
            </a:extLst>
          </p:cNvPr>
          <p:cNvSpPr>
            <a:spLocks noGrp="1"/>
          </p:cNvSpPr>
          <p:nvPr>
            <p:ph idx="1"/>
          </p:nvPr>
        </p:nvSpPr>
        <p:spPr>
          <a:xfrm>
            <a:off x="1371600" y="915636"/>
            <a:ext cx="9601200" cy="1014764"/>
          </a:xfrm>
        </p:spPr>
        <p:txBody>
          <a:bodyPr/>
          <a:lstStyle/>
          <a:p>
            <a:r>
              <a:rPr lang="tr-TR" dirty="0"/>
              <a:t>15 yaş, 60 kg erkek hasta; </a:t>
            </a:r>
          </a:p>
          <a:p>
            <a:pPr marL="0" indent="0">
              <a:buNone/>
            </a:pPr>
            <a:r>
              <a:rPr lang="tr-TR" dirty="0"/>
              <a:t>Potasyum: 7,5 </a:t>
            </a:r>
          </a:p>
        </p:txBody>
      </p:sp>
      <p:pic>
        <p:nvPicPr>
          <p:cNvPr id="5" name="Resim 4">
            <a:extLst>
              <a:ext uri="{FF2B5EF4-FFF2-40B4-BE49-F238E27FC236}">
                <a16:creationId xmlns:a16="http://schemas.microsoft.com/office/drawing/2014/main" id="{EF1646E0-D229-952D-40B8-A10AB8DAC164}"/>
              </a:ext>
            </a:extLst>
          </p:cNvPr>
          <p:cNvPicPr>
            <a:picLocks noChangeAspect="1"/>
          </p:cNvPicPr>
          <p:nvPr/>
        </p:nvPicPr>
        <p:blipFill>
          <a:blip r:embed="rId2"/>
          <a:stretch>
            <a:fillRect/>
          </a:stretch>
        </p:blipFill>
        <p:spPr>
          <a:xfrm>
            <a:off x="7344766" y="2767599"/>
            <a:ext cx="4745412" cy="3864916"/>
          </a:xfrm>
          <a:prstGeom prst="rect">
            <a:avLst/>
          </a:prstGeom>
        </p:spPr>
      </p:pic>
    </p:spTree>
    <p:extLst>
      <p:ext uri="{BB962C8B-B14F-4D97-AF65-F5344CB8AC3E}">
        <p14:creationId xmlns:p14="http://schemas.microsoft.com/office/powerpoint/2010/main" val="5809472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B6028A-E337-3BB9-5E2D-20A1030CE314}"/>
              </a:ext>
            </a:extLst>
          </p:cNvPr>
          <p:cNvSpPr>
            <a:spLocks noGrp="1"/>
          </p:cNvSpPr>
          <p:nvPr>
            <p:ph type="title"/>
          </p:nvPr>
        </p:nvSpPr>
        <p:spPr>
          <a:xfrm>
            <a:off x="1371600" y="440267"/>
            <a:ext cx="9601200" cy="982133"/>
          </a:xfrm>
        </p:spPr>
        <p:txBody>
          <a:bodyPr/>
          <a:lstStyle/>
          <a:p>
            <a:r>
              <a:rPr lang="tr-TR" dirty="0"/>
              <a:t>ACİL TEDAVİ</a:t>
            </a:r>
          </a:p>
        </p:txBody>
      </p:sp>
      <p:sp>
        <p:nvSpPr>
          <p:cNvPr id="3" name="İçerik Yer Tutucusu 2">
            <a:extLst>
              <a:ext uri="{FF2B5EF4-FFF2-40B4-BE49-F238E27FC236}">
                <a16:creationId xmlns:a16="http://schemas.microsoft.com/office/drawing/2014/main" id="{FDF7F1AB-D20D-FD78-96DC-E894BD3B24BF}"/>
              </a:ext>
            </a:extLst>
          </p:cNvPr>
          <p:cNvSpPr>
            <a:spLocks noGrp="1"/>
          </p:cNvSpPr>
          <p:nvPr>
            <p:ph idx="1"/>
          </p:nvPr>
        </p:nvSpPr>
        <p:spPr>
          <a:xfrm>
            <a:off x="1303867" y="1422400"/>
            <a:ext cx="9668933" cy="5088467"/>
          </a:xfrm>
        </p:spPr>
        <p:txBody>
          <a:bodyPr>
            <a:normAutofit fontScale="70000" lnSpcReduction="20000"/>
          </a:bodyPr>
          <a:lstStyle/>
          <a:p>
            <a:r>
              <a:rPr lang="tr-TR" sz="2600" dirty="0"/>
              <a:t>Bu hastaya asemptomatik olsa bile acil ilk tedaviyi uygulamak gerekir çünkü Potasyum düzeyi ≥7 </a:t>
            </a:r>
            <a:r>
              <a:rPr lang="tr-TR" sz="2600" dirty="0" err="1"/>
              <a:t>mEq</a:t>
            </a:r>
            <a:r>
              <a:rPr lang="tr-TR" sz="2600" dirty="0"/>
              <a:t>/L (mmol/L) </a:t>
            </a:r>
          </a:p>
          <a:p>
            <a:r>
              <a:rPr lang="tr-TR" sz="2600" dirty="0"/>
              <a:t>1. Kalp zarını stabilize etmek için intravenöz (IV) kalsiyum infüzyonu; beş dakika boyunca IV infüzyon yoluyla </a:t>
            </a:r>
            <a:r>
              <a:rPr lang="tr-TR" sz="2600" b="1" dirty="0"/>
              <a:t>0,5 </a:t>
            </a:r>
            <a:r>
              <a:rPr lang="tr-TR" sz="2600" b="1" dirty="0" err="1"/>
              <a:t>mL</a:t>
            </a:r>
            <a:r>
              <a:rPr lang="tr-TR" sz="2600" b="1" dirty="0"/>
              <a:t>/kg </a:t>
            </a:r>
            <a:r>
              <a:rPr lang="tr-TR" sz="2600" dirty="0"/>
              <a:t>dozunda</a:t>
            </a:r>
          </a:p>
          <a:p>
            <a:pPr marL="0" indent="0">
              <a:buNone/>
            </a:pPr>
            <a:r>
              <a:rPr lang="tr-TR" sz="2600" dirty="0"/>
              <a:t>0,5x 60 kg = 30 ml fakat </a:t>
            </a:r>
            <a:r>
              <a:rPr lang="tr-TR" sz="2600" dirty="0" err="1"/>
              <a:t>maks</a:t>
            </a:r>
            <a:r>
              <a:rPr lang="tr-TR" sz="2600" dirty="0"/>
              <a:t> </a:t>
            </a:r>
            <a:r>
              <a:rPr lang="tr-TR" sz="2600" b="1" dirty="0">
                <a:solidFill>
                  <a:schemeClr val="accent6">
                    <a:lumMod val="50000"/>
                  </a:schemeClr>
                </a:solidFill>
              </a:rPr>
              <a:t>20ml IV kalsiyum glukonat </a:t>
            </a:r>
            <a:r>
              <a:rPr lang="tr-TR" sz="2600" dirty="0"/>
              <a:t>(%10 </a:t>
            </a:r>
            <a:r>
              <a:rPr lang="tr-TR" sz="2600" dirty="0" err="1"/>
              <a:t>luk</a:t>
            </a:r>
            <a:r>
              <a:rPr lang="tr-TR" sz="2600" dirty="0"/>
              <a:t> çözelti)</a:t>
            </a:r>
          </a:p>
          <a:p>
            <a:r>
              <a:rPr lang="tr-TR" sz="2600" dirty="0"/>
              <a:t>2. Hücre dışı potasyumu hücre içine kaydırmak için</a:t>
            </a:r>
            <a:r>
              <a:rPr lang="tr-TR" sz="2600" dirty="0">
                <a:solidFill>
                  <a:schemeClr val="tx1"/>
                </a:solidFill>
              </a:rPr>
              <a:t>; </a:t>
            </a:r>
            <a:r>
              <a:rPr lang="tr-TR" sz="2600" dirty="0">
                <a:solidFill>
                  <a:schemeClr val="tx1"/>
                </a:solidFill>
                <a:hlinkClick r:id="rId2">
                  <a:extLst>
                    <a:ext uri="{A12FA001-AC4F-418D-AE19-62706E023703}">
                      <ahyp:hlinkClr xmlns:ahyp="http://schemas.microsoft.com/office/drawing/2018/hyperlinkcolor" val="tx"/>
                    </a:ext>
                  </a:extLst>
                </a:hlinkClick>
              </a:rPr>
              <a:t>regüler insülin</a:t>
            </a:r>
            <a:r>
              <a:rPr lang="tr-TR" sz="2600" dirty="0">
                <a:solidFill>
                  <a:schemeClr val="tx1"/>
                </a:solidFill>
              </a:rPr>
              <a:t> </a:t>
            </a:r>
            <a:r>
              <a:rPr lang="tr-TR" sz="2600" dirty="0"/>
              <a:t>(0,1 ünite/kg doz)</a:t>
            </a:r>
          </a:p>
          <a:p>
            <a:pPr marL="0" indent="0">
              <a:buNone/>
            </a:pPr>
            <a:r>
              <a:rPr lang="tr-TR" sz="2600" dirty="0"/>
              <a:t>0,1x 60kg = </a:t>
            </a:r>
            <a:r>
              <a:rPr lang="tr-TR" sz="2600" b="1" dirty="0">
                <a:solidFill>
                  <a:schemeClr val="accent6">
                    <a:lumMod val="50000"/>
                  </a:schemeClr>
                </a:solidFill>
              </a:rPr>
              <a:t>6 ünite regüler insülin </a:t>
            </a:r>
            <a:r>
              <a:rPr lang="tr-TR" sz="2600" dirty="0"/>
              <a:t>ile birlikte 5-10 </a:t>
            </a:r>
            <a:r>
              <a:rPr lang="tr-TR" sz="2600" dirty="0" err="1"/>
              <a:t>mL</a:t>
            </a:r>
            <a:r>
              <a:rPr lang="tr-TR" sz="2600" dirty="0"/>
              <a:t>/kg dozunda yani</a:t>
            </a:r>
          </a:p>
          <a:p>
            <a:pPr marL="0" indent="0">
              <a:buNone/>
            </a:pPr>
            <a:r>
              <a:rPr lang="tr-TR" sz="2600" b="1" dirty="0">
                <a:solidFill>
                  <a:schemeClr val="accent6">
                    <a:lumMod val="50000"/>
                  </a:schemeClr>
                </a:solidFill>
              </a:rPr>
              <a:t>600ml %10 dekstroz</a:t>
            </a:r>
          </a:p>
          <a:p>
            <a:r>
              <a:rPr lang="tr-TR" sz="2600" dirty="0"/>
              <a:t>Hastanın takibinde </a:t>
            </a:r>
            <a:r>
              <a:rPr lang="tr-TR" sz="2600" b="1" i="1" dirty="0"/>
              <a:t>sürekli kardiyak </a:t>
            </a:r>
            <a:r>
              <a:rPr lang="tr-TR" sz="2600" b="1" i="1" dirty="0" err="1"/>
              <a:t>monitorizasyon</a:t>
            </a:r>
            <a:r>
              <a:rPr lang="tr-TR" sz="2600" b="1" i="1" dirty="0"/>
              <a:t> ve seri EKG'ler </a:t>
            </a:r>
            <a:r>
              <a:rPr lang="tr-TR" sz="2600" dirty="0"/>
              <a:t>kullanılır. Serum potasyumu, tedavinin başlamasından bir ila iki saat sonra ölçülmelidir.</a:t>
            </a:r>
          </a:p>
          <a:p>
            <a:r>
              <a:rPr lang="tr-TR" sz="2600" dirty="0"/>
              <a:t>Hipoglisemiyi izlemek için</a:t>
            </a:r>
            <a:r>
              <a:rPr lang="tr-TR" sz="2600" b="1" i="1" dirty="0"/>
              <a:t> en fazla altı saat boyunca her saat glukoz ölçümü </a:t>
            </a:r>
            <a:r>
              <a:rPr lang="tr-TR" sz="2600" dirty="0"/>
              <a:t>yaptırmalıdır.</a:t>
            </a:r>
          </a:p>
          <a:p>
            <a:r>
              <a:rPr lang="tr-TR" sz="2600" dirty="0"/>
              <a:t>Potasyum 7 </a:t>
            </a:r>
            <a:r>
              <a:rPr lang="tr-TR" sz="2600" dirty="0" err="1"/>
              <a:t>mEq</a:t>
            </a:r>
            <a:r>
              <a:rPr lang="tr-TR" sz="2600" dirty="0"/>
              <a:t>/L [mmol/L]'</a:t>
            </a:r>
            <a:r>
              <a:rPr lang="tr-TR" sz="2600" dirty="0" err="1"/>
              <a:t>nin</a:t>
            </a:r>
            <a:r>
              <a:rPr lang="tr-TR" sz="2600" dirty="0"/>
              <a:t> üzerinde kalırsa, EKG değişiklikleri veya kas semptomları devam ederse veya potasyumda yükselme devam ederse acil tedavi yeniden uygulanabilir.</a:t>
            </a:r>
          </a:p>
          <a:p>
            <a:r>
              <a:rPr lang="tr-TR" sz="2800" dirty="0"/>
              <a:t>Hastanın ilk acil tedavisini sağladıktan sonra altta yatan hastalığın veya geri döndürülebilir nedenlerin tedavisine odaklanmalıdır. </a:t>
            </a:r>
            <a:endParaRPr lang="tr-TR" sz="2600" dirty="0"/>
          </a:p>
          <a:p>
            <a:pPr marL="0" indent="0">
              <a:buNone/>
            </a:pPr>
            <a:endParaRPr lang="tr-TR" sz="2400" dirty="0"/>
          </a:p>
          <a:p>
            <a:pPr marL="0" indent="0">
              <a:buNone/>
            </a:pPr>
            <a:endParaRPr lang="tr-TR" sz="2400" b="1" dirty="0">
              <a:solidFill>
                <a:schemeClr val="accent6">
                  <a:lumMod val="50000"/>
                </a:schemeClr>
              </a:solidFill>
            </a:endParaRPr>
          </a:p>
          <a:p>
            <a:endParaRPr lang="tr-TR" dirty="0"/>
          </a:p>
          <a:p>
            <a:endParaRPr lang="tr-TR" dirty="0"/>
          </a:p>
        </p:txBody>
      </p:sp>
    </p:spTree>
    <p:extLst>
      <p:ext uri="{BB962C8B-B14F-4D97-AF65-F5344CB8AC3E}">
        <p14:creationId xmlns:p14="http://schemas.microsoft.com/office/powerpoint/2010/main" val="2048279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8FB86A-1BDE-915C-961A-C93CFD3543D4}"/>
              </a:ext>
            </a:extLst>
          </p:cNvPr>
          <p:cNvSpPr>
            <a:spLocks noGrp="1"/>
          </p:cNvSpPr>
          <p:nvPr>
            <p:ph idx="1"/>
          </p:nvPr>
        </p:nvSpPr>
        <p:spPr>
          <a:xfrm>
            <a:off x="1371600" y="1450254"/>
            <a:ext cx="9601200" cy="4141342"/>
          </a:xfrm>
        </p:spPr>
        <p:txBody>
          <a:bodyPr>
            <a:normAutofit/>
          </a:bodyPr>
          <a:lstStyle/>
          <a:p>
            <a:r>
              <a:rPr lang="tr-TR" sz="2800" dirty="0"/>
              <a:t>Serum veya plazma potasyum düzeyinin </a:t>
            </a:r>
            <a:r>
              <a:rPr lang="tr-TR" sz="2800" b="1" i="1" dirty="0">
                <a:solidFill>
                  <a:schemeClr val="accent6">
                    <a:lumMod val="50000"/>
                  </a:schemeClr>
                </a:solidFill>
              </a:rPr>
              <a:t>5,5 </a:t>
            </a:r>
            <a:r>
              <a:rPr lang="tr-TR" sz="2800" b="1" i="1" dirty="0" err="1">
                <a:solidFill>
                  <a:schemeClr val="accent6">
                    <a:lumMod val="50000"/>
                  </a:schemeClr>
                </a:solidFill>
              </a:rPr>
              <a:t>mEq</a:t>
            </a:r>
            <a:r>
              <a:rPr lang="tr-TR" sz="2800" b="1" i="1" dirty="0">
                <a:solidFill>
                  <a:schemeClr val="accent6">
                    <a:lumMod val="50000"/>
                  </a:schemeClr>
                </a:solidFill>
              </a:rPr>
              <a:t>/L'den (mmol/L) yüksek</a:t>
            </a:r>
            <a:r>
              <a:rPr lang="tr-TR" sz="2800" b="1" i="1" dirty="0"/>
              <a:t> </a:t>
            </a:r>
            <a:r>
              <a:rPr lang="tr-TR" sz="2800" dirty="0"/>
              <a:t>olması olarak tanımlanır. Ancak, prematüre bebeklerde ve küçük bebeklerde normalin üst sınırı 6,5 </a:t>
            </a:r>
            <a:r>
              <a:rPr lang="tr-TR" sz="2800" dirty="0" err="1"/>
              <a:t>mEq</a:t>
            </a:r>
            <a:r>
              <a:rPr lang="tr-TR" sz="2800" dirty="0"/>
              <a:t>/L (mmol/L) kadar yüksek olabilir.</a:t>
            </a:r>
          </a:p>
          <a:p>
            <a:r>
              <a:rPr lang="tr-TR" sz="2800" dirty="0"/>
              <a:t>Şiddetli hiperkalemi </a:t>
            </a:r>
            <a:r>
              <a:rPr lang="tr-TR" sz="2800" dirty="0">
                <a:solidFill>
                  <a:schemeClr val="accent6">
                    <a:lumMod val="50000"/>
                  </a:schemeClr>
                </a:solidFill>
              </a:rPr>
              <a:t>(</a:t>
            </a:r>
            <a:r>
              <a:rPr lang="tr-TR" sz="2800" b="1" i="1" dirty="0">
                <a:solidFill>
                  <a:schemeClr val="accent6">
                    <a:lumMod val="50000"/>
                  </a:schemeClr>
                </a:solidFill>
              </a:rPr>
              <a:t>potasyum düzeyi ≥7 </a:t>
            </a:r>
            <a:r>
              <a:rPr lang="tr-TR" sz="2800" b="1" i="1" dirty="0" err="1">
                <a:solidFill>
                  <a:schemeClr val="accent6">
                    <a:lumMod val="50000"/>
                  </a:schemeClr>
                </a:solidFill>
              </a:rPr>
              <a:t>mEq</a:t>
            </a:r>
            <a:r>
              <a:rPr lang="tr-TR" sz="2800" b="1" i="1" dirty="0">
                <a:solidFill>
                  <a:schemeClr val="accent6">
                    <a:lumMod val="50000"/>
                  </a:schemeClr>
                </a:solidFill>
              </a:rPr>
              <a:t>/L [mmol/L]), </a:t>
            </a:r>
            <a:r>
              <a:rPr lang="tr-TR" sz="2800" dirty="0"/>
              <a:t>acil müdahale gerektiren ciddi bir tıbbi sorundur.</a:t>
            </a:r>
          </a:p>
        </p:txBody>
      </p:sp>
      <p:pic>
        <p:nvPicPr>
          <p:cNvPr id="4" name="Resim 3">
            <a:extLst>
              <a:ext uri="{FF2B5EF4-FFF2-40B4-BE49-F238E27FC236}">
                <a16:creationId xmlns:a16="http://schemas.microsoft.com/office/drawing/2014/main" id="{95AE137B-460E-5EB0-8708-CC72BB63EBF5}"/>
              </a:ext>
            </a:extLst>
          </p:cNvPr>
          <p:cNvPicPr>
            <a:picLocks noChangeAspect="1"/>
          </p:cNvPicPr>
          <p:nvPr/>
        </p:nvPicPr>
        <p:blipFill>
          <a:blip r:embed="rId3"/>
          <a:stretch>
            <a:fillRect/>
          </a:stretch>
        </p:blipFill>
        <p:spPr>
          <a:xfrm>
            <a:off x="8432801" y="4196545"/>
            <a:ext cx="3395132" cy="2543072"/>
          </a:xfrm>
          <a:prstGeom prst="rect">
            <a:avLst/>
          </a:prstGeom>
        </p:spPr>
      </p:pic>
    </p:spTree>
    <p:extLst>
      <p:ext uri="{BB962C8B-B14F-4D97-AF65-F5344CB8AC3E}">
        <p14:creationId xmlns:p14="http://schemas.microsoft.com/office/powerpoint/2010/main" val="229606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EF5D2B-3841-715D-9183-AD1D3A5B82DC}"/>
              </a:ext>
            </a:extLst>
          </p:cNvPr>
          <p:cNvSpPr>
            <a:spLocks noGrp="1"/>
          </p:cNvSpPr>
          <p:nvPr>
            <p:ph type="title"/>
          </p:nvPr>
        </p:nvSpPr>
        <p:spPr>
          <a:xfrm>
            <a:off x="1295400" y="399051"/>
            <a:ext cx="9601200" cy="1485900"/>
          </a:xfrm>
        </p:spPr>
        <p:txBody>
          <a:bodyPr>
            <a:normAutofit/>
          </a:bodyPr>
          <a:lstStyle/>
          <a:p>
            <a:r>
              <a:rPr lang="tr-TR" sz="4000" dirty="0"/>
              <a:t>KLİNİK ÖZELLİKLER</a:t>
            </a:r>
          </a:p>
        </p:txBody>
      </p:sp>
      <p:sp>
        <p:nvSpPr>
          <p:cNvPr id="3" name="İçerik Yer Tutucusu 2">
            <a:extLst>
              <a:ext uri="{FF2B5EF4-FFF2-40B4-BE49-F238E27FC236}">
                <a16:creationId xmlns:a16="http://schemas.microsoft.com/office/drawing/2014/main" id="{9C988DDE-FA88-2B09-C04E-04F8F0CE0469}"/>
              </a:ext>
            </a:extLst>
          </p:cNvPr>
          <p:cNvSpPr>
            <a:spLocks noGrp="1"/>
          </p:cNvSpPr>
          <p:nvPr>
            <p:ph idx="1"/>
          </p:nvPr>
        </p:nvSpPr>
        <p:spPr>
          <a:xfrm>
            <a:off x="1295400" y="1106937"/>
            <a:ext cx="9601200" cy="1485900"/>
          </a:xfrm>
        </p:spPr>
        <p:txBody>
          <a:bodyPr/>
          <a:lstStyle/>
          <a:p>
            <a:r>
              <a:rPr lang="tr-TR" dirty="0"/>
              <a:t>Serum potasyum seviyesi 5 ila 7 </a:t>
            </a:r>
            <a:r>
              <a:rPr lang="tr-TR" dirty="0" err="1"/>
              <a:t>mEq</a:t>
            </a:r>
            <a:r>
              <a:rPr lang="tr-TR" dirty="0"/>
              <a:t>/L – Genellikle asemptomatiktir.</a:t>
            </a:r>
          </a:p>
          <a:p>
            <a:r>
              <a:rPr lang="tr-TR" dirty="0"/>
              <a:t>Serum potasyum seviyesi 7 </a:t>
            </a:r>
            <a:r>
              <a:rPr lang="tr-TR" dirty="0" err="1"/>
              <a:t>mEq</a:t>
            </a:r>
            <a:r>
              <a:rPr lang="tr-TR" dirty="0"/>
              <a:t>/L'nin üzerinde – Kas güçsüzlüğü, felç, EKG'de kardiyak değişiklikleri ve aritmiler. Ani kalp durması meydana gelebilir.</a:t>
            </a:r>
          </a:p>
          <a:p>
            <a:endParaRPr lang="tr-TR" dirty="0"/>
          </a:p>
        </p:txBody>
      </p:sp>
      <p:sp>
        <p:nvSpPr>
          <p:cNvPr id="4" name="Metin kutusu 3">
            <a:extLst>
              <a:ext uri="{FF2B5EF4-FFF2-40B4-BE49-F238E27FC236}">
                <a16:creationId xmlns:a16="http://schemas.microsoft.com/office/drawing/2014/main" id="{2590440E-5729-8977-534D-718036D8C20F}"/>
              </a:ext>
            </a:extLst>
          </p:cNvPr>
          <p:cNvSpPr txBox="1"/>
          <p:nvPr/>
        </p:nvSpPr>
        <p:spPr>
          <a:xfrm>
            <a:off x="1428108" y="2448999"/>
            <a:ext cx="2783134" cy="707886"/>
          </a:xfrm>
          <a:prstGeom prst="rect">
            <a:avLst/>
          </a:prstGeom>
          <a:noFill/>
        </p:spPr>
        <p:txBody>
          <a:bodyPr wrap="none" rtlCol="0">
            <a:spAutoFit/>
          </a:bodyPr>
          <a:lstStyle/>
          <a:p>
            <a:r>
              <a:rPr lang="tr-TR" sz="4000" dirty="0"/>
              <a:t>NEDENLERİ</a:t>
            </a:r>
            <a:r>
              <a:rPr lang="tr-TR" dirty="0"/>
              <a:t> </a:t>
            </a:r>
          </a:p>
        </p:txBody>
      </p:sp>
      <p:sp>
        <p:nvSpPr>
          <p:cNvPr id="5" name="Metin kutusu 4">
            <a:extLst>
              <a:ext uri="{FF2B5EF4-FFF2-40B4-BE49-F238E27FC236}">
                <a16:creationId xmlns:a16="http://schemas.microsoft.com/office/drawing/2014/main" id="{8D726617-E213-6AD0-DE9C-25C28488116D}"/>
              </a:ext>
            </a:extLst>
          </p:cNvPr>
          <p:cNvSpPr txBox="1"/>
          <p:nvPr/>
        </p:nvSpPr>
        <p:spPr>
          <a:xfrm>
            <a:off x="1428108" y="3362011"/>
            <a:ext cx="9709079" cy="2862322"/>
          </a:xfrm>
          <a:prstGeom prst="rect">
            <a:avLst/>
          </a:prstGeom>
          <a:noFill/>
        </p:spPr>
        <p:txBody>
          <a:bodyPr wrap="square" rtlCol="0">
            <a:spAutoFit/>
          </a:bodyPr>
          <a:lstStyle/>
          <a:p>
            <a:pPr marL="285750" indent="-285750">
              <a:buFont typeface="Arial" panose="020B0604020202020204" pitchFamily="34" charset="0"/>
              <a:buChar char="•"/>
            </a:pPr>
            <a:r>
              <a:rPr lang="tr-TR" sz="2000" dirty="0"/>
              <a:t>Genellikle kan örneğinin hemolizine bağlı olan </a:t>
            </a:r>
            <a:r>
              <a:rPr lang="tr-TR" sz="2000" b="1" i="1" dirty="0" err="1"/>
              <a:t>psödohiperkalemi</a:t>
            </a:r>
            <a:r>
              <a:rPr lang="tr-TR" sz="2000" dirty="0"/>
              <a:t>, çocuklarda serum veya plazma potasyum seviyesinin yükselmesinin en olası nedenidir. Gerçek hiperkalemiyi yansıtmaz ve kalp iletim bozukluklarıyla ilişkili değildir.</a:t>
            </a:r>
          </a:p>
          <a:p>
            <a:pPr marL="285750" indent="-285750">
              <a:buFont typeface="Arial" panose="020B0604020202020204" pitchFamily="34" charset="0"/>
              <a:buChar char="•"/>
            </a:pPr>
            <a:r>
              <a:rPr lang="tr-TR" sz="2000" b="1" i="1" dirty="0"/>
              <a:t>Gerçek hiperkaleminin </a:t>
            </a:r>
            <a:r>
              <a:rPr lang="tr-TR" sz="2000" dirty="0"/>
              <a:t>2 ana mekanizması ve başlıca nedenleri şunlardır:</a:t>
            </a:r>
          </a:p>
          <a:p>
            <a:r>
              <a:rPr lang="tr-TR" sz="2000" dirty="0"/>
              <a:t>Hücrelerden potasyum salınımının artması, çoğunlukla </a:t>
            </a:r>
            <a:r>
              <a:rPr lang="tr-TR" sz="2000" dirty="0" err="1"/>
              <a:t>rabdomiyoliz</a:t>
            </a:r>
            <a:r>
              <a:rPr lang="tr-TR" sz="2000" dirty="0"/>
              <a:t> (örneğin ezilme yaralanması, uzun süreli nöbet, hipertermi veya egzersiz), tümör </a:t>
            </a:r>
            <a:r>
              <a:rPr lang="tr-TR" sz="2000" dirty="0" err="1"/>
              <a:t>lizis</a:t>
            </a:r>
            <a:r>
              <a:rPr lang="tr-TR" sz="2000" dirty="0"/>
              <a:t> sendromu, masif transfüzyon ve metabolik asidoz nedeniyle </a:t>
            </a:r>
            <a:r>
              <a:rPr lang="tr-TR" sz="2000" i="1" dirty="0"/>
              <a:t>YA DA </a:t>
            </a:r>
          </a:p>
          <a:p>
            <a:r>
              <a:rPr lang="tr-TR" sz="2000" dirty="0"/>
              <a:t>İdrar potasyum atılımının azalması, çoğunlukla şiddetli hipovolemi, böbrek fonksiyon bozukluğu veya </a:t>
            </a:r>
            <a:r>
              <a:rPr lang="tr-TR" sz="2000" dirty="0" err="1"/>
              <a:t>hipoaldosteronizm</a:t>
            </a:r>
            <a:r>
              <a:rPr lang="tr-TR" sz="2000" dirty="0"/>
              <a:t> (örneğin adrenal yetmezlik) nedeniyle gerçekleşebilir.</a:t>
            </a:r>
          </a:p>
        </p:txBody>
      </p:sp>
    </p:spTree>
    <p:extLst>
      <p:ext uri="{BB962C8B-B14F-4D97-AF65-F5344CB8AC3E}">
        <p14:creationId xmlns:p14="http://schemas.microsoft.com/office/powerpoint/2010/main" val="899414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14DCE6-B423-AADB-7B67-60E9EFA0A128}"/>
              </a:ext>
            </a:extLst>
          </p:cNvPr>
          <p:cNvSpPr>
            <a:spLocks noGrp="1"/>
          </p:cNvSpPr>
          <p:nvPr>
            <p:ph type="title"/>
          </p:nvPr>
        </p:nvSpPr>
        <p:spPr>
          <a:xfrm>
            <a:off x="1371600" y="346752"/>
            <a:ext cx="9601200" cy="896420"/>
          </a:xfrm>
        </p:spPr>
        <p:txBody>
          <a:bodyPr/>
          <a:lstStyle/>
          <a:p>
            <a:r>
              <a:rPr lang="tr-TR" dirty="0"/>
              <a:t>LABORATUAR TETKİKLERİ</a:t>
            </a:r>
          </a:p>
        </p:txBody>
      </p:sp>
      <p:sp>
        <p:nvSpPr>
          <p:cNvPr id="3" name="İçerik Yer Tutucusu 2">
            <a:extLst>
              <a:ext uri="{FF2B5EF4-FFF2-40B4-BE49-F238E27FC236}">
                <a16:creationId xmlns:a16="http://schemas.microsoft.com/office/drawing/2014/main" id="{39928154-47D1-FA85-5441-29CD895EB39A}"/>
              </a:ext>
            </a:extLst>
          </p:cNvPr>
          <p:cNvSpPr>
            <a:spLocks noGrp="1"/>
          </p:cNvSpPr>
          <p:nvPr>
            <p:ph idx="1"/>
          </p:nvPr>
        </p:nvSpPr>
        <p:spPr>
          <a:xfrm>
            <a:off x="1371600" y="1243172"/>
            <a:ext cx="9601200" cy="3581400"/>
          </a:xfrm>
        </p:spPr>
        <p:txBody>
          <a:bodyPr>
            <a:normAutofit fontScale="25000" lnSpcReduction="20000"/>
          </a:bodyPr>
          <a:lstStyle/>
          <a:p>
            <a:pPr marL="0" indent="0">
              <a:buNone/>
            </a:pPr>
            <a:r>
              <a:rPr lang="tr-TR" sz="8000" dirty="0"/>
              <a:t>Laboratuvar testleri olası etyolojiye dayanmaktadır. Gerçek hiperkalemisi olan tüm hastalarda aşağıdaki testler yapılmalıdır:</a:t>
            </a:r>
          </a:p>
          <a:p>
            <a:r>
              <a:rPr lang="tr-TR" sz="8000" dirty="0"/>
              <a:t>BUN</a:t>
            </a:r>
          </a:p>
          <a:p>
            <a:r>
              <a:rPr lang="tr-TR" sz="8000" dirty="0"/>
              <a:t>Kreatinin</a:t>
            </a:r>
          </a:p>
          <a:p>
            <a:r>
              <a:rPr lang="tr-TR" sz="8000" dirty="0"/>
              <a:t>Kan şekeri</a:t>
            </a:r>
          </a:p>
          <a:p>
            <a:r>
              <a:rPr lang="tr-TR" sz="8000" dirty="0"/>
              <a:t>Serum elektrolitleri</a:t>
            </a:r>
          </a:p>
          <a:p>
            <a:r>
              <a:rPr lang="tr-TR" sz="8000" dirty="0"/>
              <a:t>İdrar tahlili</a:t>
            </a:r>
          </a:p>
          <a:p>
            <a:r>
              <a:rPr lang="tr-TR" sz="8000" dirty="0"/>
              <a:t>İdrar elektrolitleri</a:t>
            </a:r>
          </a:p>
          <a:p>
            <a:pPr marL="0" indent="0">
              <a:buNone/>
            </a:pPr>
            <a:r>
              <a:rPr lang="tr-TR" sz="8000" dirty="0" err="1"/>
              <a:t>Rabdomiyolizden</a:t>
            </a:r>
            <a:r>
              <a:rPr lang="tr-TR" sz="8000" dirty="0"/>
              <a:t> şüphelenilen durumlarda aşağıdaki çalışmalar da </a:t>
            </a:r>
            <a:r>
              <a:rPr lang="tr-TR" sz="8000" dirty="0" err="1"/>
              <a:t>endikedir</a:t>
            </a:r>
            <a:r>
              <a:rPr lang="tr-TR" sz="8000" dirty="0"/>
              <a:t>:</a:t>
            </a:r>
          </a:p>
          <a:p>
            <a:r>
              <a:rPr lang="tr-TR" sz="8000" dirty="0"/>
              <a:t>Serum kreatin kinaz ve laktik dehidrojenaz</a:t>
            </a:r>
          </a:p>
          <a:p>
            <a:r>
              <a:rPr lang="tr-TR" sz="8000" dirty="0"/>
              <a:t>İdrarda miyoglobin</a:t>
            </a:r>
          </a:p>
          <a:p>
            <a:r>
              <a:rPr lang="tr-TR" sz="8000" dirty="0"/>
              <a:t>Kan gazı</a:t>
            </a:r>
          </a:p>
          <a:p>
            <a:pPr marL="0" indent="0">
              <a:buNone/>
            </a:pPr>
            <a:r>
              <a:rPr lang="tr-TR" sz="8000" dirty="0"/>
              <a:t>Adrenal yetmezlikten şüphelenilen durumlarda ek testler şunlardır:</a:t>
            </a:r>
          </a:p>
          <a:p>
            <a:r>
              <a:rPr lang="tr-TR" sz="8000" dirty="0"/>
              <a:t>Serum kortizol ve ACTH (</a:t>
            </a:r>
            <a:r>
              <a:rPr lang="tr-TR" sz="8000" dirty="0" err="1"/>
              <a:t>ekzojen</a:t>
            </a:r>
            <a:r>
              <a:rPr lang="tr-TR" sz="8000" dirty="0"/>
              <a:t> kortikosteroid uygulamasından önce)</a:t>
            </a:r>
          </a:p>
          <a:p>
            <a:endParaRPr lang="tr-TR" dirty="0"/>
          </a:p>
        </p:txBody>
      </p:sp>
    </p:spTree>
    <p:extLst>
      <p:ext uri="{BB962C8B-B14F-4D97-AF65-F5344CB8AC3E}">
        <p14:creationId xmlns:p14="http://schemas.microsoft.com/office/powerpoint/2010/main" val="334299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EBE6BD-8208-A04A-66DD-62BF0B97D99A}"/>
              </a:ext>
            </a:extLst>
          </p:cNvPr>
          <p:cNvSpPr>
            <a:spLocks noGrp="1"/>
          </p:cNvSpPr>
          <p:nvPr>
            <p:ph type="title"/>
          </p:nvPr>
        </p:nvSpPr>
        <p:spPr>
          <a:xfrm>
            <a:off x="1371600" y="357027"/>
            <a:ext cx="9601200" cy="916969"/>
          </a:xfrm>
        </p:spPr>
        <p:txBody>
          <a:bodyPr/>
          <a:lstStyle/>
          <a:p>
            <a:r>
              <a:rPr lang="tr-TR" dirty="0"/>
              <a:t>EKG DEĞİŞİKLİKLERİ</a:t>
            </a:r>
          </a:p>
        </p:txBody>
      </p:sp>
      <p:sp>
        <p:nvSpPr>
          <p:cNvPr id="3" name="İçerik Yer Tutucusu 2">
            <a:extLst>
              <a:ext uri="{FF2B5EF4-FFF2-40B4-BE49-F238E27FC236}">
                <a16:creationId xmlns:a16="http://schemas.microsoft.com/office/drawing/2014/main" id="{18377FDB-78B8-6DB4-C037-957E7F7A6B1A}"/>
              </a:ext>
            </a:extLst>
          </p:cNvPr>
          <p:cNvSpPr>
            <a:spLocks noGrp="1"/>
          </p:cNvSpPr>
          <p:nvPr>
            <p:ph idx="1"/>
          </p:nvPr>
        </p:nvSpPr>
        <p:spPr>
          <a:xfrm>
            <a:off x="909263" y="1273996"/>
            <a:ext cx="9601200" cy="3581400"/>
          </a:xfrm>
        </p:spPr>
        <p:txBody>
          <a:bodyPr/>
          <a:lstStyle/>
          <a:p>
            <a:r>
              <a:rPr lang="tr-TR" dirty="0"/>
              <a:t>EKG bulguları genellikle şu şekilde ilerler:</a:t>
            </a:r>
          </a:p>
          <a:p>
            <a:r>
              <a:rPr lang="tr-TR" dirty="0"/>
              <a:t>Sivri T dalgaları</a:t>
            </a:r>
          </a:p>
          <a:p>
            <a:r>
              <a:rPr lang="tr-TR" dirty="0"/>
              <a:t>Uzamış PR ve QRS aralıkları ve küçük P dalgaları</a:t>
            </a:r>
          </a:p>
          <a:p>
            <a:r>
              <a:rPr lang="tr-TR" dirty="0"/>
              <a:t>P dalgası kaybı, QRS aralığının daha da uzaması ("sinüs dalgası" paterni) ve demet dalı veya atriyoventriküler nodal blok olarak ortaya çıkabilen iletim gecikmesi</a:t>
            </a:r>
          </a:p>
          <a:p>
            <a:r>
              <a:rPr lang="tr-TR" dirty="0" err="1"/>
              <a:t>Ventriküler</a:t>
            </a:r>
            <a:r>
              <a:rPr lang="tr-TR" dirty="0"/>
              <a:t> fibrilasyon veya </a:t>
            </a:r>
            <a:r>
              <a:rPr lang="tr-TR" dirty="0" err="1"/>
              <a:t>asistol</a:t>
            </a:r>
            <a:endParaRPr lang="tr-TR" dirty="0"/>
          </a:p>
          <a:p>
            <a:endParaRPr lang="tr-TR" dirty="0"/>
          </a:p>
        </p:txBody>
      </p:sp>
      <p:pic>
        <p:nvPicPr>
          <p:cNvPr id="4" name="Resim 3">
            <a:extLst>
              <a:ext uri="{FF2B5EF4-FFF2-40B4-BE49-F238E27FC236}">
                <a16:creationId xmlns:a16="http://schemas.microsoft.com/office/drawing/2014/main" id="{F300CF82-AF37-6BF7-2D46-9723EF952331}"/>
              </a:ext>
            </a:extLst>
          </p:cNvPr>
          <p:cNvPicPr>
            <a:picLocks noChangeAspect="1"/>
          </p:cNvPicPr>
          <p:nvPr/>
        </p:nvPicPr>
        <p:blipFill>
          <a:blip r:embed="rId2"/>
          <a:stretch>
            <a:fillRect/>
          </a:stretch>
        </p:blipFill>
        <p:spPr>
          <a:xfrm>
            <a:off x="1491082" y="4245206"/>
            <a:ext cx="10548880" cy="2073401"/>
          </a:xfrm>
          <a:prstGeom prst="rect">
            <a:avLst/>
          </a:prstGeom>
        </p:spPr>
      </p:pic>
    </p:spTree>
    <p:extLst>
      <p:ext uri="{BB962C8B-B14F-4D97-AF65-F5344CB8AC3E}">
        <p14:creationId xmlns:p14="http://schemas.microsoft.com/office/powerpoint/2010/main" val="239901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C7A805C-EEB6-58B9-4B0E-9AF88AEA5D9F}"/>
              </a:ext>
            </a:extLst>
          </p:cNvPr>
          <p:cNvPicPr>
            <a:picLocks noChangeAspect="1"/>
          </p:cNvPicPr>
          <p:nvPr/>
        </p:nvPicPr>
        <p:blipFill>
          <a:blip r:embed="rId2"/>
          <a:stretch>
            <a:fillRect/>
          </a:stretch>
        </p:blipFill>
        <p:spPr>
          <a:xfrm>
            <a:off x="0" y="211545"/>
            <a:ext cx="5678359" cy="5040071"/>
          </a:xfrm>
          <a:prstGeom prst="rect">
            <a:avLst/>
          </a:prstGeom>
        </p:spPr>
      </p:pic>
      <p:pic>
        <p:nvPicPr>
          <p:cNvPr id="5" name="Resim 4">
            <a:extLst>
              <a:ext uri="{FF2B5EF4-FFF2-40B4-BE49-F238E27FC236}">
                <a16:creationId xmlns:a16="http://schemas.microsoft.com/office/drawing/2014/main" id="{20B4422E-ACDF-B27C-FF9F-8A838F28CE53}"/>
              </a:ext>
            </a:extLst>
          </p:cNvPr>
          <p:cNvPicPr>
            <a:picLocks noChangeAspect="1"/>
          </p:cNvPicPr>
          <p:nvPr/>
        </p:nvPicPr>
        <p:blipFill>
          <a:blip r:embed="rId3"/>
          <a:stretch>
            <a:fillRect/>
          </a:stretch>
        </p:blipFill>
        <p:spPr>
          <a:xfrm>
            <a:off x="5678358" y="1458333"/>
            <a:ext cx="6513641" cy="5348262"/>
          </a:xfrm>
          <a:prstGeom prst="rect">
            <a:avLst/>
          </a:prstGeom>
        </p:spPr>
      </p:pic>
    </p:spTree>
    <p:extLst>
      <p:ext uri="{BB962C8B-B14F-4D97-AF65-F5344CB8AC3E}">
        <p14:creationId xmlns:p14="http://schemas.microsoft.com/office/powerpoint/2010/main" val="1408120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60D2A6-B1DF-CC9F-63AF-2DC03DC28C49}"/>
              </a:ext>
            </a:extLst>
          </p:cNvPr>
          <p:cNvSpPr>
            <a:spLocks noGrp="1"/>
          </p:cNvSpPr>
          <p:nvPr>
            <p:ph type="title"/>
          </p:nvPr>
        </p:nvSpPr>
        <p:spPr>
          <a:xfrm>
            <a:off x="1012004" y="161817"/>
            <a:ext cx="9601200" cy="6054048"/>
          </a:xfrm>
        </p:spPr>
        <p:txBody>
          <a:bodyPr>
            <a:normAutofit/>
          </a:bodyPr>
          <a:lstStyle/>
          <a:p>
            <a:r>
              <a:rPr lang="tr-TR" dirty="0"/>
              <a:t>TEDAVİ YAKLAŞIMI</a:t>
            </a:r>
            <a:br>
              <a:rPr lang="tr-TR" dirty="0"/>
            </a:br>
            <a:br>
              <a:rPr lang="tr-TR" dirty="0"/>
            </a:br>
            <a:r>
              <a:rPr lang="tr-TR" sz="2800" dirty="0">
                <a:solidFill>
                  <a:schemeClr val="accent6">
                    <a:lumMod val="50000"/>
                  </a:schemeClr>
                </a:solidFill>
              </a:rPr>
              <a:t>Acil ilk tedavi</a:t>
            </a:r>
            <a:r>
              <a:rPr lang="tr-TR" sz="2000" dirty="0"/>
              <a:t>, hiperkalemi nedeniyle yaşamı tehdit eden kardiyak iletim bozuklukları riski taşıyan hastalara yöneliktir</a:t>
            </a:r>
            <a:br>
              <a:rPr lang="tr-TR" sz="2000" dirty="0"/>
            </a:br>
            <a:br>
              <a:rPr lang="tr-TR" sz="2000" dirty="0"/>
            </a:br>
            <a:r>
              <a:rPr lang="tr-TR" sz="2000" dirty="0"/>
              <a:t>-Hiperkalemi klinik belirti ve semptomları olan hastalar - </a:t>
            </a:r>
            <a:r>
              <a:rPr lang="tr-TR" sz="2000" i="1" dirty="0"/>
              <a:t>QRS kompleksinin genişlemesi, P dalgalarının kaybı veya aritmiler dahil olmak üzere elektrokardiyografik (EKG) değişiklikleri olan çocuklar ve kas güçsüzlüğü veya felci olan çocuklar</a:t>
            </a:r>
            <a:r>
              <a:rPr lang="tr-TR" sz="2000" dirty="0"/>
              <a:t>.</a:t>
            </a:r>
            <a:br>
              <a:rPr lang="tr-TR" sz="2000" dirty="0"/>
            </a:br>
            <a:r>
              <a:rPr lang="tr-TR" sz="2000" dirty="0"/>
              <a:t>Ancak, genellikle 5,5 ila 6,5 ​​</a:t>
            </a:r>
            <a:r>
              <a:rPr lang="tr-TR" sz="2000" dirty="0" err="1"/>
              <a:t>mEq</a:t>
            </a:r>
            <a:r>
              <a:rPr lang="tr-TR" sz="2000" dirty="0"/>
              <a:t>/L (mmol/L) arasındaki seviyelerle ilişkili olan izole sivri T dalgaları için acil tedavi başlatılmaz.</a:t>
            </a:r>
            <a:br>
              <a:rPr lang="tr-TR" sz="2000" dirty="0"/>
            </a:br>
            <a:br>
              <a:rPr lang="tr-TR" sz="2000" dirty="0"/>
            </a:br>
            <a:r>
              <a:rPr lang="tr-TR" sz="2000" dirty="0"/>
              <a:t>-Potasyum düzeyi ≥7 </a:t>
            </a:r>
            <a:r>
              <a:rPr lang="tr-TR" sz="2000" dirty="0" err="1"/>
              <a:t>mEq</a:t>
            </a:r>
            <a:r>
              <a:rPr lang="tr-TR" sz="2000" dirty="0"/>
              <a:t>/L (mmol/L) olan asemptomatik çocuklar</a:t>
            </a:r>
            <a:br>
              <a:rPr lang="tr-TR" sz="2000" dirty="0"/>
            </a:br>
            <a:br>
              <a:rPr lang="tr-TR" sz="2000" dirty="0"/>
            </a:br>
            <a:r>
              <a:rPr lang="tr-TR" sz="2000" dirty="0"/>
              <a:t>-Potasyum düzeyleri 6 ile 7 </a:t>
            </a:r>
            <a:r>
              <a:rPr lang="tr-TR" sz="2000" dirty="0" err="1"/>
              <a:t>mEq</a:t>
            </a:r>
            <a:r>
              <a:rPr lang="tr-TR" sz="2000" dirty="0"/>
              <a:t>/L (mmol/L) arasında olan ve devam eden hücre içi potasyum salınımı nedeniyle ekstraselüler potasyumda sürekli hızlı artış riski taşıyan hastalar (örneğin tümör </a:t>
            </a:r>
            <a:r>
              <a:rPr lang="tr-TR" sz="2000" dirty="0" err="1"/>
              <a:t>lizis</a:t>
            </a:r>
            <a:r>
              <a:rPr lang="tr-TR" sz="2000" dirty="0"/>
              <a:t> sendromu veya büyük ezilme yaralanmasından kaynaklanan </a:t>
            </a:r>
            <a:r>
              <a:rPr lang="tr-TR" sz="2000" dirty="0" err="1"/>
              <a:t>rabdomiyoliz</a:t>
            </a:r>
            <a:r>
              <a:rPr lang="tr-TR" sz="2000" dirty="0"/>
              <a:t>).</a:t>
            </a:r>
            <a:br>
              <a:rPr lang="tr-TR" sz="2000" dirty="0"/>
            </a:br>
            <a:endParaRPr lang="tr-TR" sz="2000" dirty="0"/>
          </a:p>
        </p:txBody>
      </p:sp>
      <p:sp>
        <p:nvSpPr>
          <p:cNvPr id="5" name="Metin kutusu 4">
            <a:extLst>
              <a:ext uri="{FF2B5EF4-FFF2-40B4-BE49-F238E27FC236}">
                <a16:creationId xmlns:a16="http://schemas.microsoft.com/office/drawing/2014/main" id="{7C882CF0-9FC9-2691-E719-9D624EF28C5F}"/>
              </a:ext>
            </a:extLst>
          </p:cNvPr>
          <p:cNvSpPr txBox="1"/>
          <p:nvPr/>
        </p:nvSpPr>
        <p:spPr>
          <a:xfrm>
            <a:off x="694237" y="863298"/>
            <a:ext cx="242374" cy="646331"/>
          </a:xfrm>
          <a:prstGeom prst="rect">
            <a:avLst/>
          </a:prstGeom>
          <a:noFill/>
        </p:spPr>
        <p:txBody>
          <a:bodyPr wrap="none" rtlCol="0">
            <a:spAutoFit/>
          </a:bodyPr>
          <a:lstStyle/>
          <a:p>
            <a:r>
              <a:rPr lang="tr-TR" dirty="0"/>
              <a:t>.</a:t>
            </a:r>
          </a:p>
          <a:p>
            <a:r>
              <a:rPr lang="tr-TR" dirty="0"/>
              <a:t> </a:t>
            </a:r>
          </a:p>
        </p:txBody>
      </p:sp>
    </p:spTree>
    <p:extLst>
      <p:ext uri="{BB962C8B-B14F-4D97-AF65-F5344CB8AC3E}">
        <p14:creationId xmlns:p14="http://schemas.microsoft.com/office/powerpoint/2010/main" val="194375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B2BFC689-2CE3-CDC6-D0C6-456CFF1FF5DB}"/>
              </a:ext>
            </a:extLst>
          </p:cNvPr>
          <p:cNvSpPr>
            <a:spLocks noGrp="1"/>
          </p:cNvSpPr>
          <p:nvPr>
            <p:ph idx="1"/>
          </p:nvPr>
        </p:nvSpPr>
        <p:spPr>
          <a:xfrm>
            <a:off x="1371600" y="462337"/>
            <a:ext cx="9601200" cy="6000107"/>
          </a:xfrm>
        </p:spPr>
        <p:txBody>
          <a:bodyPr>
            <a:normAutofit fontScale="92500" lnSpcReduction="20000"/>
          </a:bodyPr>
          <a:lstStyle/>
          <a:p>
            <a:pPr marL="0" indent="0">
              <a:buNone/>
            </a:pPr>
            <a:r>
              <a:rPr lang="tr-TR" sz="3500" b="1" dirty="0">
                <a:solidFill>
                  <a:schemeClr val="accent6">
                    <a:lumMod val="50000"/>
                  </a:schemeClr>
                </a:solidFill>
              </a:rPr>
              <a:t>İLK ACİL TEDAVİ</a:t>
            </a:r>
          </a:p>
          <a:p>
            <a:r>
              <a:rPr lang="tr-TR" dirty="0"/>
              <a:t>Semptomatik ve/veya şiddetli hiperkaleminin (potasyum seviyesi ≥7 </a:t>
            </a:r>
            <a:r>
              <a:rPr lang="tr-TR" dirty="0" err="1"/>
              <a:t>mEq</a:t>
            </a:r>
            <a:r>
              <a:rPr lang="tr-TR" dirty="0"/>
              <a:t>/L [mmol/L]) akut ilk tedavisi, herhangi bir tanısal değerlendirmeden önceliklidir. Akut hızlı geçici önlemler arasında, kalp zarını stabilize etmek için intravenöz (IV) kalsiyum infüzyonu ve potasyumu hücre dışı boşluktan hücrelere kaydıran müdahaleler yer alır. </a:t>
            </a:r>
          </a:p>
          <a:p>
            <a:r>
              <a:rPr lang="tr-TR" b="1" dirty="0"/>
              <a:t>Olumsuz kardiyak etkileri önlemek için hızlı önlemler </a:t>
            </a:r>
            <a:r>
              <a:rPr lang="tr-TR" dirty="0"/>
              <a:t> —  Akut, hızlı, geçici önlemler arasında kalp zarının stabilize edilmesi ve potasyumun hücre dışı boşluktan hücrelere kaydırılması yer alır. </a:t>
            </a:r>
          </a:p>
          <a:p>
            <a:pPr marL="0" indent="0">
              <a:buNone/>
            </a:pPr>
            <a:r>
              <a:rPr lang="tr-TR" b="1" dirty="0"/>
              <a:t>Kalsiyum infüzyonu </a:t>
            </a:r>
            <a:r>
              <a:rPr lang="tr-TR" dirty="0"/>
              <a:t> —  </a:t>
            </a:r>
            <a:r>
              <a:rPr lang="tr-TR" b="1" dirty="0">
                <a:hlinkClick r:id="rId2"/>
              </a:rPr>
              <a:t>Kalsiyum glukonat</a:t>
            </a:r>
            <a:r>
              <a:rPr lang="tr-TR" b="1" dirty="0"/>
              <a:t> </a:t>
            </a:r>
            <a:r>
              <a:rPr lang="tr-TR" dirty="0"/>
              <a:t>(%10'luk çözelti), beş dakika boyunca IV infüzyon yoluyla </a:t>
            </a:r>
            <a:r>
              <a:rPr lang="tr-TR" b="1" dirty="0"/>
              <a:t>0,5 </a:t>
            </a:r>
            <a:r>
              <a:rPr lang="tr-TR" b="1" dirty="0" err="1"/>
              <a:t>mL</a:t>
            </a:r>
            <a:r>
              <a:rPr lang="tr-TR" b="1" dirty="0"/>
              <a:t>/kg </a:t>
            </a:r>
            <a:r>
              <a:rPr lang="tr-TR" dirty="0"/>
              <a:t>dozunda (maksimum doz 20 </a:t>
            </a:r>
            <a:r>
              <a:rPr lang="tr-TR" dirty="0" err="1"/>
              <a:t>mL</a:t>
            </a:r>
            <a:r>
              <a:rPr lang="tr-TR" dirty="0"/>
              <a:t> [2 g]) verilir. Etkisi hemen başlar.</a:t>
            </a:r>
          </a:p>
          <a:p>
            <a:pPr marL="0" indent="0">
              <a:buNone/>
            </a:pPr>
            <a:r>
              <a:rPr lang="tr-TR" dirty="0"/>
              <a:t>Kalp durması veya yaklaşan durma durumunda, serum iyonize kalsiyumunda daha hızlı bir artışa neden olduğu için genellikle </a:t>
            </a:r>
            <a:r>
              <a:rPr lang="tr-TR" dirty="0">
                <a:hlinkClick r:id="rId2"/>
              </a:rPr>
              <a:t>kalsiyum glukonat</a:t>
            </a:r>
            <a:r>
              <a:rPr lang="tr-TR" dirty="0"/>
              <a:t> yerine </a:t>
            </a:r>
            <a:r>
              <a:rPr lang="tr-TR" b="1" dirty="0">
                <a:hlinkClick r:id="rId3"/>
              </a:rPr>
              <a:t>kalsiyum klorür </a:t>
            </a:r>
            <a:r>
              <a:rPr lang="tr-TR" dirty="0">
                <a:hlinkClick r:id="rId3"/>
              </a:rPr>
              <a:t>kullanılır. IV kalsiyum klorür dozu, 5 ila 10 dakika boyunca uygulanan </a:t>
            </a:r>
            <a:r>
              <a:rPr lang="tr-TR" b="1" dirty="0">
                <a:hlinkClick r:id="rId3"/>
              </a:rPr>
              <a:t>20 mg/kg'dır </a:t>
            </a:r>
            <a:r>
              <a:rPr lang="tr-TR" dirty="0">
                <a:hlinkClick r:id="rId3"/>
              </a:rPr>
              <a:t>(maksimum doz 1000 mg). </a:t>
            </a:r>
            <a:endParaRPr lang="tr-TR" dirty="0"/>
          </a:p>
          <a:p>
            <a:pPr marL="0" indent="0">
              <a:buNone/>
            </a:pPr>
            <a:r>
              <a:rPr lang="tr-TR" dirty="0"/>
              <a:t>İnfüzyonla uygulanan kalsiyumun koruyucu etkisi başlangıçta hızlı olsa da, etkisi kısa sürebilir ve kalıcı EKG değişiklikleri veya aritmiler için tekrar doz gerekebilir. Potasyumun hücre içi boşluğa geçişini destekleyen eş zamanlı tedavilere de mümkün olan en kısa sürede başlanmalıdır</a:t>
            </a:r>
          </a:p>
          <a:p>
            <a:pPr marL="0" indent="0">
              <a:buNone/>
            </a:pPr>
            <a:r>
              <a:rPr lang="tr-TR" dirty="0"/>
              <a:t>Kalsiyum, hiperkalemi kaynaklı istirahat kalp zarının depolarizasyonunu doğrudan engeller. Kalsiyum tedavisi, zar uyarılabilirliğini azaltır ve kalp iletim anormallikleri ve aritmiler geliştirme riskini azaltır</a:t>
            </a:r>
          </a:p>
          <a:p>
            <a:endParaRPr lang="tr-TR" dirty="0"/>
          </a:p>
        </p:txBody>
      </p:sp>
    </p:spTree>
    <p:extLst>
      <p:ext uri="{BB962C8B-B14F-4D97-AF65-F5344CB8AC3E}">
        <p14:creationId xmlns:p14="http://schemas.microsoft.com/office/powerpoint/2010/main" val="3055420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5CA8751-B3E4-1E31-4E40-DA0A2A380BA6}"/>
              </a:ext>
            </a:extLst>
          </p:cNvPr>
          <p:cNvSpPr>
            <a:spLocks noGrp="1"/>
          </p:cNvSpPr>
          <p:nvPr>
            <p:ph idx="1"/>
          </p:nvPr>
        </p:nvSpPr>
        <p:spPr>
          <a:xfrm>
            <a:off x="1371600" y="832207"/>
            <a:ext cx="9601200" cy="5548045"/>
          </a:xfrm>
        </p:spPr>
        <p:txBody>
          <a:bodyPr>
            <a:normAutofit lnSpcReduction="10000"/>
          </a:bodyPr>
          <a:lstStyle/>
          <a:p>
            <a:r>
              <a:rPr lang="tr-TR" b="1" dirty="0"/>
              <a:t>İnsülin ve glikoz tedavisi </a:t>
            </a:r>
            <a:r>
              <a:rPr lang="tr-TR" dirty="0"/>
              <a:t> —  IV insülin ve glikoz kombinasyonu, hücre dışı potasyumu hücre içine kaydırmak için tercih edilen yöntemdir. İnsülin uygulaması, iskelet kaslarındaki </a:t>
            </a:r>
            <a:r>
              <a:rPr lang="tr-TR" dirty="0" err="1"/>
              <a:t>Na</a:t>
            </a:r>
            <a:r>
              <a:rPr lang="tr-TR" dirty="0"/>
              <a:t>-K </a:t>
            </a:r>
            <a:r>
              <a:rPr lang="tr-TR" dirty="0" err="1"/>
              <a:t>ATPaz</a:t>
            </a:r>
            <a:r>
              <a:rPr lang="tr-TR" dirty="0"/>
              <a:t> pompasının aktivitesini artırarak hücre dışı potasyumu hücrelere iter. Hipoglisemiyi önlemek için eş zamanlı olarak glikoz verilir. İnsülinin etkisi 10 ila 20 dakika içinde başlar ve 30 ila 60 dakika arasında zirveye ulaşır. Başlıca yan etki hipoglisemidir ve glikoz uygulansa bile, insülin uygulamasından bir saat sonra serum glikoz seviyesi ölçülmelidir.</a:t>
            </a:r>
          </a:p>
          <a:p>
            <a:r>
              <a:rPr lang="tr-TR" dirty="0"/>
              <a:t>Çocuklarda, </a:t>
            </a:r>
            <a:r>
              <a:rPr lang="tr-TR" dirty="0">
                <a:hlinkClick r:id="rId2"/>
              </a:rPr>
              <a:t>regüler insülin</a:t>
            </a:r>
            <a:r>
              <a:rPr lang="tr-TR" dirty="0"/>
              <a:t> (0,1 ünite/kg doz, maksimum doz 10 ünite) 30 dakika boyunca 0,5 g/kg </a:t>
            </a:r>
            <a:r>
              <a:rPr lang="tr-TR" dirty="0">
                <a:hlinkClick r:id="rId3"/>
              </a:rPr>
              <a:t>intravenöz dekstroz</a:t>
            </a:r>
            <a:r>
              <a:rPr lang="tr-TR" dirty="0"/>
              <a:t> (glikoz) dozuyla birlikte verilir. Dekstroz uygulaması hastanın yaşına göre aşağıdaki şekilde yapılır:</a:t>
            </a:r>
          </a:p>
          <a:p>
            <a:pPr marL="0" indent="0">
              <a:buNone/>
            </a:pPr>
            <a:r>
              <a:rPr lang="tr-TR" dirty="0"/>
              <a:t>●Beş yaşından küçükler – 5 </a:t>
            </a:r>
            <a:r>
              <a:rPr lang="tr-TR" dirty="0" err="1"/>
              <a:t>mL</a:t>
            </a:r>
            <a:r>
              <a:rPr lang="tr-TR" dirty="0"/>
              <a:t>/kg dozunda %10 dekstroz (100 mg/</a:t>
            </a:r>
            <a:r>
              <a:rPr lang="tr-TR" dirty="0" err="1"/>
              <a:t>mL</a:t>
            </a:r>
            <a:r>
              <a:rPr lang="tr-TR" dirty="0"/>
              <a:t>) </a:t>
            </a:r>
          </a:p>
          <a:p>
            <a:pPr marL="0" indent="0">
              <a:buNone/>
            </a:pPr>
            <a:r>
              <a:rPr lang="tr-TR" dirty="0"/>
              <a:t>●Beş yaş ve üzeri – 5 ila 10 </a:t>
            </a:r>
            <a:r>
              <a:rPr lang="tr-TR" dirty="0" err="1"/>
              <a:t>mL</a:t>
            </a:r>
            <a:r>
              <a:rPr lang="tr-TR" dirty="0"/>
              <a:t>/kg dozunda %10 dekstroz</a:t>
            </a:r>
          </a:p>
          <a:p>
            <a:r>
              <a:rPr lang="tr-TR" dirty="0"/>
              <a:t>Şiddetli akut semptomları, EKG değişiklikleri, aritmi veya yaklaşan </a:t>
            </a:r>
            <a:r>
              <a:rPr lang="tr-TR" dirty="0" err="1"/>
              <a:t>arresti</a:t>
            </a:r>
            <a:r>
              <a:rPr lang="tr-TR" dirty="0"/>
              <a:t> olan hastalarda – Daha yüksek dozda düzenli insülin (0,2 ünite/kg) ve dekstroz (1 g/kg, 10 </a:t>
            </a:r>
            <a:r>
              <a:rPr lang="tr-TR" dirty="0" err="1"/>
              <a:t>mL</a:t>
            </a:r>
            <a:r>
              <a:rPr lang="tr-TR" dirty="0"/>
              <a:t>/kg %10 dekstroz veya 4 </a:t>
            </a:r>
            <a:r>
              <a:rPr lang="tr-TR" dirty="0" err="1"/>
              <a:t>mL</a:t>
            </a:r>
            <a:r>
              <a:rPr lang="tr-TR" dirty="0"/>
              <a:t>/kg %25 dekstroz) uygulanabilir.</a:t>
            </a:r>
          </a:p>
          <a:p>
            <a:r>
              <a:rPr lang="tr-TR" dirty="0"/>
              <a:t>Gerekirse 30 dakika sonra tekrar doz verilebilir. Başlıca yan etkisi hipoglisemi olup, serum glikoz seviyesi yakından izlenmeli ve gerektiğinde ek dekstroz uygulanmalıdır.</a:t>
            </a:r>
          </a:p>
        </p:txBody>
      </p:sp>
    </p:spTree>
    <p:extLst>
      <p:ext uri="{BB962C8B-B14F-4D97-AF65-F5344CB8AC3E}">
        <p14:creationId xmlns:p14="http://schemas.microsoft.com/office/powerpoint/2010/main" val="3352094236"/>
      </p:ext>
    </p:extLst>
  </p:cSld>
  <p:clrMapOvr>
    <a:masterClrMapping/>
  </p:clrMapOvr>
</p:sld>
</file>

<file path=ppt/theme/theme1.xml><?xml version="1.0" encoding="utf-8"?>
<a:theme xmlns:a="http://schemas.openxmlformats.org/drawingml/2006/main" name="Kırpma">
  <a:themeElements>
    <a:clrScheme name="Kırpma">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Kırpma">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ırpm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Kırpma</Template>
  <TotalTime>114</TotalTime>
  <Words>2237</Words>
  <Application>Microsoft Office PowerPoint</Application>
  <PresentationFormat>Geniş ekran</PresentationFormat>
  <Paragraphs>118</Paragraphs>
  <Slides>17</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Calibri</vt:lpstr>
      <vt:lpstr>Franklin Gothic Book</vt:lpstr>
      <vt:lpstr>Kırpma</vt:lpstr>
      <vt:lpstr>Çocuklarda hiperkalemiye yaklaşım </vt:lpstr>
      <vt:lpstr>PowerPoint Sunusu</vt:lpstr>
      <vt:lpstr>KLİNİK ÖZELLİKLER</vt:lpstr>
      <vt:lpstr>LABORATUAR TETKİKLERİ</vt:lpstr>
      <vt:lpstr>EKG DEĞİŞİKLİKLERİ</vt:lpstr>
      <vt:lpstr>PowerPoint Sunusu</vt:lpstr>
      <vt:lpstr>TEDAVİ YAKLAŞIMI  Acil ilk tedavi, hiperkalemi nedeniyle yaşamı tehdit eden kardiyak iletim bozuklukları riski taşıyan hastalara yöneliktir  -Hiperkalemi klinik belirti ve semptomları olan hastalar - QRS kompleksinin genişlemesi, P dalgalarının kaybı veya aritmiler dahil olmak üzere elektrokardiyografik (EKG) değişiklikleri olan çocuklar ve kas güçsüzlüğü veya felci olan çocuklar. Ancak, genellikle 5,5 ila 6,5 ​​mEq/L (mmol/L) arasındaki seviyelerle ilişkili olan izole sivri T dalgaları için acil tedavi başlatılmaz.  -Potasyum düzeyi ≥7 mEq/L (mmol/L) olan asemptomatik çocuklar  -Potasyum düzeyleri 6 ile 7 mEq/L (mmol/L) arasında olan ve devam eden hücre içi potasyum salınımı nedeniyle ekstraselüler potasyumda sürekli hızlı artış riski taşıyan hastalar (örneğin tümör lizis sendromu veya büyük ezilme yaralanmasından kaynaklanan rabdomiyoliz). </vt:lpstr>
      <vt:lpstr>PowerPoint Sunusu</vt:lpstr>
      <vt:lpstr>PowerPoint Sunusu</vt:lpstr>
      <vt:lpstr>PowerPoint Sunusu</vt:lpstr>
      <vt:lpstr>PowerPoint Sunusu</vt:lpstr>
      <vt:lpstr>PowerPoint Sunusu</vt:lpstr>
      <vt:lpstr>PowerPoint Sunusu</vt:lpstr>
      <vt:lpstr>PowerPoint Sunusu</vt:lpstr>
      <vt:lpstr>PowerPoint Sunusu</vt:lpstr>
      <vt:lpstr>OLGU  </vt:lpstr>
      <vt:lpstr>ACİL TEDAVİ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Sinem ÖZGÜR</dc:creator>
  <cp:lastModifiedBy>Sinem ÖZGÜR</cp:lastModifiedBy>
  <cp:revision>1</cp:revision>
  <dcterms:created xsi:type="dcterms:W3CDTF">2025-10-01T17:08:26Z</dcterms:created>
  <dcterms:modified xsi:type="dcterms:W3CDTF">2025-10-01T19:03:19Z</dcterms:modified>
</cp:coreProperties>
</file>