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>
      <p:cViewPr varScale="1">
        <p:scale>
          <a:sx n="120" d="100"/>
          <a:sy n="120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10.10.2025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/Users/user/Desktop/WhatsApp%20Video%202025-09-16%20saat%2014.40.38_12ed01a3.mp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KARDİYOVERSİYON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7406640" cy="175260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4"/>
                </a:solidFill>
              </a:rPr>
              <a:t>DR. AYŞE DUA AY</a:t>
            </a:r>
          </a:p>
        </p:txBody>
      </p:sp>
      <p:sp>
        <p:nvSpPr>
          <p:cNvPr id="17410" name="AutoShape 2" descr="data:image/jpeg;base64,/9j/4AAQSkZJRgABAQEAkACQAAD/4QCyRXhpZgAATU0AKgAAAAgABAE7AAIAAAAOAAAAPodpAAQAAAABAAAATAExAAIAAAAjAAAAcgEyAAIAAAAUAAAAlgAAAABBbmRheSBDZWxheWlyAAABkAMAAgAAABQAAABeAAAAADIwMjQ6MDM6MDQgMTE6MjA6MDYAUGhvdG9wZWEgRWRpdG9yICh3d3cucGhvdG9wZWEuY29tKQAAMjAyNDowMzowNCAxMjo1ODowOQD/4QKqaHR0cDovL25zLmFkb2JlLmNvbS94YXAvMS4wLwA8P3hwYWNrZXQgYmVnaW49Iu+7vyIgaWQ9Ilc1TTBNcENlaGlIenJlU3pOVGN6a2M5ZCI/Pgo8eDp4bXBtZXRhIHhtbG5zOng9ImFkb2JlOm5zOm1ldGEvIiB4OnhtcHRrPSJBZG9iZSBYTVAgQ29yZSA1LjYtYzE0NSA3OS4xNjM0OTksIDIwMTgvMDgvMTMtMTY6NDA6MjIiPgo8cmRmOlJERiB4bWxuczpyZGY9Imh0dHA6Ly93d3cudzMub3JnLzE5OTkvMDIvMjItcmRmLXN5bnRheC1ucyMiPgo8cmRmOkRlc2NyaXB0aW9uIHJkZjphYm91dD0iIiB4bWxuczp4bXA9Imh0dHA6Ly9ucy5hZG9iZS5jb20veGFwLzEuMC8iIHhtbG5zOmRjPSJodHRwOi8vcHVybC5vcmcvZGMvZWxlbWVudHMvMS4xLyIgeG1sbnM6eG1wTU09Imh0dHA6Ly9ucy5hZG9iZS5jb20veGFwLzEuMC9tbS8iIHhtbG5zOnN0RXZ0PSJodHRwOi8vbnMuYWRvYmUuY29tL3hhcC8xLjAvc1R5cGUvUmVzb3VyY2VFdmVudCMiIHhtbG5zOnN0UmVmPSJodHRwOi8vbnMuYWRvYmUuY29tL3hhcC8xLjAvc1R5cGUvUmVzb3VyY2VSZWYjIj4KCTxkYzpjcmVhdG9yPjxyZGY6U2VxPgoJCTxyZGY6bGk+QW5kYXkgQ2VsYXlpcjwvcmRmOmxpPgoJPC9yZGY6U2VxPjwvZGM6Y3JlYXRvcj4KPC9yZGY6RGVzY3JpcHRpb24+CjwvcmRmOlJERj4KPC94OnhtcG1ldGE+Cjw/eHBhY2tldCBlbmQ9InciPz7/7QAuUGhvdG9zaG9wIDMuMAA4QklNBAQAAAAAABIcAlAADUFuZGF5IENlbGF5aXL/2wBDAAoHBwgHBgoICAgLCgoLDhgQDg0NDh0VFhEYIx8lJCIfIiEmKzcvJik0KSEiMEExNDk7Pj4+JS5ESUM8SDc9Pjv/2wBDAQoLCw4NDhwQEBw7KCIoOzs7Ozs7Ozs7Ozs7Ozs7Ozs7Ozs7Ozs7Ozs7Ozs7Ozs7Ozs7Ozs7Ozs7Ozs7Ozs7Ozv/wAARCAFGAwADASIAAhEBAxEB/8QAGwAAAgMBAQEAAAAAAAAAAAAAAQIAAwQFBgf/xAA6EAACAgIBAwIFAQYFAwQDAAAAAQIDBBEhBRIxQVEGEyJhcTIUI0JSgaFikbHB0RUz4SRDcpJTc6L/xAAZAQEBAQEBAQAAAAAAAAAAAAAAAQIDBAX/xAAhEQEBAQEAAwEBAAMBAQAAAAAAAQIRAyExEkEiMlEEQv/aAAwDAQACEQMRAD8A70kUyNDKZxIyr2QD4J5IEmVbaZdJbK3ECyFmvUuUtoxrgshMK0dwuwb2TYBbBsGyBEZNgIQEmwbAAQbI2DYBBsGybALYNk2DYB2DfAGwbIG2TYmybAfZNibJsB9g2LvZEyBtkBsmwCQBACAnoQAopyK1OL4LQeVyWLHnslSxru+K8Hr/AIbyZXQjJ8nBzcdSTeh+i9QeDf2b+lnXGuVneex9Frug9KWtlko1zXhHnpZcrNWQl/Quq6m/0yZ2cuujbj0eqRhza8eFEmmvBXk5n07UjzvUs+c049z5COVmyTyZ9r2tlAZPnYYpMyox5Fs4Q64Y8q+5FSqa71Fcl8ZwmuGZLMd7EjVZB/S2B0HBlMq22CN1kVqSLoWKS2yo510d3wh7s9r07AhHDTcVrR4m6e8tSXodmPxDfHHVUZaSWjzf/Vr1z1mRvz4wrs1HWymEvBzFmytn3TfJtos7o+TGkagET4IYAAwk0AoUQIVCEIGUAQBFTyAIAAQjIFAgNkIJvgBGAA7IAgEIQhAAS5iwkA492K5292iyVfbWka5R1JiXLcDrilZa+GbIeDHH9Rrh4OsRYiytlUSyD5FF6CCPgYx1UQQIIBCAiAIQEKCEAQOpsWXIjkTuNMElEUsbEYAFkhmxHIgqkuQJ6Y8iqQF0JlmzLGWmWxmFWg2DeybIg7ATYNgHZAA2ASbBsVsBmwbFbA2AzYNi7BsBmwdwrYNhTbJs2V4dNGMsjOscIvmMF5ZzcnreBW+2FUdL78mNamfrtjw63OxcFMx0dVxMifZGXY342a9lmpfjnvFxeU2/uTYuyBkxAbJsBtk2KTYQxAE2ASACgpLYd8Di5tLg+6O00d4yZdClF8GlL0TqkpL5Vj5R17Zd3KZ5nDqdWXx7nfjZyts7Y3305bxfsWSlZKHucTNb7ns9DQ4s5fWaYJdy8nWuUcZcssitFSYybMNGlLTLa58FDi2tjRfagNWlJE7EZ/nvwhVZOT4KyvsUdFb12vXANP8AiYjlzpC3kWS2stiUJSl5ZnlOcuEje6fmS4W2X0dMnOxdy0eZ6XMohc5Lhs62M7K9KSaPRYPS6a61qCFzcOEYtqKFz6GCEt8lhng9PRenwcgQBAwARkbABCEBsIjIQABFbCKyKgNh2LsCEBsmwCAGybICQGybAOwMGyAEgCAVTX1bEsW4FtnoVtbWjWfox61I0V+CqS+otr8HcOvJZHyVepYnyEaI+BhIeBznWhCAiAZEAEoJCERASEAaG7kha4iMrBWwegWkhWwFk/QRhbBoBWIx2hWBW+AxnojQjCtEZbG2Z4y0WKeyCwmxe4GwhmwbA2DYUdg2DYNgFsGwbA2AWxXIVsVy0AzkWYko/O+ZPmFa7mc/Ky6saqVt1ka4RW3Js8j1L4zvshZj4EflVT82SX1P/gl7z01nnZa7/wAQdetyr5KMmorhJHnXkTlLnZwp52TY253zk/vIRZV+9q2e/wAnOeN6b/6P+R6au1pppnrul5LycGMpPco/Sz5rjdWupeppWR+/k9p8MZ9WTj2qE+dpuL8oszysb3N5ehTCmVKSHTNPMfZNi7JsKcmxNh2A2ybFCEOgoVDBRA13LQll0Ko7k9HD6h8Q10bUHz9irHVjCEcnlrZblSdaUkcPpNuVn5Cs7Xps7mbU1Sk/Ojjryc16erx+PueU+NmJ+pm6reppJHJeRKi3zwXTuhfDafJ7ceSajw+TxXFUosiVOXa9BViKwuckkLtMqlPbJGevJU4tUdsdOMPJnnkqKMd+Y16kupFmbWvIy1HwzJXlOdqSMNlsrHy+DRgQ77V+Tza8nbx6s+P857XosFR0trk6Kn2yUkuEcyuE4tNPRenZPhs31h1qerV1fS9t+xTl9QeR+laRjjWl5H1rwS6QiT3yWxfAFEKWjnao7I2QGyCMAQBEATYADsDZNgZBNgbA2K2Adv8AqaP2GyNSstkq4v38h6fGLtdk1tQ9Dnde6u5ScVLSXoL6j0+LxTXur7JVR4ViYncmuGeVs6jLvf1a/qbMLrFEZdlmRBb95EnV8njxJ3LvdxNmau6FnMJxkvdPZapFeZbsgikHYDEBsmwCQBCCPTRTOcY8MufKOblOcZcs1CLpak+B6yimXdHyXwO0DeGMhZcC973pFRsrZYiil7SL9nOtIEAdgEIPQmwCEUIBIAJR0Zy0KuRpR5AuDbAMrkO3yJJkCA2RsXYDMrY3cKwEf3AxpLYrTCq29MMZizET0BpUtobZnjItUtkD7A2DYNgHYG9AYGwI2K5EbK5S0AZSMmZm04dErr7FCC9WDNzasPHnfdPthFbZ8/631mzquR3LuhTH9MG/7gTrPWruq37l9NUX9EP939znRjKctRTb9kNRTPItVcFtv+x16qq8WPZTpy9bPf8AAVhr6ZkTW5JQX+Jln/R72volCT9lI2d79WRS9pBXIvxb8d6urlD8ryNiZl+FkRuom4Tj6ndryl2uq+Ctql5UvQ5nUemfIXz8d99En/WP5HUex6J8Q09TrUJtV5C8w/m+6O3Gez5LVbOmanXJxlF7TXlHs+ifE8cmEaMtqN68T9J/+ScTj1XcHZiry+96ijZTCVjL+acNsKZrjg7jsoyFDHrb34L+KBCEpvgs/ZrN+AdGyI3268rZ3baox09G54xyYYdkhcmqOLU5zfhHYVtcKm3rhHhviTrFuVlrCxm9y4ei3EkHL6p1S3IvlVRzp8szdO6NZl5Slam1v1O7h9FrxcRW3Ll8tv1O70XBjJfOcUl6Ixrx2z06Y1JfbT0/p9eHipRjzoz53MWdaySS0cfPekz59ll5X0ZZZ2PNZq+pmGN8q5eeDfmPbZzLOGdc3jhudboXxsXL5I5OL48HMVjT4ZasmS8npz5P+vLrxf8AG3vfsLO1pGV5bXoVSyJTNXyRieKrbLtvSKJNvkHLDo4a1a9GMTJE+dGnDyVj2py8FDSRVatwf2MN2dj2eJk15NScWtl+tM8X0Xqkqcn5UpHsq7FbWpL1R0teWzi2LHTKk9DxeyIcguwhEATZAqbAQDCIAgNgQDYGBsAtlcmFsqnIBrMp0Ys2pa5PD9Y6wvnShU1OW+X6I2/EvW3CLwseXL/XJeh5LmT0jWc/2u18l/MzFk7rLHuc2xN7N8OjXqCnkTjQpLaUv1f5DPpmMuP2ibfv2m3Jjx8u/Emp0WyhJezPUdJ+KIX6pzdVz9Jrw/z7HAt6TYouVE42peUuGjA9xlqS00LJR9Qhanpp8P1LVM8F0rr92DJV2t20ezfMfwevxM6nLpVtM1KL/wA1+TnZxHQUg7KIz2ixMyqzZNiph2EMY82vvfBqQti2FjFRBx8o0w8h0lsEfJ2z8Kea4K1FNl0l9JUnpmkXVM0IzVvk0x8GK1BJshDIOybAQoYiB6EAYhCAdRsrkwuQr5OjBWyubHYkuSCpsRsdxB2gKmHbD2oGgqMDIDegFkimXBc2VWAIpaZbGZQFNog0qWybKozH2mAWxWyN6K5SAMpGTLyq8amd1s1GEVtthyMmuiqVlslGEVtts8H1zrtvU5/Kh9FEXtJfxfdgVdZ6zd1S/fMaY/ohv+7+5zqqp3TUIJtsNVU7rFCC22damiGNDshzNr65f7IqjTVHFq+XDTb/AFS9/sHeieEI97Co36ipvZG+NES2A/dpe5fRfKqX80X5T8MzeNhg+eSBc3pynF5GKtrzKH8pzE3F+zR267ZUz3F6EzMGGXF3YyStXMoe/wCAOp8NfEdVdkcXqGkvELX6fn/k+g0ulQU1rTW00fEtOMmmtNeUd7pHxPlYVP7LbNzp/hb8w/8AB1zvn1l9E6l1yvFraTW/bZxf2y7Pi5PaicKds8u1Scu5S8NHqMHEVeBtr0NS/qqu+Hpdt2vuesue6dnj+i7WW/yetsklj7fsbz8SvL9c6vLEqmtnJ+FsKWfmSy7ltt75MXxXlK3LVMfWXJ3vhvIqxcLlpNox90v8W9fyowthjxelv0O30yxLEjFex5Dqcv2nqPfF7Wz03TFJUxT9iz3ajVkSa2/Q4+bemmdyyHfBpnnep1Srm36Hn8/i7/lHp8Xk56rj5UttnPs52jbkRb5MNnDPLHbSrs09kDshtgjQUg+pAcEDYGxXIgZsrm/pYXIST4NZz1nWuOVZY6MpTXoz2HSOrRlVGMpHj85c7NPTrWktM68ee+30Su6Nkdpjo8xidSlWtNnVxuoxn5ZPyjqpjbMccyEpaTNUZbWzNlBIQhANgDoGggACxWAGJJjSKpy0BJS0jide6xHp+O4Qad0+Ir2+5r6l1CvBxpXWSXHhe54DMy7c3Jlfa9uT4+yNZiqZ2SnNyk25Se22d3p2NDpmNHMtgpZdq3TCS32R/ma9/Yo6RgVxhLqOZHdNb1XB/wDuS/4XqaLLbMm6V9r3KT2zoodtls3ZZNyk+W2H5cfGiKTI5ckA7XCW4vTKsjGry19SULP5vf8AJcRrYHCtososcLItP/Uuws6/Bt+ZTNr3Xo/ydO2qNseyxbXo/Y5mVhToe19VfpJf7hHr+l9bpz4qLaruXmDfn8HWjZvR8zjKUJKUW014aPSdI+I9tU5stP8Ahs/5MXP/AAesUh1IyQtUoqUWmnymvUujPZgXbJLlCKQ29pgBix8jMX1OmRd5iZ35NEf0lE1qR0RZB8mmL4MkX4NNb4M6ai0gCGFHZAERUEICbAbZNgCB0AMjYDowArQwCBdCvwO2VyKEchdha2wNEA2AOgBSsrmWSEZBW0BrgcDQCJ6HUyuQneFXuRmycmuiqVtklGEVttgsyI1VynOSjGK22/Q8L17rc+p3fLqbjjwfC/m+7AHW+u2dTm6q2446fEf5vuzlV1ytmoQTbfsSuuVk1CCbk/CR2KceOHF1wfda19Uv5fsAtNCxa3Badj/VJen2Q3laQVEj4+wUjb8edCPu2uPyWNFUpNv7FA/iG9dAUibAfj1A/PsDZPIDd29Flc3Gaaemihb2Ww9iBsnFrzY90Uo3e/8AMcmdc65uE1qS9DrptMN1NeZDtnxNfpkgMnTOpPCvi7E51b5j7fg+m4WVRmdLjZjzU4SXp6Hya6mzHscJrTX9zd0nrOT0q5ypluE+JwfhnTOuI+k9LioZL/J3c65V4Mnv0PmdfxRYrfm11za+3obcn4zduI65Rkpa8NHSbiccy9vO61Z6qL0bbXbRbGqDa4Of0W6MsqVsvMpbOtbKM8xSXjZznxWvpuPZZapT5PYYdfbBHEwopRjJI72PalBHXM4lae3g5nUsZWVvjk6SsTRkzJrtZqzpLx5p4LntHLzMOVTe0ejrtjC5p+BM+uq2va0fN8ufzp7sX9R49x0wG3Jx+2TaMjWiSpZwoBmgNDoR8FUrOdIssT0Vxr29s3mdc9a4kNvlkl4LNaK5vSO0nHFzsxbROnvkOW+GJgb2EdZSLoWyiuGZo8ssfCA1Y+VONybk9Her6lGNa2zyvdp7Q0r561svfQ9nj5UbVvZbK+EfLPIYfUbKnpsuv6hOXKZOZ4j1UbYT8MY8jT1WytrbOnV1hWRW2Y/Jx2WK2YoZ0XHewf8AUIN+US5sGmUjJk3wqrlZN6jFbbGeRGa2meQ+I+sftFjxaJfu4/qa9SSdGDrHVJ9SyW038qP6Y/7lfS+nS6he9vsoqXdbY/SP/JRi4tubkwx6YuU5vSO9kOrHoj07FadcHuyxf+7P3/HsdFLlX/tVkY1x+XRWu2uC9F/yJrS0gJdpF5KqaBrXIW0yBA9R1yL6jp6AkoiPjhpOL8pj+Sa5A52T0/h2Y/j1h7HP00/Zo77i97Ta/BmyMOORuSfZZ7+jCE6Z1q/AkoS3ZT/I34/B6/DzacupW0z7ov8AzR4CyudM+2cdMtxM2/CtVlM2n6r0f5M3PR9FjMsjI4fS+s058VFtV3LzBvz+DrQns584NGt8CPafIrvUVzwJG9TZrKtlb2iq5aY9bBcjqiuLNNTMqL6mZvwaNkAmRGGjEAQIIQBAgdg2Qo6BPQOhZPR0YBsVvgDYCAvwKw7FYAegaIRgBiMdiMKRg0gsAAYsgtlcmAk3ozXWxrhKc5KMUttv0LLrVCLlJ6SW236HiOv9clm2PHx5NURfLX8b/wCCKXrnXJ59jook446//v8A8HHhCVk1GKbk+EiRjKclGKbf2Ovj4ywo685Elz/g/wDIBx8eOFDtS3e/1P8Ak+35LUklpAS1x/m/cZBStaFkt8seT1wVykl5ZQkpaKny/cMn3PgkYABbC2Hs+5Ne4AXkZE16oib1yAdaY8E9ixaY8ZcgOhtcbAvAV+SCWQrya/l2/wBJeqOTkYtmNPUlx6P0Z1kuQyUbIfLtj3R/0A5OJl2Ylyshp68xfhnrsSvpvXcJupKNsV9db8r/AMHksvEeNPz3RfhiY2TdiXRtpm4Tj6o1NcR0cimfSsxwT+lvg6OLkfNlF75OfkZS6rX3Pi2K5RVgXypuUZe477H0Pp0+6iJ1KLdcHA6TepVRaflHXjLT2eifErpfN4MmTY2mGNqfqZ8qxJeSow3PnaM7vbfa2Gy1bfJnl+raPP5sfqO3i1+aNlfzEYLsftb0jrVR7o7Fsx+48HePbzrhuDRFE6M8Rt8IH7E0vB1xm7cd2Zc2Ve2K4aOhLHcfQzXQ0emZ5Hmt6ySKLHwXSKpQ2tsg5uW3oswF9O2V5zSei3EWoBG2H6h5PkFcdRJ6gQiWyMaKArku2Wy2P1xFnDY1S0BJR1EWqbT0XTj9JkXE9AbFlSXGxq5yk97Mb33D25McSh2S8+EvdgHqvVJYtHyapfvJ/wBkebbcpe7bHutnfbKyb3KT2dbpeJDEpXUciG5y4xq2vL/mf2X+oRporXScJ0xWszIX7x+tcH/D+WVRjpE+qcnZOTlKT22/VjeCNB59CBfgGiia2yPzoiDoCIPHgBEEEnkiI/IBQHHYyYQKLaoWx7bI7Xo/Y5eTh2UPaXdB+Gdpr0FaWmmtp+UBwITlCSlFtNeGj0nSviFS1TmS1LwrPf8AJycrp2t2ULj1iYdNPTJZ1H0RpWR2nsFVfazyPSuuW4LVdrdlPt6x/B63GyqsmpW1TU4P1RjnKN1THtX0lFUuTRLmB0GdPktrZQ+JFtb5FGtMOxIvgKZzaNrYRdhQB8hATYBCAhUdNsqm9j72Bx2dGFWgvhD60VyZArkKmSTEb0BYKwKWwvkKArCwAKxGPIrk9AB+DPbNJNt60POzS8njviD4hnO14uHNxUXqdi9fsiCj4h69LLnLExpapXEpL+J/8Hn1FykoxW2/CDzOWvLbOzi4iwIKyaTypLcYv/217v7hUxsRYMU5aeTJeP8A8a/5L1BR/L8skUluTe5Pywd23pcka4OhLGvCY7Wl9TKpyivAUreo8lb5H7u5clbX1aRUFIbt4DBaiTYC6YNbLNbBoIChr8Acd+B/sFIoq7dDJvwGURdNMCyL9BudlcfOyxfYBt+ofQC48h2QTtjJds490X5TMGXgOtd9W5V/6G9DRenxyn5TA4UZSrkpRbUkb4WQyUpJKNq8pev3K+o4yqmra/0T9PZmWubrmpxfKZUew6BlvXy35XB6eM9x2eG6Rcv2vujwpJM9tRzUmdsXsSjK1x9Si6zcW2yvMu+W2c6eU3vktpw9lq7hoWJoxRk5zN1FW/JlV1NuuGXqTk9IzWR1JdpuxadRUpHm14e69PTny8yaFK1toMqU14LJNt6RZFaR684mZyPPrV1e1z7cdafByM2PbtHocjSgzj2Y8rpttcE1GXIhS5PbKsiShFpHQynGmOl5OLlWfS2zlfTTm3vvv0dHFr+lcHPoj8y5s7ePTqGyAtdsStFtngpAbyyyK0ha0WIANBhEOhooojXBltXbNM2PwZr1sANwjU7JNJLls4WXlPKu7vEVxFfYv6hluz9xCX0R/V92VYGFZn5UaK9LfMpPxGK8tkGjpPT68mU8jK3HFpW5tfxP0ivuzfddPLu+bNJJLUIrxGK8JD5FkLFDGx124lHEF6yfrJ/dir2ISB9gP8DAa9iqHoBLnY2ia0wgegUTW/QKQAIFEAiQSEAngPrsC02ECb2TRPBNgBJpmbKwYXpyjqM/9TWBrYHn51Tpn2zi0zRgdQv6fap1S4fmL8M6t2LDKrlGX6kto4VkHXY4S8pkR7zpmfVnUK2t/wDyj6xZ1YvcD5/0LOeF1CKb/d2Ptkv9z3tUtxKKZ8SHg+Rbf1Eg/AGuHgYrrfBZs51RCgIPoFEgAgEmwBCOlom+BmhGtHVgG+CmTLZFbIK2VyRa1yBoCtIf0DpIDaCoxGHuAwFbKbGWSZRY+APN/FHV5YtP7JTJq2xbk1/Cjxhv61kyyuqXzb4U3FfhcGOmHfdCPuyK6vT8aGLRHJsipWz/AO1F+n+Jljcm3KTbb5bfqPL6pc+nC+yQs9Iiitdu9iOxJ/SBpa0yuS7d65KqSnJrzsWPL59ApJ8bDxBfcIV7UtJgi9T5I5dzB9/YKdvjgaPhbFj5b9w93poIciEjJuX2H9fAEX6hgeCbKC17sr16DOSBwgIltfcsXHDK035Hi9gMHz4F3oaPPggmhl5B6jJbel5ArzK1LBsT8x5RxTuZ0lXhWb8y417nDBXT6RLV8T32NL/08X9jw3TseUKIXa/VLg9hgz7saJ1wzVedy2c1w2zdm2aMdMu+ei36q7Ho52bVBpcBpraXCNNWPKUltFkRXjUOU9y5Oj2pR16DVUxig268bNyCtRXkL2gJpeoYRdkuPBUI6pW/gy5nZj0v3OrYlRXtnmOsZvc3FMzq8WOPl3O2xv0ORnWcaN9ktJs5Vz+bekjg00dPpbaZ3ow7KTF03H21wdXIh216RYjm2FaiWtbloLjpEUsVwOkAeKIoIdcIiiSfCKgN7Ry+p5fyY/Kg/rl5fsjbkZCx8eVj514Xuzzlk5W2Oc3uUntioFdcrrI11xcpSekl6s9A6YYFDwKWnZLTyLF6v+VfZf6mfp1McHFWVr/1V21V/gj6y/PsX1w7Y69WZWDGKjHSIkNrQAoE0yPTGKF0B8sIQgJaQEPrgDWgATQSAAgWyaAGiPgJHyBNbREiBAi4C+CEfgCRbT2vKOX1itRyVNfxR3o6kednL6vNPIUF5ikmBgi9NNH0rDn3UwfvFM+cUVSuuhVFbc5JI+kY0eyKivCWghr16lUTRevpMy8gaqmWmepmhGKsEIAkVA+SEAKCKFBHXZWyyRWzqwSRWy1oRgI2I2O0I0yBHLQmx3HYriFBBD2gYFcimxcMuZVMI+YZ9brz74PzGyX+omNJRvg37nZ+KcF4/UP2iK/d3c79mcLentBp3pxa1rwLavp2Ng2xy8ZRbXzIrx7hnFp6a/oRWVvfBNL0ZbOCfgVa1prkor7WxZQe/Bc9aBvbIKPBEk3y9Fk465RVr3KLFJEa5K2+ePA29eQC5drHVnJn7m/I0H2+SDST3KlZyMm35ADYPQbUWHt8PjRRID+Bdewm2n5ILgp6/LET4Q3roCxbYy0m34SXLBHjhPlHOzszv3RW9RX6mvUAZ+Z+0zUIf9uHj7/crw8WeXkRqj/V+yK6aZ32xqri5Sk9JI9l0/pEMDEUeJWTa7pe/wBjUnUGGHGOJCMVxFaRtxn2UaL50dtCSXoZoPti0dfgyZcm5CYa/erY1/MiUR1LZn+jvUuPai1WNeEc+ixrRqjbqLOkRsqnKYtim3wTEnuLbNMOfQ0jJXRbOSR1aMZUV90vJZiVxS7mhOoX9sGkBxesZfbFpM8hkWOyxtnU6vld83FM4s5aOOr2tRnyZ9sGYsOHzLe77mjLjZOtuMXos6ZTwmzmrt9Np0t6NORHuTBjahXovce6LOv8RyFD95oN0dMvlDVpTkPTMcVT6lkFsp3yaKuSQWqK0UWMvseomVvZRy+r2Psrr9G2zmQSc4p+GzpdXg+2ua8JtHNT00/YzUeg7dyb1xFaj9kRPfkeiUbKoyT4lH+4jTT0RqC2mt+wr4CuCa0AEMv7CxXIyXoUQK1sGuCa48hB1sGuQ8onrygB/Qn8PIfUGtcgBsiZHyBeQo6DrQQsIUgfQGgCiMmvsLbZGuDlJ6SAW7Ijj1Ob8/wr7nCsm7LJTly2+SzJyHkWuXp4S+xq6P0ufUclJ7VMOZy/2COj8M9Mc7f222P0x4r36v3PXVLTKqaYVVxhCKjGK0kvQvgtMSostjuBhfEjoyW4GCxakKQ9b5NMXwZa/Jqj4MVqGIQJFQhAhECmAKA629sVj60KzqwRiSLGiuQC7QHyBkTIA0K0WPkSQCMWQ7EYFbKpFzRVJaAwdQwas7GlRavpl6rymeD6l0y/pt7hZFuDf0z1w0fR2ZczEpy6JU3wUoP39CK+cVWTpsU4SakvDO1i59ObFQu1Xd7+jKOrdCu6dJ2Q/eUfzL+H8nK00yr13p1yg9Nf1KrE/KRVhdU1qrK+qPhS9Ub7KeFKLUovw0RWWC7kMq/sWdna1pbGS0vBBS69+hVKn19DXw+NCSUt6UdlGP5M9bXG/QRxlHhrwbHGS9GLrufMQMmuHwDTa8GmVXOkhoQS50Bm7XH0J3S/BqcU345FcI724gUKW2WxfCC6F58Iny327XgCf7E7e57ZOY7La4dy2AqW2klwi2NTlLufCLKq9vSRk6lmqlOmp/V6v2Ap6hmJJ0Uv/wCUjBCDlJRjFtvhJeoqW2eq6F0ZY8I5eRH97L9EX/Cvf8mpOov6L0hYUFZat3zXP+Fex2OZ3Vw1wnsOPBSk2/QtpinlSa9Fo6ycRpuhqg5Fr02du+P7g8/kz1JouiM1k9MkLXvSKbJbYavJzV18V7SbL5N+DPi+DZGHc1s6RGzD/R4OhVFS8Iy41X0pHSorUVs2i6OoVnE6re2mkzq5FnbWyno/TKutZF0LZ6UNcLzySq8lHpn7VPukzZZ8G3/s8bpUyjCXiWjtV9FeH8RwwbZ7q+ZH6v8ACz3nxFdjYvR3F9se5pRR5p2/W/T5JlfDksfAajHuaXBwcbGlVPslFpp+p9SfyrMflppo8p1Hp9btlOpI18Zc2irZrdTUfAuOu3h+TRZJdp0g5WRDT2YbFuXJ079PZz7VpmKK/lrQ0X2ETBJ8EVLLO5FQWACnKoWRRKv1fj8nn5RlCTjJNNPTTPSryZ83p0cmPzIajb7+5KjD07NVL+Va/ob4fsdWTjN9y59mvU85OEqpuE46a8pmjFzrMZpP6q/5fYiuw0/YH2JXdC6vvre17exHHf4IqJ8jeRfTXqFP3KClvgKIuCMImkwp6A1tAe0AQNE+4OG98kCtkQXH/IKX1FDaCw6IwEJobRHpLbfICtqEW29JeTjZuW8ifbF/Qv7lvUMz5rdMH9K8v3MdVU7rY1VxcpyekkEW4OFbn5UaKk+fL9Ir3PeYGDVhY8aKl9MfX1b9zN0fpcOnYyjw7Jczl7v2OtGBmpUjEZLTGSJrkQWxW4mHIjqRvr5iZMyOuUaIog0aq3tHKU5Kw6WO9xM1qLwgDoyokITyEQKIQo7UkVMvkUyOtYLsrmNzsWRBTJ6FQ00CKZAyBLkbWhZAVsWQzEaAGhZRHXDI9aCss0VSW3o0zRq6Z02WVcpNPtTEnTrT0rpEban86ClGS+pNcNHkfi34FWPKeZ0pbj5lR7f/AB/4PqUKI4uPrxwcTMn82xv0Xg35LMZb8eLuvhsouMmpJprhpmnDz7MV9r+qt+Yv/Y938Q/C1HUlLIo1Vk+/pP8AJ8/ysS/DvlTfW65x9Gcc6mmt+O4vt267KrofMrl3J/5otito89RkWY1nfW9P29ztYmbVlR4+ma8x/wCDTHWlQS8+Q9q1skZLeh2trSCqZVpryUyW2Xy+l68iOOvQCnt1JrQO3kv7Wlv0BJJERTpA1z9yzscnwF19r1/mAkY8bZIrljvTIopMBHUpcf5jV17korkdRe9L1KczLhh1OMWnZJcFAz82OJV8mpp2SXL9jiNuUm5PbZJzc5ucntvydbo3SnlTV98X8qPhfzP/AILJ1GroPSE3HMyY8L/twfr9z0e22CFfHskXRho7ScRfRHtqcmHCW9y/mYls+ypQ9+DTix7YpexqfUX5LSoPKZdn71pHpM+3VTR5XJe7GzO1hO7ZdStsojyasdbkjEV08aGkb6Y7aMdC+k34y+pHWI6WPHSRuT1EyUrSLpy1E2jHn3dsHyeao+ILuldT+bTNrfEteqOn1fI7YS5PF5M3O5v7nLdaj6NR1SrqbVzn9b9d8idTqy8rtlO+coR9GzwGL1C3EknGT0ehxPihTqVdjRyVuzc+dNShGTMNedJxak97DZLGvj3Kabf3M8KU5fT4MWatXs411fW9lzr2iU19sS1I9MnphhvrSOddDbZ1Mk5txnSskuCtssmVMwA2HYrD6BRiuS5L6CuIZy1BgcvPhC2emufRnMtpnTPUvHo/Rm++xfN+5qox421NWR3F+SI49N86J91b/K9GdfFzK71/LP1Rhy+nWUbnBOVfv6oxpuL2npr1IPRNJ8gX3MGJ1BPULnp/zHRi1Na2vsw0HAyA01wRMIINchQG2vUCa9ydqAiL10/AEcoqXbssSXoZWm5b8l6nwkSUWeBW3vhEj4CueX4RQr92c7qGbpOmt/V6tehd1DNVMe2OnN+F7HG8tv1YREm3ry2ev6D0dYdayLo/vprw/wCBGP4e6O9xzciP/wCuLX9z1NcGZtQ0Il8VwLGPBYgJoDRYlwBoSCVlWXHaLYcS0HIjuBscpQXcaqeFozviRfS+TNVpRCLwQwohIQCESIFAdlsrfIzFZ2YKxGWMRograIojMXZBGIxmxWArK5cDsrkwFb0K5AkxQqyuDttjBerPZdLxI4+MpNLwcLouD8yxWzXHod7JyVGHyq/T1NyzM7Vzm6vIz9RyHLcIvj1ORYa7XxyZLPY8fk3dXr6PjxMTjPYuGcPrHScbqVThbBKaX0zXmJ3LZKK0YptNvk5y8aslnK+ZdS6Xf025wsXdH+Ga8MxRlKElKLaa8NHv+q11290JxUov0Z5HP6VPHbsp3Ov1XrE9ON9+vF5PF+fcWYnUlNKFzSn4Uvc6Mbe18nmDbh9QlTqFu5Q9/VHTjl13Jak00ia5Ka7IySlGW4P1Rd3R2kyBWvcRr0879i1paEkkmtPkipra7Yvn/QHY9a/zLIaUWwSkn66Aq7WtIkYpy0D50W2l7AlkQopdkv6fcqJlZMMSpyenL0XucGyyd1jsm9yY190si1zk/wAL2NfSelz6lkqHMaov65+yKh+kdKlnW99iaoi+X7/Y9bTTGtKMYqMYrSS9Cyjp8MWlV1NKMVwh1Ht8o6ZiC3pcBrnuX4K5zSXkrjZviHlmui92fMyFFeI+To1cR2Y8TFa+p+WbbdVV/wBDWYOf1K7hrZ5+57kdHOu7pM5sntnPShDybsZcowx8m/EW5IkHYxobSN1EPqKMWH0rg3U18neI2Q4RXkWdsWWcKJgzbdJlR5/rV/DWzzcuZNnW6pZ3WM5TR59XtbiqQIv6gyQK19RkdLEcuOWdvGXCOPiLWjsY/g6ZRuguCxeCuD4LIs6Iy5MeGcq462VJaORkS8mNKyWPkqbGk9sQ5qgQE9AHi+BLpagxk+DPky1WwOZ/3MrR6HGpjGlco85CfZa5fc215lk+IskHb7a1xtHI6h0iMt24uk/WHv8Agtgrp87ZpgrI+TSPLtOMmmmmvKZqxc6dD1JuUP8AQ7GZ0+vMXd+iz+ZLz+ThZGNbjWuFkdez9GYsHcruhdBSjLew61ycCm+yialBv8HYxc2F8fOpeqCr9gfuFvT45Jy+QF348kC0/PgifGwBPhcLl+wsZNJbGfjz6A7H3JmeC1Px6GfLylj1N723wkPfdCmpyk9a/ucO+6V9nfL+i9jQWycrLHOT22djoHR/26359y/cQfh/xP8A4MHT8GWZdrlVx/VL/Y9p0lRhH5UUkl4SM3Xvi/m86311JJaWtF8YaQYrQ/oVkugxJoaIQyQdERNhC+JD2LcBH5LfMDSuRatTHqfIcmOpsWp8marZHlDCw8DmFQhA6AhCaCB12K0OxWjqwRg0PoV8AJJFTLJFckANgYGDZAJFUlsu8g7G/AFHaXY2M7bUu1tGvH6fK1/UtI61ONXjx4S2YuuO2PHdfRpi6au1cCTkPOa9zNdZrwctbtezGJn4S2a5MVtiTYbbtt8mHJu88nKuiu/JW2c67LUYvnkpyslqTSZzrLJSfkSM3R773bLbZSv8yJNk8G452uX1DpUbG7MddsvWPozjSjKEnGaakvKZ6x6MmZ0+vKjtrU/SSOud/wDXDeP7HDx8qzGluL3F+Yvwzr4+VXkLug+fWL8o4+TjW4tnZYvw/RlcLJVzUoScWvVHVx+PSKS87BKS05Pgw42ZXkLsm+yz39Ga1BNJSnz7kOlnf2rzt+wvz7J8Qh/9h5Y2vqdi/IJSpx63OyQA+imqV1z4X9zj5ORLJs7nxFfpj7DZWVLKn6qC8ImFh252TGimO5S9fRfcvEP0/p93UMhVVLjzKT8RR7bEwqsLHjTTHUV6+rfuHpnTKun46qrS3/FL+ZmucdHbOeRFOpb/AFAulKGu172NLgpmu71FEqolk2dunt+h0KumSx+ZVtFPSoShkxk3wvRnq5ZNU6tSivBJyDg/OrqX3Ofm5fcnplnU9LJfY+Dm27aNW+hjul3PbKGXWLkqXk51UUTo4MdyRkjHfodPp9X1IsHcxIfQjbCOlsqxofSjTKOonZlXOWonH6hbqL5OjdZpM4PUrfJNX0rhZcu6xmaSLreZsql4ODTPJcjVL6iNFlMeSDoYsfB1aVwc3HXg6dK8HTKNcFwSU+1ET1Eotl5Noqvs2mcu+XLNl0+Dn2vk52qpYCMBlUCAJBN8GTMn2wNT8HO6hJ9pRz+7ukdHCS2tnMhwzo4ktNER6DHjFxXBa617FOEnKKN/y1rk3BjlV7GXJxYZEPl2Q7l/odVqKK5Rh5HB5LN6Zdibnpyr/mXp+TFGUoS7ovTXqe0tSlFxaTT9DhZ3Rmt24q48uH/BiwV4nUFPthc9S8JnQ8rZ5xpxemtNGzE6hKn6LNyg/wCxB1e73BKXsNX8u+vuhNP/AFQ6o0/1x/qwqtJ716ewbLI1wbk9JLlknbXVHbkuPU4+bmPJl2xeq1/cCrKyHkWb/gXhExcaeXeq4L8v2QlVUrrI1wW5SfB6PBxIYlKhHmT/AFS9zOtcjWM/qtGLjwx6VVWtJf3NeHZ8vIX3KIrXId6aa9Dh/evRZ649LHlJofXBn6farqI87aNetHonuPJZz0raIkPoAREQOia5AVlsOYiNcDVmoMWXHUmZq39RuzY8bOfHiRKrfU+CwppfBfo51QSCQgBIQgHa0K0O0DR2YJoSRayqQFbRXItYkkQVMRljB2uTSRAKoSsn2xR1sXBjBKUvJMHFVUO+S5Zsc0onLWnq8fi9dopxgtLgrnZrZVO3T8mW3JSb2zjdPVIe67SMd2RpPkovyuW9mG7J2mmzHWvh78vzpnOvvcnsWyzZTKTaDNrLfJynsq7S+cVsqfDNxzpeEJJ8hlLkXZqRmoweCbFZqRm1XfXC6DhOKkmcTLwJ47coblX7+x0L85Qu7V4Q6yYWR/J2z8efXuuAXV5V9fEbHr2fJotxI22Ps+lsrs6dl1wc3U3FfxLk0yEs7Ikv+5r8IplKU5blJyf3YrT3ytGjDx1k5dVMpdqsklv2AXGxrcu+NNMHKUj3PSelV9Nx1COpWS5nP3/8DdO6djdPh20Q5f6pPyzox16HXOeIMY8Fdhpa1AzWNbN1FE2USlyWWMob5MqeN0q3uL0aodTt7O1nOb29FtcdmVWynK2TlIqtS0aIw1EoyOEUc27yVx8j28sFa2zA1Y9fczs4FWmuDFhU70drGr7dcHTMSuhQkkiy39AlXoNkPUDojl5Vnbvk8/1CzbfJ186zW+Tz2XLcmc91Yxy5YkhxZI5NKWi2hciPyW0eSDoUeh0qTnU+UdCppI6RGiUvpM9j4Lm00Z7WkaqMlz4MNr2zXfIxS8nOqQAQEVF5C/ACMAeePcqyul5FtfdGLaNGPH5mRCP3PaYuLW8WKlBPglSvmb6bfU9yi0acert1s9n1jArVDlCHoeNcpQtcWvDJB1ce5QS0afnykcvHlto6dMVpG4Cu6TLlB6HhAdR0UUuoSUF7GhvYklxyByOodKry05x+i33S8/k87fj241jhbFxf+p7Kcl4itmXIxo5UOy2HcvT7HPWsxuYt+PKQnKD3CTj+GW/tl/j5jNmd0h41btrs3DetPyjnOLXlpEmpfcTWbm8qTsnY/qk3+SRjKclGKbb8JGjDwJ5cmu9RS8s7OLg0YvME3LX6n5JdSLnFpenYKxa+6XNkvL9vsb4oWOkWHG+/b0ScnB0CQ6B6mVbelZHy7uxvhne8rZ5OE3XYpr0PS4V6uoT3zo6+O/xw8ueXq5omgk0dXFNEaGSA/AUrRK/IGyQf1CIGXHcNnLfEzsXR7q3+Dk2x1MVWih8GlGOlmxeDFVAkIQQhCEHea2DQ+gM9DCqSK5ItkVyIKmhGWNCSIEaLcWnvuWxEjVjNQTZnV5Ot+OfrXG6U1BaXgy23a3yVW5Hnk592TrfJ47p9KRosytNvZz78nzyU25PD5MFl7ezK2rrsjhrZisvb9RLLNvyVpOUjTFvVsO6T2PLSX3LKo9sOTPdJe4FU58mebY0pFcmbkc7QfgXehtCyNsWg2UZNyqqb9WWyfatnJzb3OT54RuRjVZrJpt78sRWuL4ZXy3tjxjtnRyb8VuTTZ26YfNxLK/5oNHHxY6ijuYH6TUSvIXR7bH+SzEn8vKqnv9M0y3qlLpzbYNa1Iyw9PsZR9HjzyX0QcpGfE/e49Ul4lBP+x1MepRjs9MQlq1HRgulo35L4ZzLdtipFE5laHmn7AUDDQRjt7NdVYkIGiD0ixAlHSMGVLWzbbPSOXky22SjLN7ZZRHckVpbZtxKu6SMRXX6fRtJnWhXoz4FPbFG9rR3nxBrWmV5c9RY8ZaMedbwwjjZ1m9nDvlts6eZPlnJtfJy01FYGEDMKTXI9a0xdcllYG6h7RshZpHPr2vBsjZBR1vk3EXSv4M1t5cuxryiuyNbXlCjJZLaM0jVfGMVw0ZZaM0KAhCKgGwtisDd0mr5mYvse0rj21xX2PNfDtHdZ3Nep6rRGay5dXzKJLXofP+pV/JzJJn0lxTTR4v4kwWrHYkQjk0T8aOpjzb0cehaejqYz0aiurX+kkiuuxKO5PSM92Y5y7K/Bu2SLJavnbGL0uWKoysYKad/VI06SXB5d+W/I9OPFP6p+TGPnkrsS9C+bKZeDzW16ZJHO6rHeBP7NM8xZ5PW50e7EtXn6Tydnk9Hh+PJ55/k6fRn9U19jqnK6L+uf4OtouvqY+InodPbE0GL29GHRcvBNEi/QP3MqWR0ekXuM/ls5z5LMWz5WRFlzeVnc7HqQoqqs760/sWJnoeQwGuCIJVVNPZEtMditBFrW6zlZEdWM6sf0nPzIaky0U0vk2x/SYK+JG6t8HPSnJ6ECZVCEIUeiaEaLGhGjuwqYkkWtCNAUSQjRfJFUlpmQi4DO3sjrZGZsriJy8v8Aq7+D/dXde+TDdY3zsNlm/Uy2Sbfk8vHutV2Tb52Z5S55LZvS5KJPb4KwSSblwX0w1yyqKLVNJFRZZalHRhsntj2Wb8FMnt8lkTVIwNDtCtaOkc+lYjGk+ReZPtRpm1RbGdn0V+TNLouRZLnej0vTcBL97NbOk4R1+lG443Xt4uHw/a3zs0P4f7K+5rweq7V7GTqM+zHf4Kz15aMPlzcF6M6uDLSOWuZt+7OjiPSRuKw/EGJbPI+dCuUouO20vGjiVpOajvW359j3cNTg4S5UlpniszHeLmWVv+GTQ1EfRum43yMSmpy7uyCXd7nTS7YnC+Hc79s6ZVJv66/ol+UdiVnB6J8ZU5D2jDI1Wy2zJY9PSJSKmty2GMdvbJ4Cm34MqsS9hktCRHXgopuekcu97kdDIfDMEpLb2Yqq647Z2enY+2uDmY0O6aPTdPo7YrguYldDGr7Yoe56LK49qKL5cnVCd6UWzlZl22+TZbZqLORlT5Zm1XPyp7bOfPya8iRib5ONUAMZisil9S2sr9S6CA0Vl8K1IprNFZqIf5S15BKha8lsQTfBoYL4JepkkjZkS5McvJihdA0MAigTywjUwc7ox92B6v4eo7KFLR2WZumVfLxYmqS4Mskb8nH63QrMdvXodhp6MedV8zGkgrwCj22NezNlVigttlGTF1ZUk/cy35DT0i9HQsypTfama8OpJd0uWzlYslLW/J2MeWo6OWra74ka09LgZMqUhu7g42PTKMuSqfgfYkuTnW0xa1Za+5bjrTR47qMYLPtUFqPe9JHtYzWLiW3vjUWeI08jLS8uUj0eKenl89+R3cGiNOJBqKUpLbfuaEPKChCMV6LQnqPq/IjQUtB0BPRBZELfAsfATLSCp/Un9xmLoD0eBJzoRsSMPSeaEdHR6J8eO/SkY2gNFQnIdE0H0AaHgy5sTVDyU5kdw2X+DmRlqRtqe0cuzasN+K3rkxVag7A0Q5qIN8kIUemaK2O2Iz0MFZXJDsVgVMqk+S6SKZIgUpyo7gi9IryP0HHy/wCrt4P93Gsj9TMtnDNtzW2YLpbZ5nsqiyXoJCO2HTcixR7eQgS1EzznyWWyM7ZqJajkLoJGzcjFoMVsLZXJmmSyZd0+p3ZKWuDMzt9ExtJ2NGoxq+nSUFCKilwiMtaK5G3AmuTk9cs1W4r8HYS5PPdcnu1RBHJiuTdimOKNmMbjVdKuWtHE+JcPU4ZUFxLiX59Ds1ssyMeGXjSpn4kuPszdnYjz3wx1P9jzfk2S1Xdxz6S9D23zNnzTJx7MTJlXNOMos9j0HqqzsNQsl++q4l917jGv4ldeTM7W5Nl0pcFc+InSpFEtuRZCPAq0WxRlUUQyekFPTK7ZrRRjyZcsxNbkX5Fi2V1LukjCt3T6O6aPUYtXbFHK6Zj6Seju1rUTpmciGb0jFk2JbNNktHLy7dPyaRTdZwzlXz3Jmu+z6Wc62XDOeqsZL5bZmLbXtlJyVAMIAqJFsBEi2CCLoGiszxNFbNQXp8CzfAyXBVa9I0Md75MzL7nyZ2YoDIEBFTRu6VT83Ljx4ZhR3/hzH77nP7geppgoUxX2GcSzt0iaIwpceGUWR3Fr3RskvpZln5IseE69Q6L3PXGzz9tq7j3/AF3pby6W4rk8Tk9HyqW9w7kGoz05TrmvY72HkKyK55ODHCvb0qmdTp3Ts3uX06RmzrWdcdiMh98Cyx7KYrvQIs5WPTm9WbA/Iq8hnJVwc5PSits5WOsrB8RZipwYY0X9U3t/g5HQsZ35vzGvprWzP1HKlmZkrH43pI9H0fC/ZMFOS+uzlno5+c8eT/ffVlvkp9S27iRWYdKm+AeBl4AwgpjJiIcjURkJ6EXLSIPQ9IXbQvwdDZh6eu2hfg19x6J8eW/T7IJvgZclRGAbyBhCwku4a9KVfBRZuD36FFmbKEdeUUZbYrv5L6JKK8mCd87Zv6dFlcZmbFdP5sdeQO6K9TGoWMZU2P3M/kaHkRFeSir9nmT9mY4PYsVljQrOzKtisdoDQFckVSiWyEZBVr0M+U9R0a2jBnNpHHyz/F38F5pyr5/UZ5RUkNbPlip7R5nrVuKiVWT48jWT0UTlsvEtLJ/crYSM3Ix0vgLC3oRs2wWRXIeT4K5cvRUNRU7bVFI9Ti0qmiMNc65Od0fB7f3s0dhr2NyOOr0rK2ixoCW2VzI1qDf2PK9Ul35T+x6zIfZQ/wAHkcp998n9ytRmSNWPwUaL6Vo1FrbW/Bsq50Y6kbqUdMsud17pSzcd31r97Wv/ALI8z0zMlgZ0LV4T1Ne6PfaSXJ8/6tV+zdRuivCm9fgm5z2PewsjYlJPaa2iWcs5/RLvndLpk3yl2v8AobZM39gi8jKWkVN6Elbp8EFzmVWvaEVxXZkInRTKDcjRiU7muCuE4s6GJ2trQkHZwIKMFwdJLgx4a+lGuU9I6ooyJdqZwsqzus8nSzbdRfJw7bPqbM6qkult6Mlz4LZz29mW6WznVZrHtlY8hDAjAFkXkKaKLYlcS1FQ6L62Uotr8lg0p8FN8tIuXgy5Ei0Y7HtiBk9sUwqEIQAxW2ew+HMfspUmvJ5SiHfbFe7Pe9Kp+Xir8EStjAxtEaDJJfpZlmuTXJaiZ5LkKEYJx01sptwKLVzBGuMfpC0EcxdIx099q/yNFWHTV4gjS0TQGPMwoX1vUVs81k488exprg9iYs/BjkVtpcmNTrpjXHmIcmHrt7qwlBPTm9f0OjbTLHscZJ62cb4jhKWPVbHxF6Zyk/y9vTrX+DD0PBWdn90l+7q5f3Z6u1JLS4PO/DGVXVOyqclFz8NnfukXf1nx8/LLZyyn1LJsT1ItEA2iaCFQyAhkRoX4Goj33RX3FNHT4d2ShIl+PQUQ7aUOy2MNQS+wrid3lIhosVrQYoIsRPIFsJQkoqS00ZrcNT8M16AQY68BJ86ZpjRGK1pDpjFCfLin4J2L2LABCuK14EktehaI0RXpGhGWMVo6MkYj8FjQjQFUhGiySFaCq2Zcqn5kNryjW0I0Zs6stl7HmMql970tGXcoPT2ehz8VNd8VycebhKXZLWzhrEerO/1HPslsrZqvx3B7XKM/aZ5xrpdAaDpkey8CPkDQ2nsMapTeoo0xVEkben9OldYpyXBrwulOTU7DrwrjXHtitI1MuWt/8CFca4KMeEgtBZPQ25kaGhEi5ZbCIGPqUuzHf4PJ2R+ptnper2fT2nn7I8lWKFEurQqiXQiWDRUuDbSjJUi+3KqxKXZY+PRe51npGp+DwXXv3/VbpVyi493nZt61179sj8jH7tL9U96T+yXt9zj01ztsVdcHKcnpJepjeu+h6Ho/VsPB6fCi2cu/bbajwdeOZXdX31TU4v1R5C7pmdTBzniyUV5fnQel5U6MqPbJqMnqURNWelerldJlfc2aFit+WaK8OKXJrlqMG5aKuyUnvR13jwXoI6op8Ifkc+uiTZ18HH00V118nSw6/qRqQ66eNX2wQ1nEdlkUoxSM2Zb2Q0bRys+3WziWWbZuzrt75ObF9z2c9VRfgz2svnwjLN7Ziqpn5FGkIZEGQqHj9wHQ6Fih0ihkW1+SrwWVvko1b+kxZD5NW+DFe/qLRnIQhhU0QgUtsI39Kp+ZlQR77Hr7KIo8j8PY/dkd2j2iWopESk1yHQdE0EJNfSZn5Nc19Jnl5AZeERoK8EaAXQPUZiPyBGKwtgZFYOoYEboOSXJ5vKxFOE8a5fTLhHs3yjmdRwFZFziuTOs/10zvnqvmOXh39MyXGafa/wBMl6m3G67OpKN774ej9Uely8Su+l05EO5fc8tndBspk547+ZHz2+qJ2X61Zc+469OTTlR7qpp/b1H0zzNc50vtdbhP0fho63T8+dtnyLXtrwyXPFm+/XS2B+Q/kmjDYJDIKRCNJ6G/pFfde5GBs7XRauO5ryXP1jd5HZ9BZDSK2d3nBgXkjIlyA6Wya5GiRhCgaGIAugoPBNgRAaDsDYEAyb5A/uB6VikIdGSsVohCKraEZCAIxWQhKKppSWn6nD6j09Kz5kJa+xCGNRvFsrFGcl9Le0OsaNvsiEMR2tD/AKb/AI0PHpietzIQ1yMXVXQ6RV6vZsqwaaktIhDXHK2rWklpCshAhWBvRCAgw5Zd4jshArg9Sk5WnNmiENKSK+osiuSELBfFv0PPdcyZXXypbajBkIXXxHFcu2L0uEeh+GsGKrebN7lzGK9iEM5+ldvKt+ViWz1vUH/oeJr56hDXHdNf6kIa39V72Db4NK4RCHSIrlJle22QgGmlHWwoLyQhqI3OWjldQufJCCjz2VNybK6lqOyEOX9aV2SbM8iEIKZCkIZDJDJEIBakOiEKI2PDyQhRe39Jiv8AJCCikhCGVAsqjtkIEev+GqV2dx6JkIREIyECEn+kzy8kIKqxeCMhAhZFbZCALsbRCEUBJezIQDm52JCUXJcHmeoZUMKLlKLl+CEOevrtm3jz2V1KWbL9EYRXsuQ9Mj3ZsWvRkIb/AI5/a9DomiEOL0A2FckIZU9dPzLFHZ6fAoVVC17EIdcOXkaXrQmiEOjimg6IQAgIQAbImQgEk9CtkIEBMJCBQZC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data:image/jpeg;base64,/9j/4AAQSkZJRgABAQEAkACQAAD/4QCyRXhpZgAATU0AKgAAAAgABAE7AAIAAAAOAAAAPodpAAQAAAABAAAATAExAAIAAAAjAAAAcgEyAAIAAAAUAAAAlgAAAABBbmRheSBDZWxheWlyAAABkAMAAgAAABQAAABeAAAAADIwMjQ6MDM6MDQgMTE6MjA6MDYAUGhvdG9wZWEgRWRpdG9yICh3d3cucGhvdG9wZWEuY29tKQAAMjAyNDowMzowNCAxMjo1ODowOQD/4QKqaHR0cDovL25zLmFkb2JlLmNvbS94YXAvMS4wLwA8P3hwYWNrZXQgYmVnaW49Iu+7vyIgaWQ9Ilc1TTBNcENlaGlIenJlU3pOVGN6a2M5ZCI/Pgo8eDp4bXBtZXRhIHhtbG5zOng9ImFkb2JlOm5zOm1ldGEvIiB4OnhtcHRrPSJBZG9iZSBYTVAgQ29yZSA1LjYtYzE0NSA3OS4xNjM0OTksIDIwMTgvMDgvMTMtMTY6NDA6MjIiPgo8cmRmOlJERiB4bWxuczpyZGY9Imh0dHA6Ly93d3cudzMub3JnLzE5OTkvMDIvMjItcmRmLXN5bnRheC1ucyMiPgo8cmRmOkRlc2NyaXB0aW9uIHJkZjphYm91dD0iIiB4bWxuczp4bXA9Imh0dHA6Ly9ucy5hZG9iZS5jb20veGFwLzEuMC8iIHhtbG5zOmRjPSJodHRwOi8vcHVybC5vcmcvZGMvZWxlbWVudHMvMS4xLyIgeG1sbnM6eG1wTU09Imh0dHA6Ly9ucy5hZG9iZS5jb20veGFwLzEuMC9tbS8iIHhtbG5zOnN0RXZ0PSJodHRwOi8vbnMuYWRvYmUuY29tL3hhcC8xLjAvc1R5cGUvUmVzb3VyY2VFdmVudCMiIHhtbG5zOnN0UmVmPSJodHRwOi8vbnMuYWRvYmUuY29tL3hhcC8xLjAvc1R5cGUvUmVzb3VyY2VSZWYjIj4KCTxkYzpjcmVhdG9yPjxyZGY6U2VxPgoJCTxyZGY6bGk+QW5kYXkgQ2VsYXlpcjwvcmRmOmxpPgoJPC9yZGY6U2VxPjwvZGM6Y3JlYXRvcj4KPC9yZGY6RGVzY3JpcHRpb24+CjwvcmRmOlJERj4KPC94OnhtcG1ldGE+Cjw/eHBhY2tldCBlbmQ9InciPz7/7QAuUGhvdG9zaG9wIDMuMAA4QklNBAQAAAAAABIcAlAADUFuZGF5IENlbGF5aXL/2wBDAAoHBwgHBgoICAgLCgoLDhgQDg0NDh0VFhEYIx8lJCIfIiEmKzcvJik0KSEiMEExNDk7Pj4+JS5ESUM8SDc9Pjv/2wBDAQoLCw4NDhwQEBw7KCIoOzs7Ozs7Ozs7Ozs7Ozs7Ozs7Ozs7Ozs7Ozs7Ozs7Ozs7Ozs7Ozs7Ozs7Ozs7Ozs7Ozv/wAARCAFGAwADASIAAhEBAxEB/8QAGwAAAgMBAQEAAAAAAAAAAAAAAQIAAwQFBgf/xAA6EAACAgIBAwIFAQYFAwQDAAAAAQIDBBEhBRIxQVEGEyJhcTIUI0JSgaFikbHB0RUz4SRDcpJTc6L/xAAZAQEBAQEBAQAAAAAAAAAAAAAAAQIDBAX/xAAhEQEBAQEAAwEBAAMBAQAAAAAAAQIRAyExEkEiMlEEQv/aAAwDAQACEQMRAD8A70kUyNDKZxIyr2QD4J5IEmVbaZdJbK3ECyFmvUuUtoxrgshMK0dwuwb2TYBbBsGyBEZNgIQEmwbAAQbI2DYBBsGybALYNk2DYB2DfAGwbIG2TYmybAfZNibJsB9g2LvZEyBtkBsmwCQBACAnoQAopyK1OL4LQeVyWLHnslSxru+K8Hr/AIbyZXQjJ8nBzcdSTeh+i9QeDf2b+lnXGuVneex9Frug9KWtlko1zXhHnpZcrNWQl/Quq6m/0yZ2cuujbj0eqRhza8eFEmmvBXk5n07UjzvUs+c049z5COVmyTyZ9r2tlAZPnYYpMyox5Fs4Q64Y8q+5FSqa71Fcl8ZwmuGZLMd7EjVZB/S2B0HBlMq22CN1kVqSLoWKS2yo510d3wh7s9r07AhHDTcVrR4m6e8tSXodmPxDfHHVUZaSWjzf/Vr1z1mRvz4wrs1HWymEvBzFmytn3TfJtos7o+TGkagET4IYAAwk0AoUQIVCEIGUAQBFTyAIAAQjIFAgNkIJvgBGAA7IAgEIQhAAS5iwkA492K5292iyVfbWka5R1JiXLcDrilZa+GbIeDHH9Rrh4OsRYiytlUSyD5FF6CCPgYx1UQQIIBCAiAIQEKCEAQOpsWXIjkTuNMElEUsbEYAFkhmxHIgqkuQJ6Y8iqQF0JlmzLGWmWxmFWg2DeybIg7ATYNgHZAA2ASbBsVsBmwbFbA2AzYNi7BsBmwdwrYNhTbJs2V4dNGMsjOscIvmMF5ZzcnreBW+2FUdL78mNamfrtjw63OxcFMx0dVxMifZGXY342a9lmpfjnvFxeU2/uTYuyBkxAbJsBtk2KTYQxAE2ASACgpLYd8Di5tLg+6O00d4yZdClF8GlL0TqkpL5Vj5R17Zd3KZ5nDqdWXx7nfjZyts7Y3305bxfsWSlZKHucTNb7ns9DQ4s5fWaYJdy8nWuUcZcssitFSYybMNGlLTLa58FDi2tjRfagNWlJE7EZ/nvwhVZOT4KyvsUdFb12vXANP8AiYjlzpC3kWS2stiUJSl5ZnlOcuEje6fmS4W2X0dMnOxdy0eZ6XMohc5Lhs62M7K9KSaPRYPS6a61qCFzcOEYtqKFz6GCEt8lhng9PRenwcgQBAwARkbABCEBsIjIQABFbCKyKgNh2LsCEBsmwCAGybICQGybAOwMGyAEgCAVTX1bEsW4FtnoVtbWjWfox61I0V+CqS+otr8HcOvJZHyVepYnyEaI+BhIeBznWhCAiAZEAEoJCERASEAaG7kha4iMrBWwegWkhWwFk/QRhbBoBWIx2hWBW+AxnojQjCtEZbG2Z4y0WKeyCwmxe4GwhmwbA2DYUdg2DYNgFsGwbA2AWxXIVsVy0AzkWYko/O+ZPmFa7mc/Ky6saqVt1ka4RW3Js8j1L4zvshZj4EflVT82SX1P/gl7z01nnZa7/wAQdetyr5KMmorhJHnXkTlLnZwp52TY253zk/vIRZV+9q2e/wAnOeN6b/6P+R6au1pppnrul5LycGMpPco/Sz5rjdWupeppWR+/k9p8MZ9WTj2qE+dpuL8oszysb3N5ehTCmVKSHTNPMfZNi7JsKcmxNh2A2ybFCEOgoVDBRA13LQll0Ko7k9HD6h8Q10bUHz9irHVjCEcnlrZblSdaUkcPpNuVn5Cs7Xps7mbU1Sk/Ojjryc16erx+PueU+NmJ+pm6reppJHJeRKi3zwXTuhfDafJ7ceSajw+TxXFUosiVOXa9BViKwuckkLtMqlPbJGevJU4tUdsdOMPJnnkqKMd+Y16kupFmbWvIy1HwzJXlOdqSMNlsrHy+DRgQ77V+Tza8nbx6s+P857XosFR0trk6Kn2yUkuEcyuE4tNPRenZPhs31h1qerV1fS9t+xTl9QeR+laRjjWl5H1rwS6QiT3yWxfAFEKWjnao7I2QGyCMAQBEATYADsDZNgZBNgbA2K2Adv8AqaP2GyNSstkq4v38h6fGLtdk1tQ9Dnde6u5ScVLSXoL6j0+LxTXur7JVR4ViYncmuGeVs6jLvf1a/qbMLrFEZdlmRBb95EnV8njxJ3LvdxNmau6FnMJxkvdPZapFeZbsgikHYDEBsmwCQBCCPTRTOcY8MufKOblOcZcs1CLpak+B6yimXdHyXwO0DeGMhZcC973pFRsrZYiil7SL9nOtIEAdgEIPQmwCEUIBIAJR0Zy0KuRpR5AuDbAMrkO3yJJkCA2RsXYDMrY3cKwEf3AxpLYrTCq29MMZizET0BpUtobZnjItUtkD7A2DYNgHYG9AYGwI2K5EbK5S0AZSMmZm04dErr7FCC9WDNzasPHnfdPthFbZ8/631mzquR3LuhTH9MG/7gTrPWruq37l9NUX9EP939znRjKctRTb9kNRTPItVcFtv+x16qq8WPZTpy9bPf8AAVhr6ZkTW5JQX+Jln/R72volCT9lI2d79WRS9pBXIvxb8d6urlD8ryNiZl+FkRuom4Tj6ndryl2uq+Ctql5UvQ5nUemfIXz8d99En/WP5HUex6J8Q09TrUJtV5C8w/m+6O3Gez5LVbOmanXJxlF7TXlHs+ifE8cmEaMtqN68T9J/+ScTj1XcHZiry+96ijZTCVjL+acNsKZrjg7jsoyFDHrb34L+KBCEpvgs/ZrN+AdGyI3268rZ3baox09G54xyYYdkhcmqOLU5zfhHYVtcKm3rhHhviTrFuVlrCxm9y4ei3EkHL6p1S3IvlVRzp8szdO6NZl5Slam1v1O7h9FrxcRW3Ll8tv1O70XBjJfOcUl6Ixrx2z06Y1JfbT0/p9eHipRjzoz53MWdaySS0cfPekz59ll5X0ZZZ2PNZq+pmGN8q5eeDfmPbZzLOGdc3jhudboXxsXL5I5OL48HMVjT4ZasmS8npz5P+vLrxf8AG3vfsLO1pGV5bXoVSyJTNXyRieKrbLtvSKJNvkHLDo4a1a9GMTJE+dGnDyVj2py8FDSRVatwf2MN2dj2eJk15NScWtl+tM8X0Xqkqcn5UpHsq7FbWpL1R0teWzi2LHTKk9DxeyIcguwhEATZAqbAQDCIAgNgQDYGBsAtlcmFsqnIBrMp0Ys2pa5PD9Y6wvnShU1OW+X6I2/EvW3CLwseXL/XJeh5LmT0jWc/2u18l/MzFk7rLHuc2xN7N8OjXqCnkTjQpLaUv1f5DPpmMuP2ibfv2m3Jjx8u/Emp0WyhJezPUdJ+KIX6pzdVz9Jrw/z7HAt6TYouVE42peUuGjA9xlqS00LJR9Qhanpp8P1LVM8F0rr92DJV2t20ezfMfwevxM6nLpVtM1KL/wA1+TnZxHQUg7KIz2ixMyqzZNiph2EMY82vvfBqQti2FjFRBx8o0w8h0lsEfJ2z8Kea4K1FNl0l9JUnpmkXVM0IzVvk0x8GK1BJshDIOybAQoYiB6EAYhCAdRsrkwuQr5OjBWyubHYkuSCpsRsdxB2gKmHbD2oGgqMDIDegFkimXBc2VWAIpaZbGZQFNog0qWybKozH2mAWxWyN6K5SAMpGTLyq8amd1s1GEVtthyMmuiqVlslGEVtts8H1zrtvU5/Kh9FEXtJfxfdgVdZ6zd1S/fMaY/ohv+7+5zqqp3TUIJtsNVU7rFCC22damiGNDshzNr65f7IqjTVHFq+XDTb/AFS9/sHeieEI97Co36ipvZG+NES2A/dpe5fRfKqX80X5T8MzeNhg+eSBc3pynF5GKtrzKH8pzE3F+zR267ZUz3F6EzMGGXF3YyStXMoe/wCAOp8NfEdVdkcXqGkvELX6fn/k+g0ulQU1rTW00fEtOMmmtNeUd7pHxPlYVP7LbNzp/hb8w/8AB1zvn1l9E6l1yvFraTW/bZxf2y7Pi5PaicKds8u1Scu5S8NHqMHEVeBtr0NS/qqu+Hpdt2vuesue6dnj+i7WW/yetsklj7fsbz8SvL9c6vLEqmtnJ+FsKWfmSy7ltt75MXxXlK3LVMfWXJ3vhvIqxcLlpNox90v8W9fyowthjxelv0O30yxLEjFex5Dqcv2nqPfF7Wz03TFJUxT9iz3ajVkSa2/Q4+bemmdyyHfBpnnep1Srm36Hn8/i7/lHp8Xk56rj5UttnPs52jbkRb5MNnDPLHbSrs09kDshtgjQUg+pAcEDYGxXIgZsrm/pYXIST4NZz1nWuOVZY6MpTXoz2HSOrRlVGMpHj85c7NPTrWktM68ee+30Su6Nkdpjo8xidSlWtNnVxuoxn5ZPyjqpjbMccyEpaTNUZbWzNlBIQhANgDoGggACxWAGJJjSKpy0BJS0jide6xHp+O4Qad0+Ir2+5r6l1CvBxpXWSXHhe54DMy7c3Jlfa9uT4+yNZiqZ2SnNyk25Se22d3p2NDpmNHMtgpZdq3TCS32R/ma9/Yo6RgVxhLqOZHdNb1XB/wDuS/4XqaLLbMm6V9r3KT2zoodtls3ZZNyk+W2H5cfGiKTI5ckA7XCW4vTKsjGry19SULP5vf8AJcRrYHCtososcLItP/Uuws6/Bt+ZTNr3Xo/ydO2qNseyxbXo/Y5mVhToe19VfpJf7hHr+l9bpz4qLaruXmDfn8HWjZvR8zjKUJKUW014aPSdI+I9tU5stP8Ahs/5MXP/AAesUh1IyQtUoqUWmnymvUujPZgXbJLlCKQ29pgBix8jMX1OmRd5iZ35NEf0lE1qR0RZB8mmL4MkX4NNb4M6ai0gCGFHZAERUEICbAbZNgCB0AMjYDowArQwCBdCvwO2VyKEchdha2wNEA2AOgBSsrmWSEZBW0BrgcDQCJ6HUyuQneFXuRmycmuiqVtklGEVttgsyI1VynOSjGK22/Q8L17rc+p3fLqbjjwfC/m+7AHW+u2dTm6q2446fEf5vuzlV1ytmoQTbfsSuuVk1CCbk/CR2KceOHF1wfda19Uv5fsAtNCxa3Badj/VJen2Q3laQVEj4+wUjb8edCPu2uPyWNFUpNv7FA/iG9dAUibAfj1A/PsDZPIDd29Flc3Gaaemihb2Ww9iBsnFrzY90Uo3e/8AMcmdc65uE1qS9DrptMN1NeZDtnxNfpkgMnTOpPCvi7E51b5j7fg+m4WVRmdLjZjzU4SXp6Hya6mzHscJrTX9zd0nrOT0q5ypluE+JwfhnTOuI+k9LioZL/J3c65V4Mnv0PmdfxRYrfm11za+3obcn4zduI65Rkpa8NHSbiccy9vO61Z6qL0bbXbRbGqDa4Of0W6MsqVsvMpbOtbKM8xSXjZznxWvpuPZZapT5PYYdfbBHEwopRjJI72PalBHXM4lae3g5nUsZWVvjk6SsTRkzJrtZqzpLx5p4LntHLzMOVTe0ejrtjC5p+BM+uq2va0fN8ufzp7sX9R49x0wG3Jx+2TaMjWiSpZwoBmgNDoR8FUrOdIssT0Vxr29s3mdc9a4kNvlkl4LNaK5vSO0nHFzsxbROnvkOW+GJgb2EdZSLoWyiuGZo8ssfCA1Y+VONybk9Her6lGNa2zyvdp7Q0r561svfQ9nj5UbVvZbK+EfLPIYfUbKnpsuv6hOXKZOZ4j1UbYT8MY8jT1WytrbOnV1hWRW2Y/Jx2WK2YoZ0XHewf8AUIN+US5sGmUjJk3wqrlZN6jFbbGeRGa2meQ+I+sftFjxaJfu4/qa9SSdGDrHVJ9SyW038qP6Y/7lfS+nS6he9vsoqXdbY/SP/JRi4tubkwx6YuU5vSO9kOrHoj07FadcHuyxf+7P3/HsdFLlX/tVkY1x+XRWu2uC9F/yJrS0gJdpF5KqaBrXIW0yBA9R1yL6jp6AkoiPjhpOL8pj+Sa5A52T0/h2Y/j1h7HP00/Zo77i97Ta/BmyMOORuSfZZ7+jCE6Z1q/AkoS3ZT/I34/B6/DzacupW0z7ov8AzR4CyudM+2cdMtxM2/CtVlM2n6r0f5M3PR9FjMsjI4fS+s058VFtV3LzBvz+DrQns584NGt8CPafIrvUVzwJG9TZrKtlb2iq5aY9bBcjqiuLNNTMqL6mZvwaNkAmRGGjEAQIIQBAgdg2Qo6BPQOhZPR0YBsVvgDYCAvwKw7FYAegaIRgBiMdiMKRg0gsAAYsgtlcmAk3ozXWxrhKc5KMUttv0LLrVCLlJ6SW236HiOv9clm2PHx5NURfLX8b/wCCKXrnXJ59jook446//v8A8HHhCVk1GKbk+EiRjKclGKbf2Ovj4ywo685Elz/g/wDIBx8eOFDtS3e/1P8Ak+35LUklpAS1x/m/cZBStaFkt8seT1wVykl5ZQkpaKny/cMn3PgkYABbC2Hs+5Ne4AXkZE16oib1yAdaY8E9ixaY8ZcgOhtcbAvAV+SCWQrya/l2/wBJeqOTkYtmNPUlx6P0Z1kuQyUbIfLtj3R/0A5OJl2Ylyshp68xfhnrsSvpvXcJupKNsV9db8r/AMHksvEeNPz3RfhiY2TdiXRtpm4Tj6o1NcR0cimfSsxwT+lvg6OLkfNlF75OfkZS6rX3Pi2K5RVgXypuUZe477H0Pp0+6iJ1KLdcHA6TepVRaflHXjLT2eifErpfN4MmTY2mGNqfqZ8qxJeSow3PnaM7vbfa2Gy1bfJnl+raPP5sfqO3i1+aNlfzEYLsftb0jrVR7o7Fsx+48HePbzrhuDRFE6M8Rt8IH7E0vB1xm7cd2Zc2Ve2K4aOhLHcfQzXQ0emZ5Hmt6ySKLHwXSKpQ2tsg5uW3oswF9O2V5zSei3EWoBG2H6h5PkFcdRJ6gQiWyMaKArku2Wy2P1xFnDY1S0BJR1EWqbT0XTj9JkXE9AbFlSXGxq5yk97Mb33D25McSh2S8+EvdgHqvVJYtHyapfvJ/wBkebbcpe7bHutnfbKyb3KT2dbpeJDEpXUciG5y4xq2vL/mf2X+oRporXScJ0xWszIX7x+tcH/D+WVRjpE+qcnZOTlKT22/VjeCNB59CBfgGiia2yPzoiDoCIPHgBEEEnkiI/IBQHHYyYQKLaoWx7bI7Xo/Y5eTh2UPaXdB+Gdpr0FaWmmtp+UBwITlCSlFtNeGj0nSviFS1TmS1LwrPf8AJycrp2t2ULj1iYdNPTJZ1H0RpWR2nsFVfazyPSuuW4LVdrdlPt6x/B63GyqsmpW1TU4P1RjnKN1THtX0lFUuTRLmB0GdPktrZQ+JFtb5FGtMOxIvgKZzaNrYRdhQB8hATYBCAhUdNsqm9j72Bx2dGFWgvhD60VyZArkKmSTEb0BYKwKWwvkKArCwAKxGPIrk9AB+DPbNJNt60POzS8njviD4hnO14uHNxUXqdi9fsiCj4h69LLnLExpapXEpL+J/8Hn1FykoxW2/CDzOWvLbOzi4iwIKyaTypLcYv/217v7hUxsRYMU5aeTJeP8A8a/5L1BR/L8skUluTe5Pywd23pcka4OhLGvCY7Wl9TKpyivAUreo8lb5H7u5clbX1aRUFIbt4DBaiTYC6YNbLNbBoIChr8Acd+B/sFIoq7dDJvwGURdNMCyL9BudlcfOyxfYBt+ofQC48h2QTtjJds490X5TMGXgOtd9W5V/6G9DRenxyn5TA4UZSrkpRbUkb4WQyUpJKNq8pev3K+o4yqmra/0T9PZmWubrmpxfKZUew6BlvXy35XB6eM9x2eG6Rcv2vujwpJM9tRzUmdsXsSjK1x9Si6zcW2yvMu+W2c6eU3vktpw9lq7hoWJoxRk5zN1FW/JlV1NuuGXqTk9IzWR1JdpuxadRUpHm14e69PTny8yaFK1toMqU14LJNt6RZFaR684mZyPPrV1e1z7cdafByM2PbtHocjSgzj2Y8rpttcE1GXIhS5PbKsiShFpHQynGmOl5OLlWfS2zlfTTm3vvv0dHFr+lcHPoj8y5s7ePTqGyAtdsStFtngpAbyyyK0ha0WIANBhEOhooojXBltXbNM2PwZr1sANwjU7JNJLls4WXlPKu7vEVxFfYv6hluz9xCX0R/V92VYGFZn5UaK9LfMpPxGK8tkGjpPT68mU8jK3HFpW5tfxP0ivuzfddPLu+bNJJLUIrxGK8JD5FkLFDGx124lHEF6yfrJ/dir2ISB9gP8DAa9iqHoBLnY2ia0wgegUTW/QKQAIFEAiQSEAngPrsC02ECb2TRPBNgBJpmbKwYXpyjqM/9TWBrYHn51Tpn2zi0zRgdQv6fap1S4fmL8M6t2LDKrlGX6kto4VkHXY4S8pkR7zpmfVnUK2t/wDyj6xZ1YvcD5/0LOeF1CKb/d2Ptkv9z3tUtxKKZ8SHg+Rbf1Eg/AGuHgYrrfBZs51RCgIPoFEgAgEmwBCOlom+BmhGtHVgG+CmTLZFbIK2VyRa1yBoCtIf0DpIDaCoxGHuAwFbKbGWSZRY+APN/FHV5YtP7JTJq2xbk1/Cjxhv61kyyuqXzb4U3FfhcGOmHfdCPuyK6vT8aGLRHJsipWz/AO1F+n+Jljcm3KTbb5bfqPL6pc+nC+yQs9Iiitdu9iOxJ/SBpa0yuS7d65KqSnJrzsWPL59ApJ8bDxBfcIV7UtJgi9T5I5dzB9/YKdvjgaPhbFj5b9w93poIciEjJuX2H9fAEX6hgeCbKC17sr16DOSBwgIltfcsXHDK035Hi9gMHz4F3oaPPggmhl5B6jJbel5ArzK1LBsT8x5RxTuZ0lXhWb8y417nDBXT6RLV8T32NL/08X9jw3TseUKIXa/VLg9hgz7saJ1wzVedy2c1w2zdm2aMdMu+ei36q7Ho52bVBpcBpraXCNNWPKUltFkRXjUOU9y5Oj2pR16DVUxig268bNyCtRXkL2gJpeoYRdkuPBUI6pW/gy5nZj0v3OrYlRXtnmOsZvc3FMzq8WOPl3O2xv0ORnWcaN9ktJs5Vz+bekjg00dPpbaZ3ow7KTF03H21wdXIh216RYjm2FaiWtbloLjpEUsVwOkAeKIoIdcIiiSfCKgN7Ry+p5fyY/Kg/rl5fsjbkZCx8eVj514Xuzzlk5W2Oc3uUntioFdcrrI11xcpSekl6s9A6YYFDwKWnZLTyLF6v+VfZf6mfp1McHFWVr/1V21V/gj6y/PsX1w7Y69WZWDGKjHSIkNrQAoE0yPTGKF0B8sIQgJaQEPrgDWgATQSAAgWyaAGiPgJHyBNbREiBAi4C+CEfgCRbT2vKOX1itRyVNfxR3o6kednL6vNPIUF5ikmBgi9NNH0rDn3UwfvFM+cUVSuuhVFbc5JI+kY0eyKivCWghr16lUTRevpMy8gaqmWmepmhGKsEIAkVA+SEAKCKFBHXZWyyRWzqwSRWy1oRgI2I2O0I0yBHLQmx3HYriFBBD2gYFcimxcMuZVMI+YZ9brz74PzGyX+omNJRvg37nZ+KcF4/UP2iK/d3c79mcLentBp3pxa1rwLavp2Ng2xy8ZRbXzIrx7hnFp6a/oRWVvfBNL0ZbOCfgVa1prkor7WxZQe/Bc9aBvbIKPBEk3y9Fk465RVr3KLFJEa5K2+ePA29eQC5drHVnJn7m/I0H2+SDST3KlZyMm35ADYPQbUWHt8PjRRID+Bdewm2n5ILgp6/LET4Q3roCxbYy0m34SXLBHjhPlHOzszv3RW9RX6mvUAZ+Z+0zUIf9uHj7/crw8WeXkRqj/V+yK6aZ32xqri5Sk9JI9l0/pEMDEUeJWTa7pe/wBjUnUGGHGOJCMVxFaRtxn2UaL50dtCSXoZoPti0dfgyZcm5CYa/erY1/MiUR1LZn+jvUuPai1WNeEc+ixrRqjbqLOkRsqnKYtim3wTEnuLbNMOfQ0jJXRbOSR1aMZUV90vJZiVxS7mhOoX9sGkBxesZfbFpM8hkWOyxtnU6vld83FM4s5aOOr2tRnyZ9sGYsOHzLe77mjLjZOtuMXos6ZTwmzmrt9Np0t6NORHuTBjahXovce6LOv8RyFD95oN0dMvlDVpTkPTMcVT6lkFsp3yaKuSQWqK0UWMvseomVvZRy+r2Psrr9G2zmQSc4p+GzpdXg+2ua8JtHNT00/YzUeg7dyb1xFaj9kRPfkeiUbKoyT4lH+4jTT0RqC2mt+wr4CuCa0AEMv7CxXIyXoUQK1sGuCa48hB1sGuQ8onrygB/Qn8PIfUGtcgBsiZHyBeQo6DrQQsIUgfQGgCiMmvsLbZGuDlJ6SAW7Ijj1Ob8/wr7nCsm7LJTly2+SzJyHkWuXp4S+xq6P0ufUclJ7VMOZy/2COj8M9Mc7f222P0x4r36v3PXVLTKqaYVVxhCKjGK0kvQvgtMSostjuBhfEjoyW4GCxakKQ9b5NMXwZa/Jqj4MVqGIQJFQhAhECmAKA629sVj60KzqwRiSLGiuQC7QHyBkTIA0K0WPkSQCMWQ7EYFbKpFzRVJaAwdQwas7GlRavpl6rymeD6l0y/pt7hZFuDf0z1w0fR2ZczEpy6JU3wUoP39CK+cVWTpsU4SakvDO1i59ObFQu1Xd7+jKOrdCu6dJ2Q/eUfzL+H8nK00yr13p1yg9Nf1KrE/KRVhdU1qrK+qPhS9Ub7KeFKLUovw0RWWC7kMq/sWdna1pbGS0vBBS69+hVKn19DXw+NCSUt6UdlGP5M9bXG/QRxlHhrwbHGS9GLrufMQMmuHwDTa8GmVXOkhoQS50Bm7XH0J3S/BqcU345FcI724gUKW2WxfCC6F58Iny327XgCf7E7e57ZOY7La4dy2AqW2klwi2NTlLufCLKq9vSRk6lmqlOmp/V6v2Ap6hmJJ0Uv/wCUjBCDlJRjFtvhJeoqW2eq6F0ZY8I5eRH97L9EX/Cvf8mpOov6L0hYUFZat3zXP+Fex2OZ3Vw1wnsOPBSk2/QtpinlSa9Fo6ycRpuhqg5Fr02du+P7g8/kz1JouiM1k9MkLXvSKbJbYavJzV18V7SbL5N+DPi+DZGHc1s6RGzD/R4OhVFS8Iy41X0pHSorUVs2i6OoVnE6re2mkzq5FnbWyno/TKutZF0LZ6UNcLzySq8lHpn7VPukzZZ8G3/s8bpUyjCXiWjtV9FeH8RwwbZ7q+ZH6v8ACz3nxFdjYvR3F9se5pRR5p2/W/T5JlfDksfAajHuaXBwcbGlVPslFpp+p9SfyrMflppo8p1Hp9btlOpI18Zc2irZrdTUfAuOu3h+TRZJdp0g5WRDT2YbFuXJ079PZz7VpmKK/lrQ0X2ETBJ8EVLLO5FQWACnKoWRRKv1fj8nn5RlCTjJNNPTTPSryZ83p0cmPzIajb7+5KjD07NVL+Va/ob4fsdWTjN9y59mvU85OEqpuE46a8pmjFzrMZpP6q/5fYiuw0/YH2JXdC6vvre17exHHf4IqJ8jeRfTXqFP3KClvgKIuCMImkwp6A1tAe0AQNE+4OG98kCtkQXH/IKX1FDaCw6IwEJobRHpLbfICtqEW29JeTjZuW8ifbF/Qv7lvUMz5rdMH9K8v3MdVU7rY1VxcpyekkEW4OFbn5UaKk+fL9Ir3PeYGDVhY8aKl9MfX1b9zN0fpcOnYyjw7Jczl7v2OtGBmpUjEZLTGSJrkQWxW4mHIjqRvr5iZMyOuUaIog0aq3tHKU5Kw6WO9xM1qLwgDoyokITyEQKIQo7UkVMvkUyOtYLsrmNzsWRBTJ6FQ00CKZAyBLkbWhZAVsWQzEaAGhZRHXDI9aCss0VSW3o0zRq6Z02WVcpNPtTEnTrT0rpEban86ClGS+pNcNHkfi34FWPKeZ0pbj5lR7f/AB/4PqUKI4uPrxwcTMn82xv0Xg35LMZb8eLuvhsouMmpJprhpmnDz7MV9r+qt+Yv/Y938Q/C1HUlLIo1Vk+/pP8AJ8/ysS/DvlTfW65x9Gcc6mmt+O4vt267KrofMrl3J/5otito89RkWY1nfW9P29ztYmbVlR4+ma8x/wCDTHWlQS8+Q9q1skZLeh2trSCqZVpryUyW2Xy+l68iOOvQCnt1JrQO3kv7Wlv0BJJERTpA1z9yzscnwF19r1/mAkY8bZIrljvTIopMBHUpcf5jV17korkdRe9L1KczLhh1OMWnZJcFAz82OJV8mpp2SXL9jiNuUm5PbZJzc5ucntvydbo3SnlTV98X8qPhfzP/AILJ1GroPSE3HMyY8L/twfr9z0e22CFfHskXRho7ScRfRHtqcmHCW9y/mYls+ypQ9+DTix7YpexqfUX5LSoPKZdn71pHpM+3VTR5XJe7GzO1hO7ZdStsojyasdbkjEV08aGkb6Y7aMdC+k34y+pHWI6WPHSRuT1EyUrSLpy1E2jHn3dsHyeao+ILuldT+bTNrfEteqOn1fI7YS5PF5M3O5v7nLdaj6NR1SrqbVzn9b9d8idTqy8rtlO+coR9GzwGL1C3EknGT0ehxPihTqVdjRyVuzc+dNShGTMNedJxak97DZLGvj3Kabf3M8KU5fT4MWatXs411fW9lzr2iU19sS1I9MnphhvrSOddDbZ1Mk5txnSskuCtssmVMwA2HYrD6BRiuS5L6CuIZy1BgcvPhC2emufRnMtpnTPUvHo/Rm++xfN+5qox421NWR3F+SI49N86J91b/K9GdfFzK71/LP1Rhy+nWUbnBOVfv6oxpuL2npr1IPRNJ8gX3MGJ1BPULnp/zHRi1Na2vsw0HAyA01wRMIINchQG2vUCa9ydqAiL10/AEcoqXbssSXoZWm5b8l6nwkSUWeBW3vhEj4CueX4RQr92c7qGbpOmt/V6tehd1DNVMe2OnN+F7HG8tv1YREm3ry2ev6D0dYdayLo/vprw/wCBGP4e6O9xzciP/wCuLX9z1NcGZtQ0Il8VwLGPBYgJoDRYlwBoSCVlWXHaLYcS0HIjuBscpQXcaqeFozviRfS+TNVpRCLwQwohIQCESIFAdlsrfIzFZ2YKxGWMRograIojMXZBGIxmxWArK5cDsrkwFb0K5AkxQqyuDttjBerPZdLxI4+MpNLwcLouD8yxWzXHod7JyVGHyq/T1NyzM7Vzm6vIz9RyHLcIvj1ORYa7XxyZLPY8fk3dXr6PjxMTjPYuGcPrHScbqVThbBKaX0zXmJ3LZKK0YptNvk5y8aslnK+ZdS6Xf025wsXdH+Ga8MxRlKElKLaa8NHv+q11290JxUov0Z5HP6VPHbsp3Ov1XrE9ON9+vF5PF+fcWYnUlNKFzSn4Uvc6Mbe18nmDbh9QlTqFu5Q9/VHTjl13Jak00ia5Ka7IySlGW4P1Rd3R2kyBWvcRr0879i1paEkkmtPkipra7Yvn/QHY9a/zLIaUWwSkn66Aq7WtIkYpy0D50W2l7AlkQopdkv6fcqJlZMMSpyenL0XucGyyd1jsm9yY190si1zk/wAL2NfSelz6lkqHMaov65+yKh+kdKlnW99iaoi+X7/Y9bTTGtKMYqMYrSS9Cyjp8MWlV1NKMVwh1Ht8o6ZiC3pcBrnuX4K5zSXkrjZviHlmui92fMyFFeI+To1cR2Y8TFa+p+WbbdVV/wBDWYOf1K7hrZ5+57kdHOu7pM5sntnPShDybsZcowx8m/EW5IkHYxobSN1EPqKMWH0rg3U18neI2Q4RXkWdsWWcKJgzbdJlR5/rV/DWzzcuZNnW6pZ3WM5TR59XtbiqQIv6gyQK19RkdLEcuOWdvGXCOPiLWjsY/g6ZRuguCxeCuD4LIs6Iy5MeGcq462VJaORkS8mNKyWPkqbGk9sQ5qgQE9AHi+BLpagxk+DPky1WwOZ/3MrR6HGpjGlco85CfZa5fc215lk+IskHb7a1xtHI6h0iMt24uk/WHv8Agtgrp87ZpgrI+TSPLtOMmmmmvKZqxc6dD1JuUP8AQ7GZ0+vMXd+iz+ZLz+ThZGNbjWuFkdez9GYsHcruhdBSjLew61ycCm+yialBv8HYxc2F8fOpeqCr9gfuFvT45Jy+QF348kC0/PgifGwBPhcLl+wsZNJbGfjz6A7H3JmeC1Px6GfLylj1N723wkPfdCmpyk9a/ucO+6V9nfL+i9jQWycrLHOT22djoHR/26359y/cQfh/xP8A4MHT8GWZdrlVx/VL/Y9p0lRhH5UUkl4SM3Xvi/m86311JJaWtF8YaQYrQ/oVkugxJoaIQyQdERNhC+JD2LcBH5LfMDSuRatTHqfIcmOpsWp8marZHlDCw8DmFQhA6AhCaCB12K0OxWjqwRg0PoV8AJJFTLJFckANgYGDZAJFUlsu8g7G/AFHaXY2M7bUu1tGvH6fK1/UtI61ONXjx4S2YuuO2PHdfRpi6au1cCTkPOa9zNdZrwctbtezGJn4S2a5MVtiTYbbtt8mHJu88nKuiu/JW2c67LUYvnkpyslqTSZzrLJSfkSM3R773bLbZSv8yJNk8G452uX1DpUbG7MddsvWPozjSjKEnGaakvKZ6x6MmZ0+vKjtrU/SSOud/wDXDeP7HDx8qzGluL3F+Yvwzr4+VXkLug+fWL8o4+TjW4tnZYvw/RlcLJVzUoScWvVHVx+PSKS87BKS05Pgw42ZXkLsm+yz39Ga1BNJSnz7kOlnf2rzt+wvz7J8Qh/9h5Y2vqdi/IJSpx63OyQA+imqV1z4X9zj5ORLJs7nxFfpj7DZWVLKn6qC8ImFh252TGimO5S9fRfcvEP0/p93UMhVVLjzKT8RR7bEwqsLHjTTHUV6+rfuHpnTKun46qrS3/FL+ZmucdHbOeRFOpb/AFAulKGu172NLgpmu71FEqolk2dunt+h0KumSx+ZVtFPSoShkxk3wvRnq5ZNU6tSivBJyDg/OrqX3Ofm5fcnplnU9LJfY+Dm27aNW+hjul3PbKGXWLkqXk51UUTo4MdyRkjHfodPp9X1IsHcxIfQjbCOlsqxofSjTKOonZlXOWonH6hbqL5OjdZpM4PUrfJNX0rhZcu6xmaSLreZsql4ODTPJcjVL6iNFlMeSDoYsfB1aVwc3HXg6dK8HTKNcFwSU+1ET1Eotl5Noqvs2mcu+XLNl0+Dn2vk52qpYCMBlUCAJBN8GTMn2wNT8HO6hJ9pRz+7ukdHCS2tnMhwzo4ktNER6DHjFxXBa617FOEnKKN/y1rk3BjlV7GXJxYZEPl2Q7l/odVqKK5Rh5HB5LN6Zdibnpyr/mXp+TFGUoS7ovTXqe0tSlFxaTT9DhZ3Rmt24q48uH/BiwV4nUFPthc9S8JnQ8rZ5xpxemtNGzE6hKn6LNyg/wCxB1e73BKXsNX8u+vuhNP/AFQ6o0/1x/qwqtJ716ewbLI1wbk9JLlknbXVHbkuPU4+bmPJl2xeq1/cCrKyHkWb/gXhExcaeXeq4L8v2QlVUrrI1wW5SfB6PBxIYlKhHmT/AFS9zOtcjWM/qtGLjwx6VVWtJf3NeHZ8vIX3KIrXId6aa9Dh/evRZ649LHlJofXBn6farqI87aNetHonuPJZz0raIkPoAREQOia5AVlsOYiNcDVmoMWXHUmZq39RuzY8bOfHiRKrfU+CwppfBfo51QSCQgBIQgHa0K0O0DR2YJoSRayqQFbRXItYkkQVMRljB2uTSRAKoSsn2xR1sXBjBKUvJMHFVUO+S5Zsc0onLWnq8fi9dopxgtLgrnZrZVO3T8mW3JSb2zjdPVIe67SMd2RpPkovyuW9mG7J2mmzHWvh78vzpnOvvcnsWyzZTKTaDNrLfJynsq7S+cVsqfDNxzpeEJJ8hlLkXZqRmoweCbFZqRm1XfXC6DhOKkmcTLwJ47coblX7+x0L85Qu7V4Q6yYWR/J2z8efXuuAXV5V9fEbHr2fJotxI22Ps+lsrs6dl1wc3U3FfxLk0yEs7Ikv+5r8IplKU5blJyf3YrT3ytGjDx1k5dVMpdqsklv2AXGxrcu+NNMHKUj3PSelV9Nx1COpWS5nP3/8DdO6djdPh20Q5f6pPyzox16HXOeIMY8Fdhpa1AzWNbN1FE2USlyWWMob5MqeN0q3uL0aodTt7O1nOb29FtcdmVWynK2TlIqtS0aIw1EoyOEUc27yVx8j28sFa2zA1Y9fczs4FWmuDFhU70drGr7dcHTMSuhQkkiy39AlXoNkPUDojl5Vnbvk8/1CzbfJ186zW+Tz2XLcmc91Yxy5YkhxZI5NKWi2hciPyW0eSDoUeh0qTnU+UdCppI6RGiUvpM9j4Lm00Z7WkaqMlz4MNr2zXfIxS8nOqQAQEVF5C/ACMAeePcqyul5FtfdGLaNGPH5mRCP3PaYuLW8WKlBPglSvmb6bfU9yi0acert1s9n1jArVDlCHoeNcpQtcWvDJB1ce5QS0afnykcvHlto6dMVpG4Cu6TLlB6HhAdR0UUuoSUF7GhvYklxyByOodKry05x+i33S8/k87fj241jhbFxf+p7Kcl4itmXIxo5UOy2HcvT7HPWsxuYt+PKQnKD3CTj+GW/tl/j5jNmd0h41btrs3DetPyjnOLXlpEmpfcTWbm8qTsnY/qk3+SRjKclGKbb8JGjDwJ5cmu9RS8s7OLg0YvME3LX6n5JdSLnFpenYKxa+6XNkvL9vsb4oWOkWHG+/b0ScnB0CQ6B6mVbelZHy7uxvhne8rZ5OE3XYpr0PS4V6uoT3zo6+O/xw8ueXq5omgk0dXFNEaGSA/AUrRK/IGyQf1CIGXHcNnLfEzsXR7q3+Dk2x1MVWih8GlGOlmxeDFVAkIQQhCEHea2DQ+gM9DCqSK5ItkVyIKmhGWNCSIEaLcWnvuWxEjVjNQTZnV5Ot+OfrXG6U1BaXgy23a3yVW5Hnk592TrfJ47p9KRosytNvZz78nzyU25PD5MFl7ezK2rrsjhrZisvb9RLLNvyVpOUjTFvVsO6T2PLSX3LKo9sOTPdJe4FU58mebY0pFcmbkc7QfgXehtCyNsWg2UZNyqqb9WWyfatnJzb3OT54RuRjVZrJpt78sRWuL4ZXy3tjxjtnRyb8VuTTZ26YfNxLK/5oNHHxY6ijuYH6TUSvIXR7bH+SzEn8vKqnv9M0y3qlLpzbYNa1Iyw9PsZR9HjzyX0QcpGfE/e49Ul4lBP+x1MepRjs9MQlq1HRgulo35L4ZzLdtipFE5laHmn7AUDDQRjt7NdVYkIGiD0ixAlHSMGVLWzbbPSOXky22SjLN7ZZRHckVpbZtxKu6SMRXX6fRtJnWhXoz4FPbFG9rR3nxBrWmV5c9RY8ZaMedbwwjjZ1m9nDvlts6eZPlnJtfJy01FYGEDMKTXI9a0xdcllYG6h7RshZpHPr2vBsjZBR1vk3EXSv4M1t5cuxryiuyNbXlCjJZLaM0jVfGMVw0ZZaM0KAhCKgGwtisDd0mr5mYvse0rj21xX2PNfDtHdZ3Nep6rRGay5dXzKJLXofP+pV/JzJJn0lxTTR4v4kwWrHYkQjk0T8aOpjzb0cehaejqYz0aiurX+kkiuuxKO5PSM92Y5y7K/Bu2SLJavnbGL0uWKoysYKad/VI06SXB5d+W/I9OPFP6p+TGPnkrsS9C+bKZeDzW16ZJHO6rHeBP7NM8xZ5PW50e7EtXn6Tydnk9Hh+PJ55/k6fRn9U19jqnK6L+uf4OtouvqY+InodPbE0GL29GHRcvBNEi/QP3MqWR0ekXuM/ls5z5LMWz5WRFlzeVnc7HqQoqqs760/sWJnoeQwGuCIJVVNPZEtMditBFrW6zlZEdWM6sf0nPzIaky0U0vk2x/SYK+JG6t8HPSnJ6ECZVCEIUeiaEaLGhGjuwqYkkWtCNAUSQjRfJFUlpmQi4DO3sjrZGZsriJy8v8Aq7+D/dXde+TDdY3zsNlm/Uy2Sbfk8vHutV2Tb52Z5S55LZvS5KJPb4KwSSblwX0w1yyqKLVNJFRZZalHRhsntj2Wb8FMnt8lkTVIwNDtCtaOkc+lYjGk+ReZPtRpm1RbGdn0V+TNLouRZLnej0vTcBL97NbOk4R1+lG443Xt4uHw/a3zs0P4f7K+5rweq7V7GTqM+zHf4Kz15aMPlzcF6M6uDLSOWuZt+7OjiPSRuKw/EGJbPI+dCuUouO20vGjiVpOajvW359j3cNTg4S5UlpniszHeLmWVv+GTQ1EfRum43yMSmpy7uyCXd7nTS7YnC+Hc79s6ZVJv66/ol+UdiVnB6J8ZU5D2jDI1Wy2zJY9PSJSKmty2GMdvbJ4Cm34MqsS9hktCRHXgopuekcu97kdDIfDMEpLb2Yqq647Z2enY+2uDmY0O6aPTdPo7YrguYldDGr7Yoe56LK49qKL5cnVCd6UWzlZl22+TZbZqLORlT5Zm1XPyp7bOfPya8iRib5ONUAMZisil9S2sr9S6CA0Vl8K1IprNFZqIf5S15BKha8lsQTfBoYL4JepkkjZkS5McvJihdA0MAigTywjUwc7ox92B6v4eo7KFLR2WZumVfLxYmqS4Mskb8nH63QrMdvXodhp6MedV8zGkgrwCj22NezNlVigttlGTF1ZUk/cy35DT0i9HQsypTfama8OpJd0uWzlYslLW/J2MeWo6OWra74ka09LgZMqUhu7g42PTKMuSqfgfYkuTnW0xa1Za+5bjrTR47qMYLPtUFqPe9JHtYzWLiW3vjUWeI08jLS8uUj0eKenl89+R3cGiNOJBqKUpLbfuaEPKChCMV6LQnqPq/IjQUtB0BPRBZELfAsfATLSCp/Un9xmLoD0eBJzoRsSMPSeaEdHR6J8eO/SkY2gNFQnIdE0H0AaHgy5sTVDyU5kdw2X+DmRlqRtqe0cuzasN+K3rkxVag7A0Q5qIN8kIUemaK2O2Iz0MFZXJDsVgVMqk+S6SKZIgUpyo7gi9IryP0HHy/wCrt4P93Gsj9TMtnDNtzW2YLpbZ5nsqiyXoJCO2HTcixR7eQgS1EzznyWWyM7ZqJajkLoJGzcjFoMVsLZXJmmSyZd0+p3ZKWuDMzt9ExtJ2NGoxq+nSUFCKilwiMtaK5G3AmuTk9cs1W4r8HYS5PPdcnu1RBHJiuTdimOKNmMbjVdKuWtHE+JcPU4ZUFxLiX59Ds1ssyMeGXjSpn4kuPszdnYjz3wx1P9jzfk2S1Xdxz6S9D23zNnzTJx7MTJlXNOMos9j0HqqzsNQsl++q4l917jGv4ldeTM7W5Nl0pcFc+InSpFEtuRZCPAq0WxRlUUQyekFPTK7ZrRRjyZcsxNbkX5Fi2V1LukjCt3T6O6aPUYtXbFHK6Zj6Seju1rUTpmciGb0jFk2JbNNktHLy7dPyaRTdZwzlXz3Jmu+z6Wc62XDOeqsZL5bZmLbXtlJyVAMIAqJFsBEi2CCLoGiszxNFbNQXp8CzfAyXBVa9I0Md75MzL7nyZ2YoDIEBFTRu6VT83Ljx4ZhR3/hzH77nP7geppgoUxX2GcSzt0iaIwpceGUWR3Fr3RskvpZln5IseE69Q6L3PXGzz9tq7j3/AF3pby6W4rk8Tk9HyqW9w7kGoz05TrmvY72HkKyK55ODHCvb0qmdTp3Ts3uX06RmzrWdcdiMh98Cyx7KYrvQIs5WPTm9WbA/Iq8hnJVwc5PSits5WOsrB8RZipwYY0X9U3t/g5HQsZ35vzGvprWzP1HKlmZkrH43pI9H0fC/ZMFOS+uzlno5+c8eT/ffVlvkp9S27iRWYdKm+AeBl4AwgpjJiIcjURkJ6EXLSIPQ9IXbQvwdDZh6eu2hfg19x6J8eW/T7IJvgZclRGAbyBhCwku4a9KVfBRZuD36FFmbKEdeUUZbYrv5L6JKK8mCd87Zv6dFlcZmbFdP5sdeQO6K9TGoWMZU2P3M/kaHkRFeSir9nmT9mY4PYsVljQrOzKtisdoDQFckVSiWyEZBVr0M+U9R0a2jBnNpHHyz/F38F5pyr5/UZ5RUkNbPlip7R5nrVuKiVWT48jWT0UTlsvEtLJ/crYSM3Ix0vgLC3oRs2wWRXIeT4K5cvRUNRU7bVFI9Ti0qmiMNc65Od0fB7f3s0dhr2NyOOr0rK2ixoCW2VzI1qDf2PK9Ul35T+x6zIfZQ/wAHkcp998n9ytRmSNWPwUaL6Vo1FrbW/Bsq50Y6kbqUdMsud17pSzcd31r97Wv/ALI8z0zMlgZ0LV4T1Ne6PfaSXJ8/6tV+zdRuivCm9fgm5z2PewsjYlJPaa2iWcs5/RLvndLpk3yl2v8AobZM39gi8jKWkVN6Elbp8EFzmVWvaEVxXZkInRTKDcjRiU7muCuE4s6GJ2trQkHZwIKMFwdJLgx4a+lGuU9I6ooyJdqZwsqzus8nSzbdRfJw7bPqbM6qkult6Mlz4LZz29mW6WznVZrHtlY8hDAjAFkXkKaKLYlcS1FQ6L62Uotr8lg0p8FN8tIuXgy5Ei0Y7HtiBk9sUwqEIQAxW2ew+HMfspUmvJ5SiHfbFe7Pe9Kp+Xir8EStjAxtEaDJJfpZlmuTXJaiZ5LkKEYJx01sptwKLVzBGuMfpC0EcxdIx099q/yNFWHTV4gjS0TQGPMwoX1vUVs81k488exprg9iYs/BjkVtpcmNTrpjXHmIcmHrt7qwlBPTm9f0OjbTLHscZJ62cb4jhKWPVbHxF6Zyk/y9vTrX+DD0PBWdn90l+7q5f3Z6u1JLS4PO/DGVXVOyqclFz8NnfukXf1nx8/LLZyyn1LJsT1ItEA2iaCFQyAhkRoX4Goj33RX3FNHT4d2ShIl+PQUQ7aUOy2MNQS+wrid3lIhosVrQYoIsRPIFsJQkoqS00ZrcNT8M16AQY68BJ86ZpjRGK1pDpjFCfLin4J2L2LABCuK14EktehaI0RXpGhGWMVo6MkYj8FjQjQFUhGiySFaCq2Zcqn5kNryjW0I0Zs6stl7HmMql970tGXcoPT2ehz8VNd8VycebhKXZLWzhrEerO/1HPslsrZqvx3B7XKM/aZ5xrpdAaDpkey8CPkDQ2nsMapTeoo0xVEkben9OldYpyXBrwulOTU7DrwrjXHtitI1MuWt/8CFca4KMeEgtBZPQ25kaGhEi5ZbCIGPqUuzHf4PJ2R+ptnper2fT2nn7I8lWKFEurQqiXQiWDRUuDbSjJUi+3KqxKXZY+PRe51npGp+DwXXv3/VbpVyi493nZt61179sj8jH7tL9U96T+yXt9zj01ztsVdcHKcnpJepjeu+h6Ho/VsPB6fCi2cu/bbajwdeOZXdX31TU4v1R5C7pmdTBzniyUV5fnQel5U6MqPbJqMnqURNWelerldJlfc2aFit+WaK8OKXJrlqMG5aKuyUnvR13jwXoI6op8Ifkc+uiTZ18HH00V118nSw6/qRqQ66eNX2wQ1nEdlkUoxSM2Zb2Q0bRys+3WziWWbZuzrt75ObF9z2c9VRfgz2svnwjLN7Ziqpn5FGkIZEGQqHj9wHQ6Fih0ihkW1+SrwWVvko1b+kxZD5NW+DFe/qLRnIQhhU0QgUtsI39Kp+ZlQR77Hr7KIo8j8PY/dkd2j2iWopESk1yHQdE0EJNfSZn5Nc19Jnl5AZeERoK8EaAXQPUZiPyBGKwtgZFYOoYEboOSXJ5vKxFOE8a5fTLhHs3yjmdRwFZFziuTOs/10zvnqvmOXh39MyXGafa/wBMl6m3G67OpKN774ej9Uely8Su+l05EO5fc8tndBspk547+ZHz2+qJ2X61Zc+469OTTlR7qpp/b1H0zzNc50vtdbhP0fho63T8+dtnyLXtrwyXPFm+/XS2B+Q/kmjDYJDIKRCNJ6G/pFfde5GBs7XRauO5ryXP1jd5HZ9BZDSK2d3nBgXkjIlyA6Wya5GiRhCgaGIAugoPBNgRAaDsDYEAyb5A/uB6VikIdGSsVohCKraEZCAIxWQhKKppSWn6nD6j09Kz5kJa+xCGNRvFsrFGcl9Le0OsaNvsiEMR2tD/AKb/AI0PHpietzIQ1yMXVXQ6RV6vZsqwaaktIhDXHK2rWklpCshAhWBvRCAgw5Zd4jshArg9Sk5WnNmiENKSK+osiuSELBfFv0PPdcyZXXypbajBkIXXxHFcu2L0uEeh+GsGKrebN7lzGK9iEM5+ldvKt+ViWz1vUH/oeJr56hDXHdNf6kIa39V72Db4NK4RCHSIrlJle22QgGmlHWwoLyQhqI3OWjldQufJCCjz2VNybK6lqOyEOX9aV2SbM8iEIKZCkIZDJDJEIBakOiEKI2PDyQhRe39Jiv8AJCCikhCGVAsqjtkIEev+GqV2dx6JkIREIyECEn+kzy8kIKqxeCMhAhZFbZCALsbRCEUBJezIQDm52JCUXJcHmeoZUMKLlKLl+CEOevrtm3jz2V1KWbL9EYRXsuQ9Mj3ZsWvRkIb/AI5/a9DomiEOL0A2FckIZU9dPzLFHZ6fAoVVC17EIdcOXkaXrQmiEOjimg6IQAgIQAbImQgEk9CtkIEBMJCBQZC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3" name="Picture 5" descr="C:\Users\us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4968552" cy="210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Aşamalar: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hazırlığı: Hastanın tıbbi geçmişi ve ilaç kullanımı değerlendirilir.</a:t>
            </a:r>
          </a:p>
          <a:p>
            <a:r>
              <a:rPr lang="tr-TR" dirty="0"/>
              <a:t>İlaçların verilmesi: Doktor, hastanın durumuna göre uygun ilaçları ve dozları seçer.</a:t>
            </a:r>
          </a:p>
          <a:p>
            <a:r>
              <a:rPr lang="tr-TR" dirty="0"/>
              <a:t>İzleme: Hasta ilaçları aldıktan sonra bir süre izlenir. Kalp ritmi ve diğer hayati fonksiyonlar takip edilir.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Kardiyoversiyonun</a:t>
            </a:r>
            <a:r>
              <a:rPr lang="tr-TR" dirty="0"/>
              <a:t> hangi yöntemle yapılacağı, hastanın tıbbi geçmişine, kalp ritminin türüne ve hastanın genel sağlık durumuna bağlıdır.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26626" name="Picture 2" descr="Dede Torunu Yürüyüş Onu Elinden Alır Beyaz Arka Plan Üzerinde ©insemar  204061594'e ait Stok Vektö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Kardiyoversiyon</a:t>
            </a:r>
            <a:r>
              <a:rPr lang="tr-TR" dirty="0"/>
              <a:t>, birçok hastada </a:t>
            </a:r>
            <a:r>
              <a:rPr lang="tr-TR" b="1" dirty="0"/>
              <a:t>kalp ritmini düzeltmek için etkili bir tedavidir</a:t>
            </a:r>
            <a:r>
              <a:rPr lang="tr-TR" dirty="0"/>
              <a:t>. Başarı oranı, kalp ritminin türüne, hastanın tıbbi geçmişine ve diğer faktörlere bağlı olarak değişir.</a:t>
            </a:r>
          </a:p>
        </p:txBody>
      </p:sp>
      <p:pic>
        <p:nvPicPr>
          <p:cNvPr id="25602" name="Picture 2" descr="Smiley ifade yüz, sağ kol kas emoji,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581128"/>
            <a:ext cx="2306588" cy="1531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Elektrikli </a:t>
            </a:r>
            <a:r>
              <a:rPr lang="tr-TR" dirty="0" err="1"/>
              <a:t>kardiyoversiyonun</a:t>
            </a:r>
            <a:r>
              <a:rPr lang="tr-TR" dirty="0"/>
              <a:t> genel başarı oranı %90'ın üzerindedir.</a:t>
            </a:r>
          </a:p>
          <a:p>
            <a:r>
              <a:rPr lang="tr-TR" dirty="0"/>
              <a:t>Birçok hastada tek seferde kalbin normal ritmine dönmesi sağlanır.</a:t>
            </a:r>
          </a:p>
          <a:p>
            <a:r>
              <a:rPr lang="tr-TR" dirty="0"/>
              <a:t>Bazı hastalarda birden fazla şok gerekebilir.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İlaçlı </a:t>
            </a:r>
            <a:r>
              <a:rPr lang="tr-TR" dirty="0" err="1"/>
              <a:t>kardiyoversiyonun</a:t>
            </a:r>
            <a:r>
              <a:rPr lang="tr-TR" dirty="0"/>
              <a:t> genel başarı oranı %70-80'dir.</a:t>
            </a:r>
          </a:p>
          <a:p>
            <a:r>
              <a:rPr lang="tr-TR" dirty="0"/>
              <a:t>Elektrikli </a:t>
            </a:r>
            <a:r>
              <a:rPr lang="tr-TR" dirty="0" err="1"/>
              <a:t>kardiyoversiyona</a:t>
            </a:r>
            <a:r>
              <a:rPr lang="tr-TR" dirty="0"/>
              <a:t> göre daha az etkilidir.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Kardiyoversiyon</a:t>
            </a:r>
            <a:r>
              <a:rPr lang="tr-TR" b="1" dirty="0"/>
              <a:t> sonrası: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 hasta işlemden sonra birkaç saat içinde taburcu edilir.</a:t>
            </a:r>
          </a:p>
          <a:p>
            <a:r>
              <a:rPr lang="tr-TR" dirty="0"/>
              <a:t>Bazı hastalarda işlemden sonra göğüs ağrısı veya yorgunluk gibi geçici yan etkiler görülebilir.</a:t>
            </a:r>
          </a:p>
          <a:p>
            <a:r>
              <a:rPr lang="tr-TR" dirty="0"/>
              <a:t>Nadir olarak, </a:t>
            </a:r>
            <a:r>
              <a:rPr lang="tr-TR" dirty="0" err="1"/>
              <a:t>kardiyoversiyona</a:t>
            </a:r>
            <a:r>
              <a:rPr lang="tr-TR" dirty="0"/>
              <a:t> bağlı olarak kanama, kan pıhtılaşması veya kalp yetmezliği gibi komplikasyonlar görülebilir.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 ritminin tekrarlama riski vardır.</a:t>
            </a:r>
          </a:p>
          <a:p>
            <a:r>
              <a:rPr lang="tr-TR" dirty="0"/>
              <a:t>Hastalar, kalp ritmini düzenlemek için ilaç kullanmaya devam etmesi gerekebilir.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Kardiyoversiyon</a:t>
            </a:r>
            <a:r>
              <a:rPr lang="tr-TR" dirty="0"/>
              <a:t> ve </a:t>
            </a:r>
            <a:r>
              <a:rPr lang="tr-TR" dirty="0" err="1"/>
              <a:t>Defibrilasyon</a:t>
            </a:r>
            <a:r>
              <a:rPr lang="tr-TR" dirty="0"/>
              <a:t> Farkı Nedir?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Kardiyoversiyon</a:t>
            </a:r>
            <a:r>
              <a:rPr lang="tr-TR" dirty="0"/>
              <a:t>, </a:t>
            </a:r>
            <a:r>
              <a:rPr lang="tr-TR" dirty="0" err="1"/>
              <a:t>atrial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 ve </a:t>
            </a:r>
            <a:r>
              <a:rPr lang="tr-TR" dirty="0" err="1"/>
              <a:t>supraventriküler</a:t>
            </a:r>
            <a:r>
              <a:rPr lang="tr-TR" dirty="0"/>
              <a:t> taşikardi gibi çeşitli kalp ritmi bozukluklarında kullanılırken, </a:t>
            </a:r>
            <a:r>
              <a:rPr lang="tr-TR" dirty="0" err="1"/>
              <a:t>defibrilasyon</a:t>
            </a:r>
            <a:r>
              <a:rPr lang="tr-TR" dirty="0"/>
              <a:t> sadece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fibrilasyonda</a:t>
            </a:r>
            <a:r>
              <a:rPr lang="tr-TR" dirty="0"/>
              <a:t> kullanılır.</a:t>
            </a:r>
          </a:p>
          <a:p>
            <a:r>
              <a:rPr lang="tr-TR" dirty="0" err="1"/>
              <a:t>Defibrilasyonda</a:t>
            </a:r>
            <a:r>
              <a:rPr lang="tr-TR" dirty="0"/>
              <a:t> maksimum enerji verilir, </a:t>
            </a:r>
            <a:r>
              <a:rPr lang="tr-TR" dirty="0" err="1"/>
              <a:t>kardiyoversiyonda</a:t>
            </a:r>
            <a:r>
              <a:rPr lang="tr-TR" dirty="0"/>
              <a:t> düşük enerji ile başlanır her aşamada arttırılır. 3. aşamada maksimum enerji verilebilir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Defibrilasyon</a:t>
            </a:r>
            <a:r>
              <a:rPr lang="tr-TR" dirty="0"/>
              <a:t> ile </a:t>
            </a:r>
            <a:r>
              <a:rPr lang="tr-TR" dirty="0" err="1"/>
              <a:t>kardiyoversiyon</a:t>
            </a:r>
            <a:r>
              <a:rPr lang="tr-TR" dirty="0"/>
              <a:t> arasındaki senkronizasyon farkı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Kardiyoversiyonda</a:t>
            </a:r>
            <a:r>
              <a:rPr lang="tr-TR" dirty="0"/>
              <a:t> cihaz senkronizasyonu okur, tuşa bastığımızda hemen şoku vermez, uygun zamanda (R dalgasını bekler) verir</a:t>
            </a:r>
          </a:p>
          <a:p>
            <a:endParaRPr lang="tr-TR" dirty="0"/>
          </a:p>
        </p:txBody>
      </p:sp>
      <p:pic>
        <p:nvPicPr>
          <p:cNvPr id="19460" name="Picture 4" descr="Defibrilasyon - Kardiyoversiyon - aciltıp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3328907" cy="282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Kardiyoversiyon</a:t>
            </a:r>
            <a:r>
              <a:rPr lang="tr-TR" dirty="0"/>
              <a:t> Ne Zaman Yapılmalı?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Kardiyoversiyon</a:t>
            </a:r>
            <a:r>
              <a:rPr lang="tr-TR" dirty="0"/>
              <a:t>, </a:t>
            </a:r>
            <a:r>
              <a:rPr lang="tr-TR" dirty="0" err="1"/>
              <a:t>atriyal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 veya diğer düzensiz ritimler nedeniyle ortaya çıkan belirtiler veya komplikasyonlar durumunda yapılabilir. Bu durumlar arasında şiddetli solunum sıkıntısı, göğüs ağrısı, bayılma veya kan pıhtılarının oluşumu yer alabilir. Ancak, </a:t>
            </a:r>
            <a:r>
              <a:rPr lang="tr-TR" dirty="0" err="1"/>
              <a:t>kardiyoversiyonun</a:t>
            </a:r>
            <a:r>
              <a:rPr lang="tr-TR" dirty="0"/>
              <a:t> ne zaman yapılacağına karar vermek için hastanın durumu, semptomları ve kardiyologun değerlendirmesi göz önüne alınmalıdır. Acil durumlarda, özellikle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 gibi hayati tehlike arz eden durumlarda, hemen </a:t>
            </a:r>
            <a:r>
              <a:rPr lang="tr-TR" dirty="0" err="1"/>
              <a:t>defibrilasyon</a:t>
            </a:r>
            <a:r>
              <a:rPr lang="tr-TR" dirty="0"/>
              <a:t> uygulanabilir.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Kalbin düzensiz atmasını düzeltmek veya normal ritmine döndürmek amacıyla uygulanan bir prosedürdür.</a:t>
            </a:r>
          </a:p>
          <a:p>
            <a:endParaRPr lang="tr-TR" dirty="0"/>
          </a:p>
        </p:txBody>
      </p:sp>
      <p:pic>
        <p:nvPicPr>
          <p:cNvPr id="5" name="Picture 2" descr="Görsel üretil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968552" cy="3312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000" dirty="0">
                <a:solidFill>
                  <a:schemeClr val="accent2"/>
                </a:solidFill>
                <a:latin typeface="Berlin Sans FB Demi" pitchFamily="34" charset="0"/>
              </a:rPr>
              <a:t>ÖRNEKLER:</a:t>
            </a:r>
          </a:p>
        </p:txBody>
      </p:sp>
      <p:pic>
        <p:nvPicPr>
          <p:cNvPr id="34818" name="Picture 2" descr="SORU İŞARET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a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6624736" cy="2770723"/>
          </a:xfrm>
          <a:prstGeom prst="rect">
            <a:avLst/>
          </a:prstGeom>
          <a:noFill/>
        </p:spPr>
      </p:pic>
      <p:pic>
        <p:nvPicPr>
          <p:cNvPr id="32771" name="Picture 3" descr="C:\Users\user\Desktop\images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ATRİYAL FİBRİLASYON</a:t>
            </a:r>
          </a:p>
        </p:txBody>
      </p:sp>
      <p:pic>
        <p:nvPicPr>
          <p:cNvPr id="33794" name="Picture 2" descr="C:\Users\user\Desktop\a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6634987" cy="277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ATRİYAL FİBRİLASYON</a:t>
            </a:r>
          </a:p>
        </p:txBody>
      </p:sp>
      <p:pic>
        <p:nvPicPr>
          <p:cNvPr id="33794" name="Picture 2" descr="C:\Users\user\Desktop\a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6634987" cy="2775011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76056" y="5661248"/>
            <a:ext cx="3384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= KARDİYOVERSİYON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indi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7239827" cy="1834306"/>
          </a:xfrm>
          <a:prstGeom prst="rect">
            <a:avLst/>
          </a:prstGeom>
          <a:noFill/>
        </p:spPr>
      </p:pic>
      <p:pic>
        <p:nvPicPr>
          <p:cNvPr id="36868" name="Picture 4" descr="C:\Users\user\Desktop\images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2068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VENTRİKULER TAŞİKARDİ</a:t>
            </a:r>
          </a:p>
        </p:txBody>
      </p:sp>
      <p:pic>
        <p:nvPicPr>
          <p:cNvPr id="4" name="Picture 2" descr="C:\Users\user\Desktop\indi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7272808" cy="1842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VENTRİKULER TAŞİKARDİ</a:t>
            </a:r>
          </a:p>
        </p:txBody>
      </p:sp>
      <p:pic>
        <p:nvPicPr>
          <p:cNvPr id="4" name="Picture 2" descr="C:\Users\user\Desktop\indi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7272808" cy="184266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652120" y="5517232"/>
            <a:ext cx="27108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= KARDİYOVERSİYON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7890" name="Picture 2" descr="C:\Users\user\Desktop\indir (1).jpe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267744" y="2276872"/>
            <a:ext cx="5400600" cy="3004697"/>
          </a:xfrm>
          <a:prstGeom prst="rect">
            <a:avLst/>
          </a:prstGeom>
          <a:noFill/>
        </p:spPr>
      </p:pic>
      <p:pic>
        <p:nvPicPr>
          <p:cNvPr id="37891" name="Picture 3" descr="C:\Users\user\Desktop\images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ATRİYAL FLUTTER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7890" name="Picture 2" descr="C:\Users\user\Desktop\indir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5400600" cy="300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ATRİYAL FLUTTER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7890" name="Picture 2" descr="C:\Users\user\Desktop\indir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5400600" cy="300469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580112" y="5877272"/>
            <a:ext cx="3006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=KARDİYOVERSİYON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Elektriksel </a:t>
            </a:r>
            <a:r>
              <a:rPr lang="tr-TR" b="1" dirty="0" err="1"/>
              <a:t>kardiyoversiyon</a:t>
            </a:r>
            <a:r>
              <a:rPr lang="tr-TR" dirty="0"/>
              <a:t>, genellikle hastanın bilincini kaybetmesini önlemek için genel anestezi altında yapılır. Bu prosedür, kalbin elektriksel sistemindeki anormal aktiviteyi düzelterek düzenli bir ritme geri dönülmesini sağlar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8916" name="AutoShape 4" descr="Ventricular Fibrillation: Causes &amp; Treatment [ACLS Algorithm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8918" name="Picture 6" descr="Ventricular Fibrillation: Causes &amp; Treatment [ACLS Algorithm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389199" cy="2664296"/>
          </a:xfrm>
          <a:prstGeom prst="rect">
            <a:avLst/>
          </a:prstGeom>
          <a:noFill/>
        </p:spPr>
      </p:pic>
      <p:pic>
        <p:nvPicPr>
          <p:cNvPr id="38919" name="Picture 7" descr="C:\Users\user\Desktop\images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VENTRİKULER FİBRİLASYON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8916" name="AutoShape 4" descr="Ventricular Fibrillation: Causes &amp; Treatment [ACLS Algorithm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8918" name="Picture 6" descr="Ventricular Fibrillation: Causes &amp; Treatment [ACLS Algorithm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389199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VENTRİKULER FİBRİLASYON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8916" name="AutoShape 4" descr="Ventricular Fibrillation: Causes &amp; Treatment [ACLS Algorithm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8918" name="Picture 6" descr="Ventricular Fibrillation: Causes &amp; Treatment [ACLS Algorithm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389199" cy="2664296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364088" y="5805264"/>
            <a:ext cx="29074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= DEFİBRİLASYON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hatsApp Video 2025-09-16 saat 14.40.38_12ed01a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6984776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80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r>
              <a:rPr lang="tr-TR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TEŞEKKÜRLER </a:t>
            </a:r>
            <a:r>
              <a:rPr lang="tr-TR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sym typeface="Wingdings" pitchFamily="2" charset="2"/>
              </a:rPr>
              <a:t></a:t>
            </a:r>
            <a:endParaRPr lang="tr-TR" sz="80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KAYNAKÇA: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https://www.livhospital.com/kardiyoversiyon-nedir</a:t>
            </a:r>
          </a:p>
          <a:p>
            <a:r>
              <a:rPr lang="tr-TR" dirty="0"/>
              <a:t>https://www.youtube.com/watch?v=EOXleXhVctM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Aşağıdaki durumlarda </a:t>
            </a:r>
            <a:r>
              <a:rPr lang="tr-TR" dirty="0" err="1"/>
              <a:t>kardiyoversiyon</a:t>
            </a:r>
            <a:r>
              <a:rPr lang="tr-TR" dirty="0"/>
              <a:t> yapılmaktadır: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 </a:t>
            </a:r>
            <a:r>
              <a:rPr lang="tr-TR" b="1" dirty="0" err="1"/>
              <a:t>Atriyal</a:t>
            </a:r>
            <a:r>
              <a:rPr lang="tr-TR" b="1" dirty="0"/>
              <a:t> </a:t>
            </a:r>
            <a:r>
              <a:rPr lang="tr-TR" b="1" dirty="0" err="1"/>
              <a:t>fibrilasyon</a:t>
            </a:r>
            <a:r>
              <a:rPr lang="tr-TR" dirty="0"/>
              <a:t>, </a:t>
            </a:r>
            <a:r>
              <a:rPr lang="tr-TR" dirty="0" err="1"/>
              <a:t>supraventriküler</a:t>
            </a:r>
            <a:r>
              <a:rPr lang="tr-TR" dirty="0"/>
              <a:t> taşikardi ve </a:t>
            </a:r>
            <a:r>
              <a:rPr lang="tr-TR" dirty="0" err="1"/>
              <a:t>ventriküler</a:t>
            </a:r>
            <a:r>
              <a:rPr lang="tr-TR" dirty="0"/>
              <a:t> taşikardi, </a:t>
            </a:r>
            <a:r>
              <a:rPr lang="tr-TR" dirty="0" err="1"/>
              <a:t>atriyal</a:t>
            </a:r>
            <a:r>
              <a:rPr lang="tr-TR" dirty="0"/>
              <a:t> </a:t>
            </a:r>
            <a:r>
              <a:rPr lang="tr-TR" dirty="0" err="1"/>
              <a:t>flutter</a:t>
            </a:r>
            <a:r>
              <a:rPr lang="tr-TR" dirty="0"/>
              <a:t> gibi hızlı ve düzensiz kalp atışları, kalp yetmezliği, pıhtılaşma riski ve inme gibi ciddi sağlık sorunlarına yol açabilir. </a:t>
            </a:r>
            <a:r>
              <a:rPr lang="tr-TR" dirty="0" err="1"/>
              <a:t>Kardiyoversiyon</a:t>
            </a:r>
            <a:r>
              <a:rPr lang="tr-TR" dirty="0"/>
              <a:t>, bu tür kalp atışlarını düzenlemeye yardımcı olur.</a:t>
            </a:r>
          </a:p>
          <a:p>
            <a:endParaRPr lang="tr-TR" dirty="0"/>
          </a:p>
        </p:txBody>
      </p:sp>
      <p:pic>
        <p:nvPicPr>
          <p:cNvPr id="14338" name="Picture 2" descr="Kalp Ritim Bozuklu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2552283" cy="155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Kardiyoversiyon</a:t>
            </a:r>
            <a:r>
              <a:rPr lang="tr-TR" b="1" dirty="0"/>
              <a:t>, aşağıdaki durumlarda da kullanılabilir: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 pili veya </a:t>
            </a:r>
            <a:r>
              <a:rPr lang="tr-TR" dirty="0" err="1"/>
              <a:t>implante</a:t>
            </a:r>
            <a:r>
              <a:rPr lang="tr-TR" dirty="0"/>
              <a:t> edilebilir </a:t>
            </a:r>
            <a:r>
              <a:rPr lang="tr-TR" dirty="0" err="1"/>
              <a:t>defibrilatör</a:t>
            </a:r>
            <a:r>
              <a:rPr lang="tr-TR" dirty="0"/>
              <a:t> takılmadan önce</a:t>
            </a:r>
          </a:p>
          <a:p>
            <a:r>
              <a:rPr lang="tr-TR" dirty="0"/>
              <a:t>Kalp cerrahisi öncesi</a:t>
            </a:r>
          </a:p>
          <a:p>
            <a:r>
              <a:rPr lang="tr-TR" dirty="0"/>
              <a:t>Doğum sırasında</a:t>
            </a:r>
          </a:p>
          <a:p>
            <a:endParaRPr lang="tr-TR" dirty="0"/>
          </a:p>
        </p:txBody>
      </p:sp>
      <p:sp>
        <p:nvSpPr>
          <p:cNvPr id="1026" name="AutoShape 2" descr="Kalp Pili / Bazekol Sağlık Grub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 descr="C:\Users\user\Desktop\indir (4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86104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Kardiyoversiyon</a:t>
            </a:r>
            <a:r>
              <a:rPr lang="tr-TR" dirty="0"/>
              <a:t> iki şekilde yapılabilir: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1. 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Elektrikli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Kardiyoversiyon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 İlaçlı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Kardiyoversiyon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46" name="AutoShape 2" descr="elektriki kardiyoversiyon - defibrilasyon - doktorekg.com - electrical  (d.c.) cardioversion - defibrillation - ekg - ecg - diyarbakır -  kardiyoloji - mete alpaslan - kalp hastalıkları - doktorek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8" name="Picture 4" descr="elektriki kardiyoversiyon - defibrilasyon - doktorekg.com - electrical  (d.c.) cardioversion - defibrillation - ekg - ecg - diyarbakır -  kardiyoloji - mete alpaslan - kalp hastalıkları - doktorek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2340666" cy="2592288"/>
          </a:xfrm>
          <a:prstGeom prst="rect">
            <a:avLst/>
          </a:prstGeom>
          <a:noFill/>
        </p:spPr>
      </p:pic>
      <p:sp>
        <p:nvSpPr>
          <p:cNvPr id="31750" name="AutoShape 6" descr="14 ilaç daha geri ödeme listesine alındı - Özel Hastaneler Platform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2" name="Picture 8" descr="14 ilaç daha geri ödeme listesine alındı - Özel Hastaneler Platfor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33133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Elektrikli </a:t>
            </a:r>
            <a:r>
              <a:rPr lang="tr-TR" dirty="0" err="1"/>
              <a:t>kardiyoversiyon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   Bu yöntem, kalbin normal ritmini geri kazanmak için elektrik şoku kullanır.</a:t>
            </a:r>
          </a:p>
          <a:p>
            <a:endParaRPr lang="tr-TR" dirty="0"/>
          </a:p>
        </p:txBody>
      </p:sp>
      <p:pic>
        <p:nvPicPr>
          <p:cNvPr id="30722" name="Picture 2" descr="Kardiyoversiyon - Hemen Sağlı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4202832" cy="420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Aşamalar.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Hasta hazırlığı: Hasta sedyeye yatırılır ve </a:t>
            </a:r>
            <a:r>
              <a:rPr lang="tr-TR" dirty="0" err="1"/>
              <a:t>sedasyona</a:t>
            </a:r>
            <a:r>
              <a:rPr lang="tr-TR" dirty="0"/>
              <a:t> alınır. </a:t>
            </a:r>
            <a:r>
              <a:rPr lang="tr-TR" dirty="0" err="1"/>
              <a:t>Sedasyon</a:t>
            </a:r>
            <a:r>
              <a:rPr lang="tr-TR" dirty="0"/>
              <a:t>, hastanın işlem sırasında rahatlamasını ve ağrı hissetmemesini sağlar.</a:t>
            </a:r>
          </a:p>
          <a:p>
            <a:r>
              <a:rPr lang="tr-TR" dirty="0"/>
              <a:t>Elektrot yerleştirilmesi: Göğse ve sırtına önceden belirlenmiş noktalara elektrotlar yapıştırılır.</a:t>
            </a:r>
          </a:p>
          <a:p>
            <a:r>
              <a:rPr lang="tr-TR" dirty="0"/>
              <a:t>Enerji seçimi: Doktor, hastanın durumuna göre uygun enerji seviyesini seçer.</a:t>
            </a:r>
          </a:p>
          <a:p>
            <a:r>
              <a:rPr lang="tr-TR" dirty="0"/>
              <a:t>Şok uygulaması: Elektrotlara seçilen enerji seviyesinde şok verilir.</a:t>
            </a:r>
          </a:p>
          <a:p>
            <a:r>
              <a:rPr lang="tr-TR" dirty="0"/>
              <a:t>İzleme: Hasta işlemden sonra bir süre izlenir. Kalp ritmi ve diğer hayati fonksiyonlar takip edilir.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İlaçlı </a:t>
            </a:r>
            <a:r>
              <a:rPr lang="tr-TR" dirty="0" err="1"/>
              <a:t>kardiyoversiyon</a:t>
            </a:r>
            <a:r>
              <a:rPr lang="tr-TR" dirty="0"/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yöntem, kalbin ritmini düzenlemek için ilaç kullanır.</a:t>
            </a:r>
          </a:p>
          <a:p>
            <a:endParaRPr lang="tr-TR" dirty="0"/>
          </a:p>
        </p:txBody>
      </p:sp>
      <p:pic>
        <p:nvPicPr>
          <p:cNvPr id="28674" name="Picture 2" descr="İlaç nedir? Nasıl kullanılır? – Milas Bakış Gazet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</TotalTime>
  <Words>638</Words>
  <Application>Microsoft Macintosh PowerPoint</Application>
  <PresentationFormat>Ekran Gösterisi (4:3)</PresentationFormat>
  <Paragraphs>66</Paragraphs>
  <Slides>35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Berlin Sans FB Demi</vt:lpstr>
      <vt:lpstr>Gill Sans MT</vt:lpstr>
      <vt:lpstr>Impact</vt:lpstr>
      <vt:lpstr>Verdana</vt:lpstr>
      <vt:lpstr>Wingdings 2</vt:lpstr>
      <vt:lpstr>Gündönümü</vt:lpstr>
      <vt:lpstr>KARDİYOVERSİYON</vt:lpstr>
      <vt:lpstr>PowerPoint Sunusu</vt:lpstr>
      <vt:lpstr>PowerPoint Sunusu</vt:lpstr>
      <vt:lpstr>Aşağıdaki durumlarda kardiyoversiyon yapılmaktadır: </vt:lpstr>
      <vt:lpstr>Kardiyoversiyon, aşağıdaki durumlarda da kullanılabilir: </vt:lpstr>
      <vt:lpstr>Kardiyoversiyon iki şekilde yapılabilir:</vt:lpstr>
      <vt:lpstr>Elektrikli kardiyoversiyon</vt:lpstr>
      <vt:lpstr>Aşamalar.</vt:lpstr>
      <vt:lpstr>İlaçlı kardiyoversiyon </vt:lpstr>
      <vt:lpstr>Aşamalar:</vt:lpstr>
      <vt:lpstr>PowerPoint Sunusu</vt:lpstr>
      <vt:lpstr>PowerPoint Sunusu</vt:lpstr>
      <vt:lpstr>PowerPoint Sunusu</vt:lpstr>
      <vt:lpstr>PowerPoint Sunusu</vt:lpstr>
      <vt:lpstr>Kardiyoversiyon sonrası:</vt:lpstr>
      <vt:lpstr>PowerPoint Sunusu</vt:lpstr>
      <vt:lpstr>Kardiyoversiyon ve Defibrilasyon Farkı Nedir? </vt:lpstr>
      <vt:lpstr>Defibrilasyon ile kardiyoversiyon arasındaki senkronizasyon farkı</vt:lpstr>
      <vt:lpstr>Kardiyoversiyon Ne Zaman Yapılmalı? </vt:lpstr>
      <vt:lpstr>PowerPoint Sunusu</vt:lpstr>
      <vt:lpstr>PowerPoint Sunusu</vt:lpstr>
      <vt:lpstr>ATRİYAL FİBRİLASYON</vt:lpstr>
      <vt:lpstr>ATRİYAL FİBRİLASYON</vt:lpstr>
      <vt:lpstr>PowerPoint Sunusu</vt:lpstr>
      <vt:lpstr>VENTRİKULER TAŞİKARDİ</vt:lpstr>
      <vt:lpstr>VENTRİKULER TAŞİKARDİ</vt:lpstr>
      <vt:lpstr>PowerPoint Sunusu</vt:lpstr>
      <vt:lpstr>ATRİYAL FLUTTER</vt:lpstr>
      <vt:lpstr>ATRİYAL FLUTTER</vt:lpstr>
      <vt:lpstr>PowerPoint Sunusu</vt:lpstr>
      <vt:lpstr>VENTRİKULER FİBRİLASYON</vt:lpstr>
      <vt:lpstr>VENTRİKULER FİBRİLASYON</vt:lpstr>
      <vt:lpstr>PowerPoint Sunusu</vt:lpstr>
      <vt:lpstr>PowerPoint Sunusu</vt:lpstr>
      <vt:lpstr>KAYNAKÇA: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KARDİYOVERSİYON</dc:title>
  <dc:creator>user</dc:creator>
  <cp:lastModifiedBy>Ahmet Gezmen</cp:lastModifiedBy>
  <cp:revision>3</cp:revision>
  <dcterms:created xsi:type="dcterms:W3CDTF">2025-09-16T10:18:31Z</dcterms:created>
  <dcterms:modified xsi:type="dcterms:W3CDTF">2025-10-10T10:27:23Z</dcterms:modified>
</cp:coreProperties>
</file>