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Yazar ve Tarih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Yazar ve Tarih</a:t>
            </a:r>
          </a:p>
        </p:txBody>
      </p:sp>
      <p:sp>
        <p:nvSpPr>
          <p:cNvPr id="12" name="Sunu Başlığı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Sunu Başlığı</a:t>
            </a:r>
          </a:p>
        </p:txBody>
      </p:sp>
      <p:sp>
        <p:nvSpPr>
          <p:cNvPr id="13" name="Gövde Düzeyi Bir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Sunu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ayt Numarası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ayt Başlığı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100" name="Slayt Alt Başlığı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Slayt Alt Başlığı</a:t>
            </a:r>
          </a:p>
        </p:txBody>
      </p:sp>
      <p:sp>
        <p:nvSpPr>
          <p:cNvPr id="101" name="Slayt Numarası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ja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janda Başlığı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Ajanda Başlığı</a:t>
            </a:r>
          </a:p>
        </p:txBody>
      </p:sp>
      <p:sp>
        <p:nvSpPr>
          <p:cNvPr id="109" name="Gövde Düzeyi Bir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Ajanda Konuları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janda Alt Başlığı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Ajanda Alt Başlığı</a:t>
            </a:r>
          </a:p>
        </p:txBody>
      </p:sp>
      <p:sp>
        <p:nvSpPr>
          <p:cNvPr id="111" name="Slayt Numarası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ap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övde Düzeyi Bir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Rapor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üyük V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Veri bilgisi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Veri bilgisi</a:t>
            </a:r>
          </a:p>
        </p:txBody>
      </p:sp>
      <p:sp>
        <p:nvSpPr>
          <p:cNvPr id="127" name="Gövde Düzeyi Bir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%100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İsim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İsim</a:t>
            </a:r>
          </a:p>
        </p:txBody>
      </p:sp>
      <p:sp>
        <p:nvSpPr>
          <p:cNvPr id="136" name="Gövde Düzeyi Bir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“Ünlü Alıntı”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ayt Numarası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ün batımında gökyüzüne karşı deniz 2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Gün batımında gökyüzüne karşı deniz 1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Gün batımında kumsal ve deniz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ayt Numarası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ün batımında kumsal ve deniz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ayt Numarası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ayt Numarası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ün batımında kumsal ve deniz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Sunu Başlığı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Sunu Başlığı</a:t>
            </a:r>
          </a:p>
        </p:txBody>
      </p:sp>
      <p:sp>
        <p:nvSpPr>
          <p:cNvPr id="23" name="Gövde Düzeyi Bir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Sunu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Yazar ve Tarih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Yazar ve Tarih</a:t>
            </a:r>
          </a:p>
        </p:txBody>
      </p:sp>
      <p:sp>
        <p:nvSpPr>
          <p:cNvPr id="2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ternatif 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ayt Başlığı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Slayt Başlığı</a:t>
            </a:r>
          </a:p>
        </p:txBody>
      </p:sp>
      <p:sp>
        <p:nvSpPr>
          <p:cNvPr id="33" name="Gün batımında gökyüzüne karşı deniz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Gövde Düzeyi Bir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Slayt Alt Başlığı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 ve 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ayt Başlığı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43" name="Gövde Düzeyi Bir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Slayt madde işareti metni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ayt Alt Başlığı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Slayt Alt Başlığı</a:t>
            </a:r>
          </a:p>
        </p:txBody>
      </p:sp>
      <p:sp>
        <p:nvSpPr>
          <p:cNvPr id="45" name="Slayt Numarası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övde Düzeyi Bir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Slayt madde işareti metni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ayt Numarası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, Maddeler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ayt Başlığı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61" name="Gün batımında gökyüzüne karşı deniz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ayt Alt Başlığı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Slayt Alt Başlığı</a:t>
            </a:r>
          </a:p>
        </p:txBody>
      </p:sp>
      <p:sp>
        <p:nvSpPr>
          <p:cNvPr id="63" name="Gövde Düzeyi Bir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Slayt madde işareti metni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ayt Numarası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, Maddeler ve Küçük Canlı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ayt Başlığı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72" name="Slayt Alt Başlığı"/>
          <p:cNvSpPr txBox="1"/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Slayt Alt Başlığı</a:t>
            </a:r>
          </a:p>
        </p:txBody>
      </p:sp>
      <p:sp>
        <p:nvSpPr>
          <p:cNvPr id="73" name="Gövde Düzeyi Bir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Slayt madde işareti metni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ayt Numarası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aşlık, Maddeler ve Büyük Canlı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ayt Başlığı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Slayt Başlığı</a:t>
            </a:r>
          </a:p>
        </p:txBody>
      </p:sp>
      <p:sp>
        <p:nvSpPr>
          <p:cNvPr id="82" name="Slayt Alt Başlığı"/>
          <p:cNvSpPr txBox="1"/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Slayt Alt Başlığı</a:t>
            </a:r>
          </a:p>
        </p:txBody>
      </p:sp>
      <p:sp>
        <p:nvSpPr>
          <p:cNvPr id="83" name="Gövde Düzeyi Bir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Slayt madde işareti metni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ayt Numarası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ölü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ölüm Başlığı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Bölüm Başlığı</a:t>
            </a:r>
          </a:p>
        </p:txBody>
      </p:sp>
      <p:sp>
        <p:nvSpPr>
          <p:cNvPr id="92" name="Slayt Numarası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Başlığı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Slayt Başlığı</a:t>
            </a:r>
          </a:p>
        </p:txBody>
      </p:sp>
      <p:sp>
        <p:nvSpPr>
          <p:cNvPr id="3" name="Gövde Düzeyi Bir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Slayt madde işareti metni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ayt Numarası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SS.DR.ÖMER SEYFİ EKİNCİ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ASS.DR.ÖMER SEYFİ EKİNCİ</a:t>
            </a:r>
          </a:p>
        </p:txBody>
      </p:sp>
      <p:sp>
        <p:nvSpPr>
          <p:cNvPr id="172" name="ÇOCUKLARDA TERMAL YANIKLAR"/>
          <p:cNvSpPr txBox="1"/>
          <p:nvPr>
            <p:ph type="ctrTitle"/>
          </p:nvPr>
        </p:nvSpPr>
        <p:spPr>
          <a:xfrm>
            <a:off x="1219200" y="2044700"/>
            <a:ext cx="21945600" cy="4267200"/>
          </a:xfrm>
          <a:prstGeom prst="rect">
            <a:avLst/>
          </a:prstGeom>
        </p:spPr>
        <p:txBody>
          <a:bodyPr/>
          <a:lstStyle>
            <a:lvl1pPr defTabSz="2292095">
              <a:defRPr spc="-120" sz="12032"/>
            </a:lvl1pPr>
          </a:lstStyle>
          <a:p>
            <a:pPr/>
            <a:r>
              <a:t>ÇOCUKLARDA TERMAL YANIKLAR</a:t>
            </a:r>
          </a:p>
        </p:txBody>
      </p:sp>
      <p:sp>
        <p:nvSpPr>
          <p:cNvPr id="173" name="ÇOCUK ACİL YAKLAŞIM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ÇOCUK ACİL YAKLAŞIM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Yanık yaraları temizlenmelidir. Hafif sabun ve musluk suyu kullanılarak yıkanması önerilir.…"/>
          <p:cNvSpPr txBox="1"/>
          <p:nvPr>
            <p:ph type="body" idx="1"/>
          </p:nvPr>
        </p:nvSpPr>
        <p:spPr>
          <a:xfrm>
            <a:off x="1217711" y="1219200"/>
            <a:ext cx="21948578" cy="11277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/>
            <a:r>
              <a:t>Yanık yaraları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temizlenmeli</a:t>
            </a:r>
            <a:r>
              <a:t>dir. Hafif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sabun ve musluk suyu</a:t>
            </a:r>
            <a:r>
              <a:t> kullanılarak yıkanması önerilir.</a:t>
            </a:r>
          </a:p>
          <a:p>
            <a:pPr/>
            <a:r>
              <a:t>Pansuman uygulanmadan önce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nekrotik alanlar debridman yapılmalı</a:t>
            </a:r>
            <a:r>
              <a:t>dır.</a:t>
            </a:r>
          </a:p>
          <a:p>
            <a:pPr/>
            <a:r>
              <a:t>Bu işlemin atlanması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enfeksiyon riskini arttırabilir</a:t>
            </a:r>
            <a:r>
              <a:t>. Ayrıca antimikrobiyal ajanların deri ile temasınında sınırlayabilir.</a:t>
            </a:r>
          </a:p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&lt;2 cm’lik kabarcıklar debridman edilmeden bırakılabilir</a:t>
            </a:r>
            <a:r>
              <a:t>.</a:t>
            </a:r>
          </a:p>
          <a:p>
            <a:pPr/>
            <a:r>
              <a:t>Minör yanıklar için genellikle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nemlendirici kremler</a:t>
            </a:r>
            <a:r>
              <a:t> yeterlidir.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Topikal antibiyotiklere ihtiyaç yoktur.</a:t>
            </a:r>
            <a:endParaRPr>
              <a:latin typeface="Canela Text Bold"/>
              <a:ea typeface="Canela Text Bold"/>
              <a:cs typeface="Canela Text Bold"/>
              <a:sym typeface="Canela Text Bold"/>
            </a:endParaRPr>
          </a:p>
          <a:p>
            <a:pPr/>
            <a:r>
              <a:t>Sistemik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profilaktik antibiyotikler</a:t>
            </a:r>
            <a:r>
              <a:t> boyutu ve yeri ne olursa olsun herhangi bir akut yanığa enfeksiyonu önlemek amacı ile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uygulanmamalıdır.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ansuman değişiklikleri günde 1-2 kez yapılabilir.…"/>
          <p:cNvSpPr txBox="1"/>
          <p:nvPr>
            <p:ph type="body" idx="1"/>
          </p:nvPr>
        </p:nvSpPr>
        <p:spPr>
          <a:xfrm>
            <a:off x="1217711" y="3126250"/>
            <a:ext cx="21948578" cy="7463500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Pansuman</a:t>
            </a:r>
            <a:r>
              <a:t> değişiklikleri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günde 1-2 kez </a:t>
            </a:r>
            <a:r>
              <a:t>yapılabilir.</a:t>
            </a:r>
          </a:p>
          <a:p>
            <a:pPr/>
            <a:r>
              <a:t>Epitelizasyon meydana geldiğinde, doğal cilt yağlanma mekanizmaları meydana gelene kadar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cilt nemlendirici kremler ile vazelin</a:t>
            </a:r>
            <a:r>
              <a:t> vs. Nemlendirilmelidir.</a:t>
            </a:r>
          </a:p>
          <a:p>
            <a:pPr/>
            <a:r>
              <a:t>Hasta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ertesi gün </a:t>
            </a:r>
            <a:r>
              <a:t>mutlaka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kontrole çağırılmalı</a:t>
            </a:r>
            <a:r>
              <a:t>dır. Devam eden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takipler haftada 1 </a:t>
            </a:r>
            <a:r>
              <a:t>olacak şekilde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 yapılabilir</a:t>
            </a:r>
            <a:r>
              <a:t> ve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yara iyileşmesi değerlendirilir</a:t>
            </a:r>
            <a:r>
              <a:t>.</a:t>
            </a:r>
          </a:p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Enfeksiyon</a:t>
            </a:r>
            <a:r>
              <a:t> gibi istenmeyen durumlar her ne kadar minör yanıklarda gözlenmesede nadiren gelişir ve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yanığın derinliğini ve kapsamını genişleterek</a:t>
            </a:r>
            <a:r>
              <a:t> yüzeyel bir yanığı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derin bir yanığa dönüştürebilir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Enfeksiyon şüphesi varlığında hastaneye yatış ve parenteral antibiyotikler dahil olmak üzere agresif tedavi gerekir.…"/>
          <p:cNvSpPr txBox="1"/>
          <p:nvPr>
            <p:ph type="body" idx="1"/>
          </p:nvPr>
        </p:nvSpPr>
        <p:spPr>
          <a:xfrm>
            <a:off x="1217711" y="4519398"/>
            <a:ext cx="21948578" cy="74635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Enfeksiyon </a:t>
            </a:r>
            <a:r>
              <a:rPr>
                <a:latin typeface="Canela Text Regular"/>
                <a:ea typeface="Canela Text Regular"/>
                <a:cs typeface="Canela Text Regular"/>
                <a:sym typeface="Canela Text Regular"/>
              </a:rPr>
              <a:t>şüphesi varlığında hastaneye </a:t>
            </a:r>
            <a:r>
              <a:t>yatış ve parenteral </a:t>
            </a:r>
            <a:r>
              <a:rPr>
                <a:latin typeface="Canela Text Regular"/>
                <a:ea typeface="Canela Text Regular"/>
                <a:cs typeface="Canela Text Regular"/>
                <a:sym typeface="Canela Text Regular"/>
              </a:rPr>
              <a:t>antibiyotikler dahil olmak üzere agresif </a:t>
            </a:r>
            <a:r>
              <a:t>tedavi gerekir</a:t>
            </a:r>
            <a:r>
              <a:rPr>
                <a:latin typeface="Canela Text Regular"/>
                <a:ea typeface="Canela Text Regular"/>
                <a:cs typeface="Canela Text Regular"/>
                <a:sym typeface="Canela Text Regular"/>
              </a:rPr>
              <a:t>.</a:t>
            </a:r>
            <a:endParaRPr>
              <a:latin typeface="Canela Text Regular"/>
              <a:ea typeface="Canela Text Regular"/>
              <a:cs typeface="Canela Text Regular"/>
              <a:sym typeface="Canela Text Regular"/>
            </a:endParaRPr>
          </a:p>
          <a:p>
            <a:pPr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rPr>
                <a:latin typeface="Canela Text Regular"/>
                <a:ea typeface="Canela Text Regular"/>
                <a:cs typeface="Canela Text Regular"/>
                <a:sym typeface="Canela Text Regular"/>
              </a:rPr>
              <a:t>Eğer hastanın </a:t>
            </a:r>
            <a:r>
              <a:t>yara epitelizasyonu 1 hafta sonra başlamamışsa</a:t>
            </a:r>
            <a:r>
              <a:rPr>
                <a:latin typeface="Canela Text Regular"/>
                <a:ea typeface="Canela Text Regular"/>
                <a:cs typeface="Canela Text Regular"/>
                <a:sym typeface="Canela Text Regular"/>
              </a:rPr>
              <a:t> veya sonraki değerlendirmede </a:t>
            </a:r>
            <a:r>
              <a:t>&gt;2 cm tam kalınlıkta bir yanık</a:t>
            </a:r>
            <a:r>
              <a:rPr>
                <a:latin typeface="Canela Text Regular"/>
                <a:ea typeface="Canela Text Regular"/>
                <a:cs typeface="Canela Text Regular"/>
                <a:sym typeface="Canela Text Regular"/>
              </a:rPr>
              <a:t> tespit edilirse uzman </a:t>
            </a:r>
            <a:r>
              <a:t>cerraha sevk </a:t>
            </a:r>
            <a:r>
              <a:rPr>
                <a:latin typeface="Canela Text Regular"/>
                <a:ea typeface="Canela Text Regular"/>
                <a:cs typeface="Canela Text Regular"/>
                <a:sym typeface="Canela Text Regular"/>
              </a:rPr>
              <a:t>edilir.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MAJOR YANIKL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MAJOR YANIKLAR</a:t>
            </a:r>
          </a:p>
        </p:txBody>
      </p:sp>
      <p:sp>
        <p:nvSpPr>
          <p:cNvPr id="211" name="Derin yanıklar bebek ve küçük çocuklarda daha yaygındır çünkü epidermis ve dermisleri yetişkinlerinkinden daha incedir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Derin yanıklar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bebek ve küçük çocuklarda daha yaygın</a:t>
            </a:r>
            <a:r>
              <a:t>dır çünkü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epidermis ve dermisleri</a:t>
            </a:r>
            <a:r>
              <a:t> yetişkinlerinkinden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daha ince</a:t>
            </a:r>
            <a:r>
              <a:t>dir.</a:t>
            </a:r>
          </a:p>
          <a:p>
            <a:pPr marL="0" indent="0">
              <a:buSzTx/>
              <a:buNone/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PATOFİZYOLOJİ</a:t>
            </a:r>
          </a:p>
          <a:p>
            <a:pPr/>
            <a:r>
              <a:t>Yanık sonrası oluşan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vazoaktif mediatörler</a:t>
            </a:r>
            <a:r>
              <a:t> yanık çevresinde interstisyel boşluğa sıvı ekstravazasyonuna neden olur. Bu nedenle büyük yanıkları olan hastalar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hipotansif (yanık şoku) ve ödemli (yanık ödemi) </a:t>
            </a:r>
            <a:r>
              <a:t>hale gelebilir.</a:t>
            </a:r>
          </a:p>
          <a:p>
            <a:pPr/>
            <a:r>
              <a:t>Lokal olarak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kırmızı kan hücrelerinin yok olması</a:t>
            </a:r>
            <a:r>
              <a:t> O2 taşıma kapasitesini azaltarak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yanık şokunu şiddetlendirebilir</a:t>
            </a:r>
            <a:r>
              <a:t>.</a:t>
            </a:r>
          </a:p>
          <a:p>
            <a:pPr/>
            <a:r>
              <a:t>Yanık sonrasında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katabolik aktivitelerde artış</a:t>
            </a:r>
            <a:r>
              <a:t> söz konusudur.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EĞERLENDİRME…"/>
          <p:cNvSpPr txBox="1"/>
          <p:nvPr>
            <p:ph type="body" idx="1"/>
          </p:nvPr>
        </p:nvSpPr>
        <p:spPr>
          <a:xfrm>
            <a:off x="3852135" y="1555968"/>
            <a:ext cx="16679730" cy="106040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DEĞERLENDİRME</a:t>
            </a:r>
          </a:p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ABC</a:t>
            </a:r>
            <a:r>
              <a:t> !!! (Havayolu/solunum/dolaşım hızlıca değerlendir)</a:t>
            </a:r>
          </a:p>
          <a:p>
            <a:pPr marL="0" indent="0">
              <a:buSzTx/>
              <a:buNone/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</a:p>
          <a:p>
            <a:pPr marL="0" indent="0">
              <a:buSzTx/>
              <a:buNone/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FİZİK MUAYENE</a:t>
            </a:r>
          </a:p>
          <a:p>
            <a:pPr/>
            <a:r>
              <a:t>Özellikle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kilo tespiti</a:t>
            </a:r>
            <a:r>
              <a:t> sıvı ihtiyacının belirlenmesi için önemlidir.</a:t>
            </a:r>
          </a:p>
          <a:p>
            <a:pPr/>
            <a:r>
              <a:t>Tüm sistem muayeneleri sırasıyla yapılır.</a:t>
            </a:r>
          </a:p>
          <a:p>
            <a:pPr/>
            <a:r>
              <a:t>Yanık yarasının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boyutu ve derinliği</a:t>
            </a:r>
            <a:r>
              <a:t> incelenir.</a:t>
            </a:r>
          </a:p>
          <a:p>
            <a:pPr/>
            <a:r>
              <a:t>Yanık alanın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fotoğrafı çek</a:t>
            </a:r>
            <a:r>
              <a:t>ilir!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LABORATUVAR…"/>
          <p:cNvSpPr txBox="1"/>
          <p:nvPr>
            <p:ph type="body" sz="quarter" idx="1"/>
          </p:nvPr>
        </p:nvSpPr>
        <p:spPr>
          <a:xfrm>
            <a:off x="8143271" y="3019179"/>
            <a:ext cx="8097457" cy="767764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LABORATUVAR</a:t>
            </a:r>
          </a:p>
          <a:p>
            <a:pPr/>
            <a:r>
              <a:t>Tam Kan Sayımı</a:t>
            </a:r>
          </a:p>
          <a:p>
            <a:pPr/>
            <a:r>
              <a:t>BUN ve Kreatinin</a:t>
            </a:r>
          </a:p>
          <a:p>
            <a:pPr/>
            <a:r>
              <a:t>CK </a:t>
            </a:r>
          </a:p>
          <a:p>
            <a:pPr/>
            <a:r>
              <a:t>TİT ve İdrarda Miyoglobin</a:t>
            </a:r>
          </a:p>
          <a:p>
            <a:pPr/>
            <a:r>
              <a:t>Kan Gazı</a:t>
            </a:r>
          </a:p>
          <a:p>
            <a:pPr/>
            <a:r>
              <a:t>Serum Laktat Düzeyi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YÖNETİM…"/>
          <p:cNvSpPr txBox="1"/>
          <p:nvPr>
            <p:ph type="body" idx="1"/>
          </p:nvPr>
        </p:nvSpPr>
        <p:spPr>
          <a:xfrm>
            <a:off x="550570" y="522114"/>
            <a:ext cx="21349347" cy="967187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            YÖNETİM</a:t>
            </a:r>
          </a:p>
          <a:p>
            <a:pPr/>
            <a:r>
              <a:t>Orta ve şiddetli yanığı olan hastalar agresif yönetilmelidir.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Acil sıvı resusitasyonu</a:t>
            </a:r>
            <a:r>
              <a:t> ve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ağrı kontrolü</a:t>
            </a:r>
            <a:r>
              <a:t> sağlanmalıdır.</a:t>
            </a:r>
          </a:p>
          <a:p>
            <a:pPr/>
            <a:r>
              <a:t>Hava yolu yaralanması olanlar hızlıca entübe edilmelidir.</a:t>
            </a:r>
          </a:p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Damar yolu açılmalı</a:t>
            </a:r>
            <a:r>
              <a:t>dır.</a:t>
            </a:r>
          </a:p>
          <a:p>
            <a:pPr/>
            <a:r>
              <a:t>Sıvı durumunu izlemek için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mesane kateterizasyonu</a:t>
            </a:r>
            <a:r>
              <a:t> yapılmalıdır.</a:t>
            </a:r>
          </a:p>
          <a:p>
            <a:pPr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Tetanoz aşısı !</a:t>
            </a:r>
          </a:p>
          <a:p>
            <a:pPr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Cerrahi konsultasyonu !</a:t>
            </a:r>
          </a:p>
        </p:txBody>
      </p:sp>
      <p:pic>
        <p:nvPicPr>
          <p:cNvPr id="218" name="Ekran Resmi 2025-09-30 22.48.52.png" descr="Ekran Resmi 2025-09-30 22.48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9517" y="8749774"/>
            <a:ext cx="15822302" cy="5009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IVI RESÜSİTASYONU…"/>
          <p:cNvSpPr txBox="1"/>
          <p:nvPr>
            <p:ph type="body" idx="1"/>
          </p:nvPr>
        </p:nvSpPr>
        <p:spPr>
          <a:xfrm>
            <a:off x="1517326" y="1273263"/>
            <a:ext cx="21349348" cy="967187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                                                       SIVI RESÜSİTASYONU</a:t>
            </a:r>
          </a:p>
          <a:p>
            <a:pPr/>
            <a:r>
              <a:t>Yeterli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sıvı resüsitasyonu</a:t>
            </a:r>
            <a:r>
              <a:t> büyük yanıkları olan çocukların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ilk tedavi</a:t>
            </a:r>
            <a:r>
              <a:t>sinin temel bir bileşenidir. Yanık alanının doğru tespiti önemlidir.</a:t>
            </a:r>
          </a:p>
          <a:p>
            <a:pPr/>
            <a:r>
              <a:t>İki formül sıvı gereksiniminin hesaplanması için kullanılır. </a:t>
            </a:r>
          </a:p>
        </p:txBody>
      </p:sp>
      <p:pic>
        <p:nvPicPr>
          <p:cNvPr id="221" name="Ekran Resmi 2025-09-30 22.57.46.png" descr="Ekran Resmi 2025-09-30 22.57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4405" y="6594116"/>
            <a:ext cx="19835190" cy="5960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IVI RESÜSİTASYONU…"/>
          <p:cNvSpPr txBox="1"/>
          <p:nvPr>
            <p:ph type="body" idx="1"/>
          </p:nvPr>
        </p:nvSpPr>
        <p:spPr>
          <a:xfrm>
            <a:off x="1294012" y="481511"/>
            <a:ext cx="21349347" cy="967187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                                                       SIVI RESÜSİTASYONU</a:t>
            </a:r>
          </a:p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Hacim durumu</a:t>
            </a:r>
            <a:r>
              <a:t> dikkatlice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 izlenmeli </a:t>
            </a:r>
            <a:r>
              <a:t>ve sıvı tedavisi buna göre ayarlanmalıdır.</a:t>
            </a:r>
          </a:p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&lt;20 kg</a:t>
            </a:r>
            <a:r>
              <a:t> çocuklarda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hipoglisemiyi önlemek için</a:t>
            </a:r>
            <a:r>
              <a:t>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idame sıvının</a:t>
            </a:r>
            <a:r>
              <a:t>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%5 dekstroz</a:t>
            </a:r>
            <a:r>
              <a:t> içermesini öneriyoruz.</a:t>
            </a:r>
          </a:p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&lt;30 kg</a:t>
            </a:r>
            <a:r>
              <a:t> çocuklarda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idrar çıkışı 1-2 ml/kg </a:t>
            </a:r>
            <a:endParaRPr>
              <a:latin typeface="Canela Text Bold"/>
              <a:ea typeface="Canela Text Bold"/>
              <a:cs typeface="Canela Text Bold"/>
              <a:sym typeface="Canela Text Bold"/>
            </a:endParaRPr>
          </a:p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&gt;30 kg</a:t>
            </a:r>
            <a:r>
              <a:t> çocuklarda idrar çıkışı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0,5-1 ml/kg</a:t>
            </a:r>
            <a:r>
              <a:t> olmalıdır.</a:t>
            </a:r>
          </a:p>
          <a:p>
            <a:pPr/>
            <a:r>
              <a:t>Sıvı yüklenmesini açısından dikkatli olunmalıdır.</a:t>
            </a:r>
          </a:p>
          <a:p>
            <a:pPr/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Kan şekerini</a:t>
            </a:r>
            <a:r>
              <a:t> takip et!</a:t>
            </a:r>
          </a:p>
        </p:txBody>
      </p:sp>
      <p:pic>
        <p:nvPicPr>
          <p:cNvPr id="224" name="Ekran Resmi 2025-09-30 22.55.52.png" descr="Ekran Resmi 2025-09-30 22.55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682" y="7669596"/>
            <a:ext cx="9752636" cy="6110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Ekran Resmi 2025-09-30 23.06.47.png" descr="Ekran Resmi 2025-09-30 23.06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3746" y="262435"/>
            <a:ext cx="19196508" cy="13191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YANIKLARIN SINIFLANDIRILMAS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YANIKLARIN SINIFLANDIRILMASI</a:t>
            </a:r>
          </a:p>
        </p:txBody>
      </p:sp>
      <p:sp>
        <p:nvSpPr>
          <p:cNvPr id="176" name="İnhalasyon, kimyasal maruziyeti,elektrik yaralanmaları ve termal yaralanmalar gibi birçok nedenle yanıklar gelişebilir. Biz bugün termal yaralanmaları konuşacağız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 İnhalasyon, kimyasal maruziyeti,elektrik yaralanmaları ve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termal yaralanmalar</a:t>
            </a:r>
            <a:r>
              <a:t> gibi birçok nedenle yanıklar gelişebilir. Biz bugün termal yaralanmaları konuşacağız.</a:t>
            </a:r>
          </a:p>
          <a:p>
            <a:pPr/>
            <a:r>
              <a:t>   Her yıl meydana gelen milyonlarca termal yanık yaralanmalarının büyük çoğunluğu hafif olgulardır ve bunlar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yanık uzmanına konsulte edilmeden</a:t>
            </a:r>
            <a:r>
              <a:t> ayaktan tedavi edilebilir.</a:t>
            </a:r>
          </a:p>
          <a:p>
            <a:pPr/>
            <a:r>
              <a:t>  Yanıklar etkin ve doğru tedavi amacıyla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derinlik ve toplam vücut yüzey alanı tutulumlarına göre</a:t>
            </a:r>
            <a:r>
              <a:t> sınıflandırılır.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KAYNAKLAR…"/>
          <p:cNvSpPr txBox="1"/>
          <p:nvPr/>
        </p:nvSpPr>
        <p:spPr>
          <a:xfrm>
            <a:off x="1016531" y="898784"/>
            <a:ext cx="3997961" cy="1993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KAYNAKLAR</a:t>
            </a:r>
          </a:p>
          <a:p>
            <a:pPr/>
            <a:r>
              <a:t>1) UP TO DATE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ŞEKKÜR EDERİM :)"/>
          <p:cNvSpPr txBox="1"/>
          <p:nvPr/>
        </p:nvSpPr>
        <p:spPr>
          <a:xfrm>
            <a:off x="8893742" y="9679711"/>
            <a:ext cx="5896763" cy="93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TEŞEKKÜR EDERİM :)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Ekran Resmi 2025-09-30 20.52.17.png" descr="Ekran Resmi 2025-09-30 20.52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1755" y="-325208"/>
            <a:ext cx="10540490" cy="769072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YÜZEYEL YANIK…"/>
          <p:cNvSpPr txBox="1"/>
          <p:nvPr>
            <p:ph type="body" sz="quarter" idx="1"/>
          </p:nvPr>
        </p:nvSpPr>
        <p:spPr>
          <a:xfrm>
            <a:off x="1198898" y="7829852"/>
            <a:ext cx="4840508" cy="4564103"/>
          </a:xfrm>
          <a:prstGeom prst="rect">
            <a:avLst/>
          </a:prstGeom>
        </p:spPr>
        <p:txBody>
          <a:bodyPr/>
          <a:lstStyle/>
          <a:p>
            <a:pPr marL="0" indent="0" defTabSz="1487386">
              <a:spcBef>
                <a:spcPts val="1400"/>
              </a:spcBef>
              <a:buSzTx/>
              <a:buNone/>
              <a:defRPr sz="2684"/>
            </a:pPr>
            <a:r>
              <a:t> 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YÜZEYEL YANIK</a:t>
            </a:r>
            <a:endParaRPr>
              <a:latin typeface="Canela Text Bold"/>
              <a:ea typeface="Canela Text Bold"/>
              <a:cs typeface="Canela Text Bold"/>
              <a:sym typeface="Canela Text Bold"/>
            </a:endParaRPr>
          </a:p>
          <a:p>
            <a:pPr marL="333121" indent="-333121" defTabSz="1487386">
              <a:spcBef>
                <a:spcPts val="1400"/>
              </a:spcBef>
              <a:defRPr sz="2684"/>
            </a:pPr>
            <a:r>
              <a:t>Epidermal tutulum</a:t>
            </a:r>
          </a:p>
          <a:p>
            <a:pPr marL="333121" indent="-333121" defTabSz="1487386">
              <a:spcBef>
                <a:spcPts val="1400"/>
              </a:spcBef>
              <a:defRPr sz="2684"/>
            </a:pPr>
            <a:r>
              <a:t>Kabarcık yok</a:t>
            </a:r>
          </a:p>
          <a:p>
            <a:pPr marL="333121" indent="-333121" defTabSz="1487386">
              <a:spcBef>
                <a:spcPts val="1400"/>
              </a:spcBef>
              <a:defRPr sz="2684"/>
            </a:pPr>
            <a:r>
              <a:t>Ağrılı</a:t>
            </a:r>
          </a:p>
          <a:p>
            <a:pPr marL="333121" indent="-333121" defTabSz="1487386">
              <a:spcBef>
                <a:spcPts val="1400"/>
              </a:spcBef>
              <a:defRPr sz="2684"/>
            </a:pPr>
            <a:r>
              <a:t>Kuru ve kırmızı</a:t>
            </a:r>
          </a:p>
          <a:p>
            <a:pPr marL="333121" indent="-333121" defTabSz="1487386">
              <a:spcBef>
                <a:spcPts val="1400"/>
              </a:spcBef>
              <a:defRPr sz="2684"/>
            </a:pPr>
            <a:r>
              <a:t>Basmakla solar</a:t>
            </a:r>
          </a:p>
          <a:p>
            <a:pPr marL="333121" indent="-333121" defTabSz="1487386">
              <a:spcBef>
                <a:spcPts val="1400"/>
              </a:spcBef>
              <a:defRPr sz="2684"/>
            </a:pPr>
            <a:r>
              <a:t>Örneğin: Güneş Yanığı</a:t>
            </a:r>
          </a:p>
        </p:txBody>
      </p:sp>
      <p:sp>
        <p:nvSpPr>
          <p:cNvPr id="180" name="KISMİ KALINLIKTA YANIK…"/>
          <p:cNvSpPr txBox="1"/>
          <p:nvPr/>
        </p:nvSpPr>
        <p:spPr>
          <a:xfrm>
            <a:off x="6421535" y="7829852"/>
            <a:ext cx="4840508" cy="5279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487386">
              <a:spcBef>
                <a:spcPts val="1400"/>
              </a:spcBef>
              <a:defRPr sz="2684"/>
            </a:pPr>
            <a:r>
              <a:t>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 KISMİ KALINLIKTA YANIK</a:t>
            </a:r>
            <a:endParaRPr>
              <a:latin typeface="Canela Text Bold"/>
              <a:ea typeface="Canela Text Bold"/>
              <a:cs typeface="Canela Text Bold"/>
              <a:sym typeface="Canela Text Bold"/>
            </a:endParaRPr>
          </a:p>
          <a:p>
            <a:pPr marL="333121" indent="-333121" defTabSz="1487386">
              <a:spcBef>
                <a:spcPts val="1400"/>
              </a:spcBef>
              <a:buSzPct val="150000"/>
              <a:buChar char="•"/>
              <a:defRPr sz="2684"/>
            </a:pPr>
            <a:r>
              <a:t>Epidermis ve dermis</a:t>
            </a:r>
          </a:p>
          <a:p>
            <a:pPr marL="333121" indent="-333121" defTabSz="1487386">
              <a:spcBef>
                <a:spcPts val="1400"/>
              </a:spcBef>
              <a:buSzPct val="150000"/>
              <a:buChar char="•"/>
              <a:defRPr sz="2684"/>
            </a:pPr>
            <a:r>
              <a:t>Ayrım yapmak zor 72 saat içinde tekrar değerlendir</a:t>
            </a:r>
          </a:p>
          <a:p>
            <a:pPr marL="333121" indent="-333121" defTabSz="1487386">
              <a:spcBef>
                <a:spcPts val="1400"/>
              </a:spcBef>
              <a:buSzPct val="150000"/>
              <a:buChar char="•"/>
              <a:defRPr sz="2684"/>
            </a:pPr>
            <a:r>
              <a:t>Kabarcık var</a:t>
            </a:r>
          </a:p>
          <a:p>
            <a:pPr marL="333121" indent="-333121" defTabSz="1487386">
              <a:spcBef>
                <a:spcPts val="1400"/>
              </a:spcBef>
              <a:buSzPct val="150000"/>
              <a:buChar char="•"/>
              <a:defRPr sz="2684"/>
            </a:pPr>
            <a:r>
              <a:t>Ağrılı</a:t>
            </a:r>
          </a:p>
          <a:p>
            <a:pPr marL="333121" indent="-333121" defTabSz="1487386">
              <a:spcBef>
                <a:spcPts val="1400"/>
              </a:spcBef>
              <a:buSzPct val="150000"/>
              <a:buChar char="•"/>
              <a:defRPr sz="2684"/>
            </a:pPr>
            <a:r>
              <a:t>Islak ve kırmızı</a:t>
            </a:r>
          </a:p>
          <a:p>
            <a:pPr marL="333121" indent="-333121" defTabSz="1487386">
              <a:spcBef>
                <a:spcPts val="1400"/>
              </a:spcBef>
              <a:buSzPct val="150000"/>
              <a:buChar char="•"/>
              <a:defRPr sz="2684"/>
            </a:pPr>
            <a:r>
              <a:t>Basmakla solar</a:t>
            </a:r>
          </a:p>
        </p:txBody>
      </p:sp>
      <p:sp>
        <p:nvSpPr>
          <p:cNvPr id="181" name="TAM KALINLIKTA YANIK…"/>
          <p:cNvSpPr txBox="1"/>
          <p:nvPr/>
        </p:nvSpPr>
        <p:spPr>
          <a:xfrm>
            <a:off x="12476527" y="7829852"/>
            <a:ext cx="4840508" cy="5279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584920">
              <a:spcBef>
                <a:spcPts val="1500"/>
              </a:spcBef>
              <a:defRPr sz="2859"/>
            </a:pPr>
            <a:r>
              <a:t>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TAM KALINLIKTA YANIK</a:t>
            </a:r>
            <a:endParaRPr>
              <a:latin typeface="Canela Text Bold"/>
              <a:ea typeface="Canela Text Bold"/>
              <a:cs typeface="Canela Text Bold"/>
              <a:sym typeface="Canela Text Bold"/>
            </a:endParaRPr>
          </a:p>
          <a:p>
            <a:pPr marL="354964" indent="-354964" defTabSz="1584920">
              <a:spcBef>
                <a:spcPts val="1500"/>
              </a:spcBef>
              <a:buSzPct val="150000"/>
              <a:buChar char="•"/>
              <a:defRPr sz="2859"/>
            </a:pPr>
            <a:r>
              <a:t>Epidermis ve dermisin tamamı</a:t>
            </a:r>
          </a:p>
          <a:p>
            <a:pPr marL="354964" indent="-354964" defTabSz="1584920">
              <a:spcBef>
                <a:spcPts val="1500"/>
              </a:spcBef>
              <a:buSzPct val="150000"/>
              <a:buChar char="•"/>
              <a:defRPr sz="2859"/>
            </a:pPr>
            <a:r>
              <a:t>Kuru ve siyahlaşmış</a:t>
            </a:r>
          </a:p>
          <a:p>
            <a:pPr marL="354964" indent="-354964" defTabSz="1584920">
              <a:spcBef>
                <a:spcPts val="1500"/>
              </a:spcBef>
              <a:buSzPct val="150000"/>
              <a:buChar char="•"/>
              <a:defRPr sz="2859"/>
            </a:pPr>
            <a:r>
              <a:t>Basmakla solmaz</a:t>
            </a:r>
          </a:p>
          <a:p>
            <a:pPr marL="354964" indent="-354964" defTabSz="1584920">
              <a:spcBef>
                <a:spcPts val="1500"/>
              </a:spcBef>
              <a:buSzPct val="150000"/>
              <a:buChar char="•"/>
              <a:defRPr sz="2859"/>
            </a:pPr>
            <a:r>
              <a:t>Cerrahi tedavi şart</a:t>
            </a:r>
          </a:p>
          <a:p>
            <a:pPr defTabSz="1584920">
              <a:spcBef>
                <a:spcPts val="1500"/>
              </a:spcBef>
              <a:defRPr sz="2859"/>
            </a:pPr>
          </a:p>
        </p:txBody>
      </p:sp>
      <p:sp>
        <p:nvSpPr>
          <p:cNvPr id="182" name="DERİN YANIK…"/>
          <p:cNvSpPr txBox="1"/>
          <p:nvPr/>
        </p:nvSpPr>
        <p:spPr>
          <a:xfrm>
            <a:off x="18815738" y="7829852"/>
            <a:ext cx="4840507" cy="456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487386">
              <a:spcBef>
                <a:spcPts val="1400"/>
              </a:spcBef>
              <a:defRPr sz="2684"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DERİN YANIK</a:t>
            </a:r>
          </a:p>
          <a:p>
            <a:pPr marL="333121" indent="-333121" defTabSz="1487386">
              <a:spcBef>
                <a:spcPts val="1400"/>
              </a:spcBef>
              <a:buSzPct val="150000"/>
              <a:buChar char="•"/>
              <a:defRPr sz="2684"/>
            </a:pPr>
            <a:r>
              <a:t>Fasya ve kas tutulumu</a:t>
            </a:r>
          </a:p>
          <a:p>
            <a:pPr marL="333121" indent="-333121" defTabSz="1487386">
              <a:spcBef>
                <a:spcPts val="1400"/>
              </a:spcBef>
              <a:buSzPct val="150000"/>
              <a:buChar char="•"/>
              <a:defRPr sz="2684"/>
            </a:pPr>
            <a:r>
              <a:t>Cerrahi şart</a:t>
            </a:r>
          </a:p>
          <a:p>
            <a:pPr defTabSz="1487386">
              <a:spcBef>
                <a:spcPts val="1400"/>
              </a:spcBef>
              <a:defRPr sz="2684"/>
            </a:pPr>
          </a:p>
          <a:p>
            <a:pPr defTabSz="1487386">
              <a:spcBef>
                <a:spcPts val="1400"/>
              </a:spcBef>
              <a:defRPr sz="2684"/>
            </a:pPr>
          </a:p>
          <a:p>
            <a:pPr defTabSz="1487386">
              <a:spcBef>
                <a:spcPts val="1400"/>
              </a:spcBef>
              <a:defRPr sz="2684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Yüzey Alanı Tutulumlarına Göre Yanık Sınıflandırılması"/>
          <p:cNvSpPr txBox="1"/>
          <p:nvPr>
            <p:ph type="body" sz="quarter" idx="1"/>
          </p:nvPr>
        </p:nvSpPr>
        <p:spPr>
          <a:xfrm>
            <a:off x="11550522" y="5869165"/>
            <a:ext cx="7914649" cy="1977670"/>
          </a:xfrm>
          <a:prstGeom prst="rect">
            <a:avLst/>
          </a:prstGeom>
        </p:spPr>
        <p:txBody>
          <a:bodyPr/>
          <a:lstStyle/>
          <a:p>
            <a:pPr/>
            <a:r>
              <a:t>Yüzey Alanı Tutulumlarına Göre Yanık Sınıflandırılması</a:t>
            </a:r>
          </a:p>
        </p:txBody>
      </p:sp>
      <p:pic>
        <p:nvPicPr>
          <p:cNvPr id="185" name="Ekran Resmi 2025-09-30 21.34.44.png" descr="Ekran Resmi 2025-09-30 21.34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57" y="86103"/>
            <a:ext cx="10869078" cy="13543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Ekran Resmi 2025-09-30 21.40.49.png" descr="Ekran Resmi 2025-09-30 21.40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40" y="-566"/>
            <a:ext cx="8138521" cy="10201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Ekran Resmi 2025-09-30 21.41.46.png" descr="Ekran Resmi 2025-09-30 21.41.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80350" y="112241"/>
            <a:ext cx="8623300" cy="650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Ekran Resmi 2025-09-30 21.42.25.png" descr="Ekran Resmi 2025-09-30 21.42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3859" y="6554248"/>
            <a:ext cx="8758816" cy="6778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Ekran Resmi 2025-09-30 21.43.01.png" descr="Ekran Resmi 2025-09-30 21.43.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03500" y="93472"/>
            <a:ext cx="8623301" cy="6539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Ekran Resmi 2025-09-30 21.44.01.png" descr="Ekran Resmi 2025-09-30 21.44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6" y="24741"/>
            <a:ext cx="10395464" cy="7440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Ekran Resmi 2025-09-30 21.44.39.png" descr="Ekran Resmi 2025-09-30 21.44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95907" y="-8293"/>
            <a:ext cx="5244534" cy="7440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Ekran Resmi 2025-09-30 21.45.05.png" descr="Ekran Resmi 2025-09-30 21.45.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16860" y="24741"/>
            <a:ext cx="4300734" cy="7374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Ekran Resmi 2025-09-30 21.45.34.png" descr="Ekran Resmi 2025-09-30 21.45.3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417" y="7349173"/>
            <a:ext cx="4821535" cy="6360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Ekran Resmi 2025-09-30 21.46.16.png" descr="Ekran Resmi 2025-09-30 21.46.1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09159" y="7380856"/>
            <a:ext cx="11084024" cy="6297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Yalnızca minör yanıklar ayaktan tedavi edilmelidir.…"/>
          <p:cNvSpPr txBox="1"/>
          <p:nvPr>
            <p:ph type="body" idx="1"/>
          </p:nvPr>
        </p:nvSpPr>
        <p:spPr>
          <a:xfrm>
            <a:off x="4800172" y="1219200"/>
            <a:ext cx="14783656" cy="11277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  Yalnızca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minör yanıklar ayaktan</a:t>
            </a:r>
            <a:r>
              <a:t> tedavi edilmelidir.</a:t>
            </a:r>
          </a:p>
          <a:p>
            <a:pPr marL="0" indent="0">
              <a:buSzTx/>
              <a:buNone/>
              <a:defRPr>
                <a:latin typeface="Canela Text Bold"/>
                <a:ea typeface="Canela Text Bold"/>
                <a:cs typeface="Canela Text Bold"/>
                <a:sym typeface="Canela Text Bold"/>
              </a:defRPr>
            </a:pPr>
            <a:r>
              <a:t>Minör yanık kriterleri:</a:t>
            </a:r>
          </a:p>
          <a:p>
            <a:pPr/>
            <a:r>
              <a:t>Yüz, el ayak ve perineyi içermeyen </a:t>
            </a:r>
          </a:p>
          <a:p>
            <a:pPr/>
            <a:r>
              <a:t>Major eklem içermeyen </a:t>
            </a:r>
          </a:p>
          <a:p>
            <a:pPr/>
            <a:r>
              <a:t>Çepeçevre olmayan </a:t>
            </a:r>
          </a:p>
          <a:p>
            <a:pPr/>
            <a:r>
              <a:t>Ek hasar olmayan (inhalasyon şüphesi, elektrik) </a:t>
            </a:r>
          </a:p>
          <a:p>
            <a:pPr/>
            <a:r>
              <a:t>TVYA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&lt;%10</a:t>
            </a:r>
            <a:r>
              <a:t> olan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&gt;10 yaş</a:t>
            </a:r>
            <a:r>
              <a:t>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2. derece yanık</a:t>
            </a:r>
            <a:r>
              <a:t> </a:t>
            </a:r>
          </a:p>
          <a:p>
            <a:pPr/>
            <a:r>
              <a:t>TVYA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&lt;%5</a:t>
            </a:r>
            <a:r>
              <a:t> olan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10 yaşın altı</a:t>
            </a:r>
            <a:r>
              <a:t>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2. derece yanık</a:t>
            </a:r>
            <a:r>
              <a:t> </a:t>
            </a:r>
          </a:p>
          <a:p>
            <a:pPr/>
            <a:r>
              <a:t>TVYA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&lt;%2</a:t>
            </a:r>
            <a:r>
              <a:t> olan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3. derece yanık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Eğer bir hastanın:…"/>
          <p:cNvSpPr txBox="1"/>
          <p:nvPr>
            <p:ph type="body" idx="1"/>
          </p:nvPr>
        </p:nvSpPr>
        <p:spPr>
          <a:xfrm>
            <a:off x="1219200" y="1219200"/>
            <a:ext cx="21948577" cy="11277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Eğer bir hastanın:</a:t>
            </a:r>
          </a:p>
          <a:p>
            <a:pPr/>
            <a:r>
              <a:t>Eşlik eden bir hastalığı,</a:t>
            </a:r>
          </a:p>
          <a:p>
            <a:pPr/>
            <a:r>
              <a:t>Şüpheli hasta güvenilirliği,</a:t>
            </a:r>
          </a:p>
          <a:p>
            <a:pPr/>
            <a:r>
              <a:t>Tedaviye uyumsuzluk,</a:t>
            </a:r>
          </a:p>
          <a:p>
            <a:pPr/>
            <a:r>
              <a:t>İstismar şüphesi,</a:t>
            </a:r>
          </a:p>
          <a:p>
            <a:pPr/>
            <a:r>
              <a:t>Minör yanık kriterlerini karşılamama ; varsa bu hastalar yine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tercihen bir yanık merkezine</a:t>
            </a:r>
            <a:r>
              <a:t> yatırılmalıdır.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Minör termal yaralanmalarda ilk tedavi giysilerin çıkarılması, soğutma, sabun yada su ile yıkama, uygun bir pansuman, ağrı yönetimi ve tetanoz profilaksisinden oluşur.…"/>
          <p:cNvSpPr txBox="1"/>
          <p:nvPr>
            <p:ph type="body" idx="1"/>
          </p:nvPr>
        </p:nvSpPr>
        <p:spPr>
          <a:xfrm>
            <a:off x="1217711" y="1219200"/>
            <a:ext cx="21948578" cy="11277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  <a:p>
            <a:pPr/>
            <a:r>
              <a:t>Minör termal yaralanmalarda ilk tedavi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giysilerin çıkarılması</a:t>
            </a:r>
            <a:r>
              <a:t>,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soğutma</a:t>
            </a:r>
            <a:r>
              <a:t>, sabun yada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su ile yıkama</a:t>
            </a:r>
            <a:r>
              <a:t>,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uygun bir pansuman</a:t>
            </a:r>
            <a:r>
              <a:t>,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ağrı yönetimi</a:t>
            </a:r>
            <a:r>
              <a:t> ve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tetanoz profilaksi</a:t>
            </a:r>
            <a:r>
              <a:t>sinden oluşur.</a:t>
            </a:r>
          </a:p>
          <a:p>
            <a:pPr/>
            <a:r>
              <a:t>Hastaya soğutma işlemi kesinlikle cilde direkt temas eden buz yada soğuk uygulama ile olmamalıdır. Yara ıslak gazlı bez veya havlu ile kapatılabilir. </a:t>
            </a:r>
          </a:p>
          <a:p>
            <a:pPr/>
            <a:r>
              <a:t>Aşırı soğutmadan kaçınılmalı ve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küçük çocuklar hipotermi </a:t>
            </a:r>
            <a:r>
              <a:t>açısından takip edilmelidir.</a:t>
            </a:r>
          </a:p>
          <a:p>
            <a:pPr/>
            <a:r>
              <a:t>Ağrı yönetimi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asetaminofen ve NSAII </a:t>
            </a:r>
            <a:r>
              <a:t>ile sağlanabilir.Nadiren opioidlere ihtiyaç duyulur.</a:t>
            </a:r>
          </a:p>
          <a:p>
            <a:pPr/>
            <a:r>
              <a:t>Acil serviste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lidokain-prilokain kremler ağrıyı azaltmada etkili</a:t>
            </a:r>
            <a:r>
              <a:t>dir.</a:t>
            </a:r>
          </a:p>
          <a:p>
            <a:pPr/>
            <a:r>
              <a:t>Kaşıntı için </a:t>
            </a:r>
            <a:r>
              <a:rPr>
                <a:latin typeface="Canela Text Bold"/>
                <a:ea typeface="Canela Text Bold"/>
                <a:cs typeface="Canela Text Bold"/>
                <a:sym typeface="Canela Text Bold"/>
              </a:rPr>
              <a:t>antihistaminikler</a:t>
            </a:r>
            <a:r>
              <a:t> kullanılabilir.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