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Bernhard Gothic Heavy" charset="1" panose="00000000000000000000"/>
      <p:regular r:id="rId19"/>
    </p:embeddedFont>
    <p:embeddedFont>
      <p:font typeface="Bernhard Gothic Light" charset="1" panose="00000000000000000000"/>
      <p:regular r:id="rId20"/>
    </p:embeddedFont>
    <p:embeddedFont>
      <p:font typeface="Bernhard Gothic Bold" charset="1" panose="00000000000000000000"/>
      <p:regular r:id="rId21"/>
    </p:embeddedFont>
    <p:embeddedFont>
      <p:font typeface="Canva Sans" charset="1" panose="020B05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https://pmc.ncbi.nlm.nih.gov/articles/PMC6555161/#tf1-1" TargetMode="External" Type="http://schemas.openxmlformats.org/officeDocument/2006/relationships/hyperlink"/><Relationship Id="rId4" Target="https://pmc.ncbi.nlm.nih.gov/articles/PMC6555161/#tf1-1" TargetMode="External" Type="http://schemas.openxmlformats.org/officeDocument/2006/relationships/hyperlink"/><Relationship Id="rId5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https://caneralparslan.com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29246">
            <a:off x="10944606" y="766543"/>
            <a:ext cx="6157496" cy="8838512"/>
          </a:xfrm>
          <a:custGeom>
            <a:avLst/>
            <a:gdLst/>
            <a:ahLst/>
            <a:cxnLst/>
            <a:rect r="r" b="b" t="t" l="l"/>
            <a:pathLst>
              <a:path h="8838512" w="6157496">
                <a:moveTo>
                  <a:pt x="0" y="0"/>
                </a:moveTo>
                <a:lnTo>
                  <a:pt x="6157497" y="0"/>
                </a:lnTo>
                <a:lnTo>
                  <a:pt x="6157497" y="8838512"/>
                </a:lnTo>
                <a:lnTo>
                  <a:pt x="0" y="8838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351535" y="-4257107"/>
            <a:ext cx="5872929" cy="587292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2627569" y="-2936465"/>
            <a:ext cx="6153771" cy="6536915"/>
            <a:chOff x="0" y="0"/>
            <a:chExt cx="8205028" cy="8715886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-4113996">
              <a:off x="758214" y="1634357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6" y="0"/>
                  </a:lnTo>
                  <a:lnTo>
                    <a:pt x="716750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166637" y="8140421"/>
            <a:ext cx="6993895" cy="5872929"/>
            <a:chOff x="0" y="0"/>
            <a:chExt cx="9325193" cy="7830573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10172703">
              <a:off x="1719398" y="1172086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5" y="0"/>
                  </a:lnTo>
                  <a:lnTo>
                    <a:pt x="716750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628906" y="2773452"/>
            <a:ext cx="10014655" cy="5276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4"/>
              </a:lnSpc>
            </a:pPr>
            <a:r>
              <a:rPr lang="en-US" sz="9774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İdrar Yolu Enfeksiyonları</a:t>
            </a:r>
          </a:p>
          <a:p>
            <a:pPr algn="l">
              <a:lnSpc>
                <a:spcPts val="13684"/>
              </a:lnSpc>
              <a:spcBef>
                <a:spcPct val="0"/>
              </a:spcBef>
            </a:pPr>
            <a:r>
              <a:rPr lang="en-US" sz="9774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Pediyatri Hastalar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28906" y="8573870"/>
            <a:ext cx="6255750" cy="822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0"/>
              </a:lnSpc>
              <a:spcBef>
                <a:spcPct val="0"/>
              </a:spcBef>
            </a:pPr>
            <a:r>
              <a:rPr lang="en-US" sz="4364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Dr. Ahmet GEZMEN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37467" y="-4414566"/>
            <a:ext cx="9558066" cy="955806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819150"/>
            <a:ext cx="13583905" cy="11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Akut Komplike Olmayan Sistit Tedavi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840091"/>
            <a:ext cx="9200787" cy="770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2"/>
              </a:lnSpc>
            </a:pPr>
            <a:r>
              <a:rPr lang="en-US" sz="25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ilk tercih yoktur ya Nitrofurantoin ya da TMP-STX</a:t>
            </a:r>
          </a:p>
          <a:p>
            <a:pPr algn="l">
              <a:lnSpc>
                <a:spcPts val="3318"/>
              </a:lnSpc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Fosfomisin Trometamol</a:t>
            </a:r>
          </a:p>
          <a:p>
            <a:pPr algn="l" marL="474465" indent="-237232" lvl="1">
              <a:lnSpc>
                <a:spcPts val="3318"/>
              </a:lnSpc>
              <a:buFont typeface="Arial"/>
              <a:buChar char="•"/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6-11 yaş: 2 gr tek doz</a:t>
            </a:r>
            <a:r>
              <a:rPr lang="en-US" sz="2197" u="sng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  <a:hlinkClick r:id="rId3" tooltip="https://pmc.ncbi.nlm.nih.gov/articles/PMC6555161/#tf1-1"/>
              </a:rPr>
              <a:t>a</a:t>
            </a:r>
          </a:p>
          <a:p>
            <a:pPr algn="l" marL="474465" indent="-237232" lvl="1">
              <a:lnSpc>
                <a:spcPts val="3318"/>
              </a:lnSpc>
              <a:buFont typeface="Arial"/>
              <a:buChar char="•"/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 ≥12 yıl: 3 g tek doz</a:t>
            </a:r>
            <a:r>
              <a:rPr lang="en-US" sz="2197" u="sng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  <a:hlinkClick r:id="rId4" tooltip="https://pmc.ncbi.nlm.nih.gov/articles/PMC6555161/#tf1-1"/>
              </a:rPr>
              <a:t>a</a:t>
            </a:r>
          </a:p>
          <a:p>
            <a:pPr algn="l" marL="474465" indent="-237232" lvl="1">
              <a:lnSpc>
                <a:spcPts val="3318"/>
              </a:lnSpc>
              <a:buFont typeface="Arial"/>
              <a:buChar char="•"/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Yüksek doku konsantrasyonu, kısa tedavi süresi. Geniş spektrumlu</a:t>
            </a:r>
          </a:p>
          <a:p>
            <a:pPr algn="l">
              <a:lnSpc>
                <a:spcPts val="3318"/>
              </a:lnSpc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Sefiksim</a:t>
            </a:r>
          </a:p>
          <a:p>
            <a:pPr algn="l" marL="474465" indent="-237232" lvl="1">
              <a:lnSpc>
                <a:spcPts val="3318"/>
              </a:lnSpc>
              <a:buFont typeface="Arial"/>
              <a:buChar char="•"/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8mg/kg gün max 400 mg (7-10 gün) - Çok tercih edilmez</a:t>
            </a:r>
          </a:p>
          <a:p>
            <a:pPr algn="l">
              <a:lnSpc>
                <a:spcPts val="3318"/>
              </a:lnSpc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Nitrofurantoin</a:t>
            </a:r>
          </a:p>
          <a:p>
            <a:pPr algn="l" marL="474465" indent="-237232" lvl="1">
              <a:lnSpc>
                <a:spcPts val="3318"/>
              </a:lnSpc>
              <a:buFont typeface="Arial"/>
              <a:buChar char="•"/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5-7mg/kg günde (50-100 mg 6 saatte 1 )(Max 200)</a:t>
            </a:r>
          </a:p>
          <a:p>
            <a:pPr algn="l" marL="474465" indent="-237232" lvl="1">
              <a:lnSpc>
                <a:spcPts val="3318"/>
              </a:lnSpc>
              <a:buFont typeface="Arial"/>
              <a:buChar char="•"/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Alt İYE için etkili, piyelonefrit için uygun değil. Kronik böbrek yetmezliğinde (KBY) kontrendike olabilir.</a:t>
            </a:r>
          </a:p>
          <a:p>
            <a:pPr algn="l">
              <a:lnSpc>
                <a:spcPts val="3318"/>
              </a:lnSpc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Trimetoprim-Sülfametoksazol (TMP-SMX)</a:t>
            </a:r>
          </a:p>
          <a:p>
            <a:pPr algn="l" marL="474465" indent="-237232" lvl="1">
              <a:lnSpc>
                <a:spcPts val="3318"/>
              </a:lnSpc>
              <a:buFont typeface="Arial"/>
              <a:buChar char="•"/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8-12 mg/kg günde 2 kere max 60-100 6 saatte 1</a:t>
            </a:r>
          </a:p>
          <a:p>
            <a:pPr algn="l" marL="474465" indent="-237232" lvl="1">
              <a:lnSpc>
                <a:spcPts val="3318"/>
              </a:lnSpc>
              <a:buFont typeface="Arial"/>
              <a:buChar char="•"/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Lokal direnç oranları %20'nin altında ise tercih edilebilir.</a:t>
            </a:r>
          </a:p>
          <a:p>
            <a:pPr algn="l">
              <a:lnSpc>
                <a:spcPts val="3318"/>
              </a:lnSpc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Florokinolonlar (Siprofloksasin, Levofloksasin)</a:t>
            </a:r>
          </a:p>
          <a:p>
            <a:pPr algn="l" marL="474465" indent="-237232" lvl="1">
              <a:lnSpc>
                <a:spcPts val="3318"/>
              </a:lnSpc>
              <a:buFont typeface="Arial"/>
              <a:buChar char="•"/>
            </a:pPr>
            <a:r>
              <a:rPr lang="en-US" sz="21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Kolateral hasar (direnç gelişimi) ve ciddi yan etkileri (tendon rüptürü, nöropati) nedeniyle ilk seçenek olmamalıdır. Diğer seçenekler uygun değilse kullanılmalıdır.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1825240" y="7042061"/>
            <a:ext cx="9558066" cy="955806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439936" y="3047939"/>
            <a:ext cx="5276564" cy="6067923"/>
          </a:xfrm>
          <a:custGeom>
            <a:avLst/>
            <a:gdLst/>
            <a:ahLst/>
            <a:cxnLst/>
            <a:rect r="r" b="b" t="t" l="l"/>
            <a:pathLst>
              <a:path h="6067923" w="5276564">
                <a:moveTo>
                  <a:pt x="0" y="0"/>
                </a:moveTo>
                <a:lnTo>
                  <a:pt x="5276564" y="0"/>
                </a:lnTo>
                <a:lnTo>
                  <a:pt x="5276564" y="6067923"/>
                </a:lnTo>
                <a:lnTo>
                  <a:pt x="0" y="6067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37467" y="-4414566"/>
            <a:ext cx="9558066" cy="955806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6627111" y="8021630"/>
            <a:ext cx="9558066" cy="9558066"/>
            <a:chOff x="0" y="0"/>
            <a:chExt cx="12744088" cy="12744088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2744088" cy="12744088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-9665653">
              <a:off x="5772156" y="1109612"/>
              <a:ext cx="5803211" cy="4442095"/>
            </a:xfrm>
            <a:custGeom>
              <a:avLst/>
              <a:gdLst/>
              <a:ahLst/>
              <a:cxnLst/>
              <a:rect r="r" b="b" t="t" l="l"/>
              <a:pathLst>
                <a:path h="4442095" w="5803211">
                  <a:moveTo>
                    <a:pt x="0" y="0"/>
                  </a:moveTo>
                  <a:lnTo>
                    <a:pt x="5803211" y="0"/>
                  </a:lnTo>
                  <a:lnTo>
                    <a:pt x="5803211" y="4442094"/>
                  </a:lnTo>
                  <a:lnTo>
                    <a:pt x="0" y="4442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1511940"/>
            <a:ext cx="11481744" cy="7801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6"/>
              </a:lnSpc>
            </a:pPr>
            <a:r>
              <a:rPr lang="en-US" sz="25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Ayaktan Tedavi (Hafif-Orta Şiddette)</a:t>
            </a:r>
          </a:p>
          <a:p>
            <a:pPr algn="l" marL="560822" indent="-280411" lvl="1">
              <a:lnSpc>
                <a:spcPts val="3636"/>
              </a:lnSpc>
              <a:spcBef>
                <a:spcPct val="0"/>
              </a:spcBef>
              <a:buFont typeface="Arial"/>
              <a:buChar char="•"/>
            </a:pPr>
            <a:r>
              <a:rPr lang="en-US" sz="25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Alternatif: TMP-SMX (6-12 mg TMP/kg/gün) VEYA Oral Beta-laktam (Amoksisilin-Klavulanat gibi, 10-14 gün). Oral beta-laktamlar göre daha az etkilidir ve sadece kültür/antibiyogram sonucuna göre veya hafif olgularda kullanılmalıdır.</a:t>
            </a:r>
          </a:p>
          <a:p>
            <a:pPr algn="l" marL="560822" indent="-280411" lvl="1">
              <a:lnSpc>
                <a:spcPts val="3636"/>
              </a:lnSpc>
              <a:spcBef>
                <a:spcPct val="0"/>
              </a:spcBef>
              <a:buFont typeface="Arial"/>
              <a:buChar char="•"/>
            </a:pPr>
            <a:r>
              <a:rPr lang="en-US" sz="25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Amoksisilin-Klavulanat 80 mg/kg/gün</a:t>
            </a:r>
          </a:p>
          <a:p>
            <a:pPr algn="l" marL="560822" indent="-280411" lvl="1">
              <a:lnSpc>
                <a:spcPts val="3636"/>
              </a:lnSpc>
              <a:spcBef>
                <a:spcPct val="0"/>
              </a:spcBef>
              <a:buFont typeface="Arial"/>
              <a:buChar char="•"/>
            </a:pPr>
            <a:r>
              <a:rPr lang="en-US" sz="25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Aminoglikozidler (15 mg/kg/gün tek doz ) amikasin</a:t>
            </a:r>
          </a:p>
          <a:p>
            <a:pPr algn="l" marL="560822" indent="-280411" lvl="1">
              <a:lnSpc>
                <a:spcPts val="3636"/>
              </a:lnSpc>
              <a:spcBef>
                <a:spcPct val="0"/>
              </a:spcBef>
              <a:buFont typeface="Arial"/>
              <a:buChar char="•"/>
            </a:pPr>
            <a:r>
              <a:rPr lang="en-US" sz="25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Önemli Not: Oral tedaviye başlamadan önce, lokal direnç oranları yüksekse, tek doz uzun etkili parenteral antibiyotik (örn: Seftriakson 1 gr IM/IV) verilmesi önerilir.</a:t>
            </a:r>
          </a:p>
          <a:p>
            <a:pPr algn="l">
              <a:lnSpc>
                <a:spcPts val="3636"/>
              </a:lnSpc>
              <a:spcBef>
                <a:spcPct val="0"/>
              </a:spcBef>
            </a:pPr>
            <a:r>
              <a:rPr lang="en-US" sz="25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Hastanede Tedavi (Şiddetli İYE, Sepsis, Oral Alamama)</a:t>
            </a:r>
          </a:p>
          <a:p>
            <a:pPr algn="l" marL="560822" indent="-280411" lvl="1">
              <a:lnSpc>
                <a:spcPts val="3636"/>
              </a:lnSpc>
              <a:spcBef>
                <a:spcPct val="0"/>
              </a:spcBef>
              <a:buFont typeface="Arial"/>
              <a:buChar char="•"/>
            </a:pPr>
            <a:r>
              <a:rPr lang="en-US" sz="25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Parenteral Tedavi: Seftriakson (100 mg/kg/gün) VEYA Piperasilin-Tazobaktam VEYA Karbapenemler (dirençli suş şüphesi varsa).</a:t>
            </a:r>
          </a:p>
          <a:p>
            <a:pPr algn="l" marL="560822" indent="-280411" lvl="1">
              <a:lnSpc>
                <a:spcPts val="3636"/>
              </a:lnSpc>
              <a:spcBef>
                <a:spcPct val="0"/>
              </a:spcBef>
              <a:buFont typeface="Arial"/>
              <a:buChar char="•"/>
            </a:pPr>
            <a:r>
              <a:rPr lang="en-US" sz="25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Tedavi Süresi: Klinik düzelme ve ateşin düşmesi sonrası oral tedaviye geçilir. Toplam tedavi süresi genellikle 10-14 gün olmalıdır.</a:t>
            </a:r>
          </a:p>
          <a:p>
            <a:pPr algn="l">
              <a:lnSpc>
                <a:spcPts val="3636"/>
              </a:lnSpc>
              <a:spcBef>
                <a:spcPct val="0"/>
              </a:spcBef>
            </a:pPr>
            <a:r>
              <a:rPr lang="en-US" sz="25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Yatış endikasyonu varsa akut komplike pyelonefrit demek !</a:t>
            </a:r>
          </a:p>
          <a:p>
            <a:pPr algn="l">
              <a:lnSpc>
                <a:spcPts val="3636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351542"/>
            <a:ext cx="13583905" cy="11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Akut Komplik</a:t>
            </a: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e Olmayan Piyelonefrit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426054" y="4522553"/>
            <a:ext cx="6058595" cy="5248258"/>
          </a:xfrm>
          <a:custGeom>
            <a:avLst/>
            <a:gdLst/>
            <a:ahLst/>
            <a:cxnLst/>
            <a:rect r="r" b="b" t="t" l="l"/>
            <a:pathLst>
              <a:path h="5248258" w="6058595">
                <a:moveTo>
                  <a:pt x="0" y="0"/>
                </a:moveTo>
                <a:lnTo>
                  <a:pt x="6058595" y="0"/>
                </a:lnTo>
                <a:lnTo>
                  <a:pt x="6058595" y="5248258"/>
                </a:lnTo>
                <a:lnTo>
                  <a:pt x="0" y="52482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32106" y="-2171989"/>
            <a:ext cx="9558066" cy="955806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436416" y="9258300"/>
            <a:ext cx="5662646" cy="4755050"/>
            <a:chOff x="0" y="0"/>
            <a:chExt cx="7550195" cy="634006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6340067" cy="6340067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10172703">
              <a:off x="1392120" y="948986"/>
              <a:ext cx="5803211" cy="4442095"/>
            </a:xfrm>
            <a:custGeom>
              <a:avLst/>
              <a:gdLst/>
              <a:ahLst/>
              <a:cxnLst/>
              <a:rect r="r" b="b" t="t" l="l"/>
              <a:pathLst>
                <a:path h="4442095" w="5803211">
                  <a:moveTo>
                    <a:pt x="0" y="0"/>
                  </a:moveTo>
                  <a:lnTo>
                    <a:pt x="5803211" y="0"/>
                  </a:lnTo>
                  <a:lnTo>
                    <a:pt x="5803211" y="4442095"/>
                  </a:lnTo>
                  <a:lnTo>
                    <a:pt x="0" y="4442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761166"/>
            <a:ext cx="7070363" cy="2237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Komplike İY</a:t>
            </a: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E Tedavisi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3149898"/>
            <a:ext cx="8613714" cy="6839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6"/>
              </a:lnSpc>
              <a:spcBef>
                <a:spcPct val="0"/>
              </a:spcBef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Altt</a:t>
            </a: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 yatan komplike edici faktörün düzeltilmesi (kateter değişimi, obstrüksiyonun giderilmesi vb.) esastır.</a:t>
            </a:r>
          </a:p>
          <a:p>
            <a:pPr algn="l">
              <a:lnSpc>
                <a:spcPts val="4196"/>
              </a:lnSpc>
              <a:spcBef>
                <a:spcPct val="0"/>
              </a:spcBef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•Tedavi genellikle hastanede başlanır ve parenteral antibiyotik gerektirir.</a:t>
            </a:r>
          </a:p>
          <a:p>
            <a:pPr algn="l">
              <a:lnSpc>
                <a:spcPts val="4196"/>
              </a:lnSpc>
              <a:spcBef>
                <a:spcPct val="0"/>
              </a:spcBef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•Ampirik tedavi, lokal direnç paternleri ve hastanın klinik durumuna göre seçilir (</a:t>
            </a: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genellikle geniş spektrumlu sefalosporinler, aminoglikozidler, piperasilin-tazobaktam veya karbapenemler</a:t>
            </a: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).</a:t>
            </a:r>
          </a:p>
          <a:p>
            <a:pPr algn="l">
              <a:lnSpc>
                <a:spcPts val="4196"/>
              </a:lnSpc>
              <a:spcBef>
                <a:spcPct val="0"/>
              </a:spcBef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•Kültür ve antibiyogram sonucuna göre tedavi daraltılır.</a:t>
            </a:r>
          </a:p>
          <a:p>
            <a:pPr algn="l">
              <a:lnSpc>
                <a:spcPts val="4196"/>
              </a:lnSpc>
              <a:spcBef>
                <a:spcPct val="0"/>
              </a:spcBef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•Tedavi süresi genellikle 7-14 gün veya daha uzun olabilir.</a:t>
            </a:r>
          </a:p>
          <a:p>
            <a:pPr algn="l">
              <a:lnSpc>
                <a:spcPts val="4196"/>
              </a:lnSpc>
              <a:spcBef>
                <a:spcPct val="0"/>
              </a:spcBef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332284" y="2505418"/>
            <a:ext cx="5642098" cy="7245070"/>
          </a:xfrm>
          <a:custGeom>
            <a:avLst/>
            <a:gdLst/>
            <a:ahLst/>
            <a:cxnLst/>
            <a:rect r="r" b="b" t="t" l="l"/>
            <a:pathLst>
              <a:path h="7245070" w="5642098">
                <a:moveTo>
                  <a:pt x="0" y="0"/>
                </a:moveTo>
                <a:lnTo>
                  <a:pt x="5642098" y="0"/>
                </a:lnTo>
                <a:lnTo>
                  <a:pt x="5642098" y="7245070"/>
                </a:lnTo>
                <a:lnTo>
                  <a:pt x="0" y="7245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351535" y="-2784678"/>
            <a:ext cx="5872929" cy="587292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4654827" y="-2402976"/>
            <a:ext cx="6153771" cy="6536915"/>
            <a:chOff x="0" y="0"/>
            <a:chExt cx="8205028" cy="871588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-4113996">
              <a:off x="758214" y="1634357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6" y="0"/>
                  </a:lnTo>
                  <a:lnTo>
                    <a:pt x="716750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762353" y="7500234"/>
            <a:ext cx="6993895" cy="5872929"/>
            <a:chOff x="0" y="0"/>
            <a:chExt cx="9325193" cy="7830573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10172703">
              <a:off x="1719398" y="1172086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5" y="0"/>
                  </a:lnTo>
                  <a:lnTo>
                    <a:pt x="716750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30117" y="3621036"/>
            <a:ext cx="17027766" cy="3044928"/>
            <a:chOff x="0" y="0"/>
            <a:chExt cx="22703689" cy="4059904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409575"/>
              <a:ext cx="22703689" cy="28581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3"/>
                </a:lnSpc>
                <a:spcBef>
                  <a:spcPct val="0"/>
                </a:spcBef>
              </a:pPr>
              <a:r>
                <a:rPr lang="en-US" sz="12073">
                  <a:solidFill>
                    <a:srgbClr val="720806"/>
                  </a:solidFill>
                  <a:latin typeface="Bernhard Gothic Heavy"/>
                  <a:ea typeface="Bernhard Gothic Heavy"/>
                  <a:cs typeface="Bernhard Gothic Heavy"/>
                  <a:sym typeface="Bernhard Gothic Heavy"/>
                </a:rPr>
                <a:t>Teşekkürler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4260807" y="2472692"/>
              <a:ext cx="14182075" cy="1587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30"/>
                </a:lnSpc>
                <a:spcBef>
                  <a:spcPct val="0"/>
                </a:spcBef>
              </a:pPr>
              <a:r>
                <a:rPr lang="en-US" sz="6664">
                  <a:solidFill>
                    <a:srgbClr val="720806"/>
                  </a:solidFill>
                  <a:latin typeface="Bernhard Gothic Light"/>
                  <a:ea typeface="Bernhard Gothic Light"/>
                  <a:cs typeface="Bernhard Gothic Light"/>
                  <a:sym typeface="Bernhard Gothic Light"/>
                </a:rPr>
                <a:t>Dr. Ahmet GEZMEN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2936465" y="7500234"/>
            <a:ext cx="5872929" cy="587292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9567" y="1028700"/>
            <a:ext cx="5733288" cy="8229600"/>
          </a:xfrm>
          <a:custGeom>
            <a:avLst/>
            <a:gdLst/>
            <a:ahLst/>
            <a:cxnLst/>
            <a:rect r="r" b="b" t="t" l="l"/>
            <a:pathLst>
              <a:path h="8229600" w="5733288">
                <a:moveTo>
                  <a:pt x="0" y="0"/>
                </a:moveTo>
                <a:lnTo>
                  <a:pt x="5733288" y="0"/>
                </a:lnTo>
                <a:lnTo>
                  <a:pt x="57332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906862">
            <a:off x="8521276" y="5705372"/>
            <a:ext cx="4082749" cy="3403992"/>
          </a:xfrm>
          <a:custGeom>
            <a:avLst/>
            <a:gdLst/>
            <a:ahLst/>
            <a:cxnLst/>
            <a:rect r="r" b="b" t="t" l="l"/>
            <a:pathLst>
              <a:path h="3403992" w="4082749">
                <a:moveTo>
                  <a:pt x="0" y="0"/>
                </a:moveTo>
                <a:lnTo>
                  <a:pt x="4082749" y="0"/>
                </a:lnTo>
                <a:lnTo>
                  <a:pt x="4082749" y="3403992"/>
                </a:lnTo>
                <a:lnTo>
                  <a:pt x="0" y="3403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03342" y="6455096"/>
            <a:ext cx="1794953" cy="2064153"/>
          </a:xfrm>
          <a:custGeom>
            <a:avLst/>
            <a:gdLst/>
            <a:ahLst/>
            <a:cxnLst/>
            <a:rect r="r" b="b" t="t" l="l"/>
            <a:pathLst>
              <a:path h="2064153" w="1794953">
                <a:moveTo>
                  <a:pt x="0" y="0"/>
                </a:moveTo>
                <a:lnTo>
                  <a:pt x="1794954" y="0"/>
                </a:lnTo>
                <a:lnTo>
                  <a:pt x="1794954" y="2064153"/>
                </a:lnTo>
                <a:lnTo>
                  <a:pt x="0" y="20641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081125"/>
            <a:ext cx="6038928" cy="11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İYE Nedir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791411"/>
            <a:ext cx="6903752" cy="369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6"/>
              </a:lnSpc>
              <a:spcBef>
                <a:spcPct val="0"/>
              </a:spcBef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İdrar yolu enfeksiyonları (İYE), üriner sistemin herhangi bir</a:t>
            </a: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 yerinde (üretra, mesane, üreter, böbrek) mikroorganizmaların neden olduğu enfeksiyonlardır. Hastaya yaklaşım, enfeksiyonun yeri, şiddeti ve hastanın altta yatan risk faktörlerine göre farklılık gösterir.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3076886" y="-3929180"/>
            <a:ext cx="6153771" cy="6536915"/>
            <a:chOff x="0" y="0"/>
            <a:chExt cx="8205028" cy="871588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-4113996">
              <a:off x="758214" y="1634357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6" y="0"/>
                  </a:lnTo>
                  <a:lnTo>
                    <a:pt x="716750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5021586" y="5749033"/>
            <a:ext cx="7739400" cy="7739400"/>
            <a:chOff x="0" y="0"/>
            <a:chExt cx="10319200" cy="10319200"/>
          </a:xfrm>
        </p:grpSpPr>
        <p:grpSp>
          <p:nvGrpSpPr>
            <p:cNvPr name="Group 14" id="14"/>
            <p:cNvGrpSpPr/>
            <p:nvPr/>
          </p:nvGrpSpPr>
          <p:grpSpPr>
            <a:xfrm rot="-9376669">
              <a:off x="1244314" y="1244314"/>
              <a:ext cx="7830573" cy="7830573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8109334">
              <a:off x="2260018" y="1729001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6" y="0"/>
                  </a:lnTo>
                  <a:lnTo>
                    <a:pt x="716750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782371"/>
            <a:ext cx="5046701" cy="11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Etken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215243"/>
            <a:ext cx="6903752" cy="4219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%95 oranında tek etkenli ve 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Gram (-) bakteriler</a:t>
            </a:r>
          </a:p>
          <a:p>
            <a:pPr algn="l" marL="1294360" indent="-431453" lvl="2">
              <a:lnSpc>
                <a:spcPts val="4196"/>
              </a:lnSpc>
              <a:buFont typeface="Arial"/>
              <a:buChar char="⚬"/>
            </a:pP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E.coli*</a:t>
            </a: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, Klebsiella spp, Proteus spp, Enterobacter spp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Gram (+) bakteriler</a:t>
            </a:r>
          </a:p>
          <a:p>
            <a:pPr algn="l" marL="1294360" indent="-431453" lvl="2">
              <a:lnSpc>
                <a:spcPts val="4196"/>
              </a:lnSpc>
              <a:buFont typeface="Arial"/>
              <a:buChar char="⚬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Enterokoklar, Stafilokoklar, </a:t>
            </a: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S.saprophyticus*</a:t>
            </a:r>
          </a:p>
          <a:p>
            <a:pPr algn="l" marL="647180" indent="-323590" lvl="1">
              <a:lnSpc>
                <a:spcPts val="4196"/>
              </a:lnSpc>
              <a:spcBef>
                <a:spcPct val="0"/>
              </a:spcBef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Komplike ÜSE’de çoklu etken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3459191" y="-3929871"/>
            <a:ext cx="6153771" cy="6536915"/>
            <a:chOff x="0" y="0"/>
            <a:chExt cx="8205028" cy="871588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-4113996">
              <a:off x="758214" y="1634357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6" y="0"/>
                  </a:lnTo>
                  <a:lnTo>
                    <a:pt x="716750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365066" y="-2615615"/>
            <a:ext cx="4755050" cy="475505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101129" y="8615172"/>
            <a:ext cx="5662646" cy="4755050"/>
            <a:chOff x="0" y="0"/>
            <a:chExt cx="7550195" cy="634006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6340067" cy="6340067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10172703">
              <a:off x="1392120" y="948986"/>
              <a:ext cx="5803211" cy="4442095"/>
            </a:xfrm>
            <a:custGeom>
              <a:avLst/>
              <a:gdLst/>
              <a:ahLst/>
              <a:cxnLst/>
              <a:rect r="r" b="b" t="t" l="l"/>
              <a:pathLst>
                <a:path h="4442095" w="5803211">
                  <a:moveTo>
                    <a:pt x="0" y="0"/>
                  </a:moveTo>
                  <a:lnTo>
                    <a:pt x="5803211" y="0"/>
                  </a:lnTo>
                  <a:lnTo>
                    <a:pt x="5803211" y="4442095"/>
                  </a:lnTo>
                  <a:lnTo>
                    <a:pt x="0" y="4442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9641795" y="1607068"/>
            <a:ext cx="7617505" cy="7008105"/>
          </a:xfrm>
          <a:custGeom>
            <a:avLst/>
            <a:gdLst/>
            <a:ahLst/>
            <a:cxnLst/>
            <a:rect r="r" b="b" t="t" l="l"/>
            <a:pathLst>
              <a:path h="7008105" w="7617505">
                <a:moveTo>
                  <a:pt x="0" y="0"/>
                </a:moveTo>
                <a:lnTo>
                  <a:pt x="7617505" y="0"/>
                </a:lnTo>
                <a:lnTo>
                  <a:pt x="7617505" y="7008104"/>
                </a:lnTo>
                <a:lnTo>
                  <a:pt x="0" y="70081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62278"/>
            <a:ext cx="5381165" cy="11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Semptomlar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5955082" y="1196710"/>
            <a:ext cx="11884077" cy="8725823"/>
            <a:chOff x="0" y="0"/>
            <a:chExt cx="1010600" cy="74202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10600" cy="742028"/>
            </a:xfrm>
            <a:custGeom>
              <a:avLst/>
              <a:gdLst/>
              <a:ahLst/>
              <a:cxnLst/>
              <a:rect r="r" b="b" t="t" l="l"/>
              <a:pathLst>
                <a:path h="742028" w="1010600">
                  <a:moveTo>
                    <a:pt x="102143" y="0"/>
                  </a:moveTo>
                  <a:lnTo>
                    <a:pt x="908457" y="0"/>
                  </a:lnTo>
                  <a:cubicBezTo>
                    <a:pt x="935547" y="0"/>
                    <a:pt x="961527" y="10761"/>
                    <a:pt x="980683" y="29917"/>
                  </a:cubicBezTo>
                  <a:cubicBezTo>
                    <a:pt x="999838" y="49072"/>
                    <a:pt x="1010600" y="75053"/>
                    <a:pt x="1010600" y="102143"/>
                  </a:cubicBezTo>
                  <a:lnTo>
                    <a:pt x="1010600" y="639885"/>
                  </a:lnTo>
                  <a:cubicBezTo>
                    <a:pt x="1010600" y="666975"/>
                    <a:pt x="999838" y="692955"/>
                    <a:pt x="980683" y="712111"/>
                  </a:cubicBezTo>
                  <a:cubicBezTo>
                    <a:pt x="961527" y="731266"/>
                    <a:pt x="935547" y="742028"/>
                    <a:pt x="908457" y="742028"/>
                  </a:cubicBezTo>
                  <a:lnTo>
                    <a:pt x="102143" y="742028"/>
                  </a:lnTo>
                  <a:cubicBezTo>
                    <a:pt x="75053" y="742028"/>
                    <a:pt x="49072" y="731266"/>
                    <a:pt x="29917" y="712111"/>
                  </a:cubicBezTo>
                  <a:cubicBezTo>
                    <a:pt x="10761" y="692955"/>
                    <a:pt x="0" y="666975"/>
                    <a:pt x="0" y="639885"/>
                  </a:cubicBezTo>
                  <a:lnTo>
                    <a:pt x="0" y="102143"/>
                  </a:lnTo>
                  <a:cubicBezTo>
                    <a:pt x="0" y="75053"/>
                    <a:pt x="10761" y="49072"/>
                    <a:pt x="29917" y="29917"/>
                  </a:cubicBezTo>
                  <a:cubicBezTo>
                    <a:pt x="49072" y="10761"/>
                    <a:pt x="75053" y="0"/>
                    <a:pt x="102143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010600" cy="7801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3459191" y="-3929871"/>
            <a:ext cx="6153771" cy="6536915"/>
            <a:chOff x="0" y="0"/>
            <a:chExt cx="8205028" cy="8715886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-4113996">
              <a:off x="758214" y="1634357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6" y="0"/>
                  </a:lnTo>
                  <a:lnTo>
                    <a:pt x="716750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aphicFrame>
        <p:nvGraphicFramePr>
          <p:cNvPr name="Table 12" id="12"/>
          <p:cNvGraphicFramePr>
            <a:graphicFrameLocks noGrp="true"/>
          </p:cNvGraphicFramePr>
          <p:nvPr/>
        </p:nvGraphicFramePr>
        <p:xfrm>
          <a:off x="6735712" y="2002034"/>
          <a:ext cx="10322818" cy="7115175"/>
        </p:xfrm>
        <a:graphic>
          <a:graphicData uri="http://schemas.openxmlformats.org/drawingml/2006/table">
            <a:tbl>
              <a:tblPr/>
              <a:tblGrid>
                <a:gridCol w="909288"/>
                <a:gridCol w="1757174"/>
                <a:gridCol w="1394482"/>
                <a:gridCol w="3546553"/>
                <a:gridCol w="2715322"/>
              </a:tblGrid>
              <a:tr h="1012322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FFFFF"/>
                          </a:solidFill>
                          <a:latin typeface="Bernhard Gothic Bold"/>
                          <a:ea typeface="Bernhard Gothic Bold"/>
                          <a:cs typeface="Bernhard Gothic Bold"/>
                          <a:sym typeface="Bernhard Gothic Bold"/>
                        </a:rPr>
                        <a:t>Yaş Grubu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451B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FFFFF"/>
                          </a:solidFill>
                          <a:latin typeface="Bernhard Gothic Bold"/>
                          <a:ea typeface="Bernhard Gothic Bold"/>
                          <a:cs typeface="Bernhard Gothic Bold"/>
                          <a:sym typeface="Bernhard Gothic Bold"/>
                        </a:rPr>
                        <a:t>Yaş Grubu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451B"/>
                    </a:solidFill>
                  </a:tcPr>
                </a:tc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FFFFFF"/>
                          </a:solidFill>
                          <a:latin typeface="Bernhard Gothic Bold"/>
                          <a:ea typeface="Bernhard Gothic Bold"/>
                          <a:cs typeface="Bernhard Gothic Bold"/>
                          <a:sym typeface="Bernhard Gothic Bold"/>
                        </a:rPr>
                        <a:t>Semptom ve Bulgular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FFFFFF"/>
                          </a:solidFill>
                          <a:latin typeface="Bernhard Gothic Bold"/>
                          <a:ea typeface="Bernhard Gothic Bold"/>
                          <a:cs typeface="Bernhard Gothic Bold"/>
                          <a:sym typeface="Bernhard Gothic Bold"/>
                        </a:rPr>
                        <a:t>   Sık            ----------&gt;                           Az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451B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FFFFFF"/>
                          </a:solidFill>
                          <a:latin typeface="Bernhard Gothic Bold"/>
                          <a:ea typeface="Bernhard Gothic Bold"/>
                          <a:cs typeface="Bernhard Gothic Bold"/>
                          <a:sym typeface="Bernhard Gothic Bold"/>
                        </a:rPr>
                        <a:t>Semptom ve Bulgular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FFFFFF"/>
                          </a:solidFill>
                          <a:latin typeface="Bernhard Gothic Bold"/>
                          <a:ea typeface="Bernhard Gothic Bold"/>
                          <a:cs typeface="Bernhard Gothic Bold"/>
                          <a:sym typeface="Bernhard Gothic Bold"/>
                        </a:rPr>
                        <a:t>   Sık            ----------&gt;                           Az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451B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FFFFFF"/>
                          </a:solidFill>
                          <a:latin typeface="Bernhard Gothic Bold"/>
                          <a:ea typeface="Bernhard Gothic Bold"/>
                          <a:cs typeface="Bernhard Gothic Bold"/>
                          <a:sym typeface="Bernhard Gothic Bold"/>
                        </a:rPr>
                        <a:t>Semptom ve Bulgular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FFFFFF"/>
                          </a:solidFill>
                          <a:latin typeface="Bernhard Gothic Bold"/>
                          <a:ea typeface="Bernhard Gothic Bold"/>
                          <a:cs typeface="Bernhard Gothic Bold"/>
                          <a:sym typeface="Bernhard Gothic Bold"/>
                        </a:rPr>
                        <a:t>   Sık            ----------&gt;                           Az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451B"/>
                    </a:solidFill>
                  </a:tcPr>
                </a:tc>
              </a:tr>
              <a:tr h="1706485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&lt; 3 ay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&lt; 3 ay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Ateş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Kusma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Letarji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İrritabilite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Beslenme bozukluğu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Büyüme yavaşlaması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Karın ağrısı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Sarılık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Hematüri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Zor idrar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</a:tr>
              <a:tr h="202464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&gt; 3 ay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Konuşmayan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Ateş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Karın ağrısı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Böğür ağrısı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Kusma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Beslenme bozukluğu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Letarji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İrritabilite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Hematüri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Zor idrar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Büyüme yavaşlaması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7"/>
                    </a:solidFill>
                  </a:tcPr>
                </a:tc>
              </a:tr>
              <a:tr h="23717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&gt; 3 ay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Konuşan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Sık idrar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Dizüri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Disfonksiyonel işeme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İdrar kontrolünde değişiklik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Karın ağrısı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Böğür ağrısı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60"/>
                        </a:lnSpc>
                        <a:defRPr/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Ateş</a:t>
                      </a:r>
                      <a:endParaRPr lang="en-US" sz="1100"/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Halsizlik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Kusma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Hematüri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Zor idrar</a:t>
                      </a:r>
                    </a:p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en-US" sz="2300" strike="noStrike" u="none">
                          <a:solidFill>
                            <a:srgbClr val="000000"/>
                          </a:solidFill>
                          <a:latin typeface="Bernhard Gothic Light"/>
                          <a:ea typeface="Bernhard Gothic Light"/>
                          <a:cs typeface="Bernhard Gothic Light"/>
                          <a:sym typeface="Bernhard Gothic Light"/>
                        </a:rPr>
                        <a:t>Bulanık idrar</a:t>
                      </a:r>
                    </a:p>
                  </a:txBody>
                  <a:tcPr marL="76200" marR="76200" marT="76200" marB="76200" anchor="ctr">
                    <a:lnL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ECB"/>
                    </a:solidFill>
                  </a:tcPr>
                </a:tc>
              </a:tr>
            </a:tbl>
          </a:graphicData>
        </a:graphic>
      </p:graphicFrame>
      <p:sp>
        <p:nvSpPr>
          <p:cNvPr name="TextBox 13" id="13"/>
          <p:cNvSpPr txBox="true"/>
          <p:nvPr/>
        </p:nvSpPr>
        <p:spPr>
          <a:xfrm rot="0">
            <a:off x="1028700" y="6313868"/>
            <a:ext cx="4618952" cy="239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3"/>
              </a:lnSpc>
              <a:spcBef>
                <a:spcPct val="0"/>
              </a:spcBef>
            </a:pPr>
            <a:r>
              <a:rPr lang="en-US" sz="2730">
                <a:solidFill>
                  <a:srgbClr val="720806"/>
                </a:solidFill>
                <a:latin typeface="Canva Sans"/>
                <a:ea typeface="Canva Sans"/>
                <a:cs typeface="Canva Sans"/>
                <a:sym typeface="Canva Sans"/>
              </a:rPr>
              <a:t>Tablo sahibi: </a:t>
            </a:r>
          </a:p>
          <a:p>
            <a:pPr algn="l">
              <a:lnSpc>
                <a:spcPts val="3823"/>
              </a:lnSpc>
              <a:spcBef>
                <a:spcPct val="0"/>
              </a:spcBef>
            </a:pPr>
            <a:r>
              <a:rPr lang="en-US" sz="2730">
                <a:solidFill>
                  <a:srgbClr val="720806"/>
                </a:solidFill>
                <a:latin typeface="Canva Sans"/>
                <a:ea typeface="Canva Sans"/>
                <a:cs typeface="Canva Sans"/>
                <a:sym typeface="Canva Sans"/>
              </a:rPr>
              <a:t>Doç. Dr.</a:t>
            </a:r>
          </a:p>
          <a:p>
            <a:pPr algn="l">
              <a:lnSpc>
                <a:spcPts val="3823"/>
              </a:lnSpc>
              <a:spcBef>
                <a:spcPct val="0"/>
              </a:spcBef>
            </a:pPr>
            <a:r>
              <a:rPr lang="en-US" sz="2730">
                <a:solidFill>
                  <a:srgbClr val="720806"/>
                </a:solidFill>
                <a:latin typeface="Canva Sans"/>
                <a:ea typeface="Canva Sans"/>
                <a:cs typeface="Canva Sans"/>
                <a:sym typeface="Canva Sans"/>
              </a:rPr>
              <a:t>Caner Alparslan</a:t>
            </a:r>
          </a:p>
          <a:p>
            <a:pPr algn="l">
              <a:lnSpc>
                <a:spcPts val="3823"/>
              </a:lnSpc>
              <a:spcBef>
                <a:spcPct val="0"/>
              </a:spcBef>
            </a:pPr>
          </a:p>
          <a:p>
            <a:pPr algn="l">
              <a:lnSpc>
                <a:spcPts val="3823"/>
              </a:lnSpc>
              <a:spcBef>
                <a:spcPct val="0"/>
              </a:spcBef>
            </a:pPr>
            <a:r>
              <a:rPr lang="en-US" sz="2730" u="sng">
                <a:solidFill>
                  <a:srgbClr val="720806"/>
                </a:solidFill>
                <a:latin typeface="Canva Sans"/>
                <a:ea typeface="Canva Sans"/>
                <a:cs typeface="Canva Sans"/>
                <a:sym typeface="Canva Sans"/>
                <a:hlinkClick r:id="rId5" tooltip="https://caneralparslan.com"/>
              </a:rPr>
              <a:t>https://caneralparslan.com/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37467" y="-4414566"/>
            <a:ext cx="9558066" cy="955806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825240" y="7042061"/>
            <a:ext cx="9558066" cy="95580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427070" y="2236840"/>
            <a:ext cx="7289430" cy="5813320"/>
          </a:xfrm>
          <a:custGeom>
            <a:avLst/>
            <a:gdLst/>
            <a:ahLst/>
            <a:cxnLst/>
            <a:rect r="r" b="b" t="t" l="l"/>
            <a:pathLst>
              <a:path h="5813320" w="7289430">
                <a:moveTo>
                  <a:pt x="0" y="0"/>
                </a:moveTo>
                <a:lnTo>
                  <a:pt x="7289430" y="0"/>
                </a:lnTo>
                <a:lnTo>
                  <a:pt x="7289430" y="5813320"/>
                </a:lnTo>
                <a:lnTo>
                  <a:pt x="0" y="581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819150"/>
            <a:ext cx="13583905" cy="11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Sınıflandırma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019874"/>
            <a:ext cx="8259703" cy="783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3538" indent="-366769" lvl="1">
              <a:lnSpc>
                <a:spcPts val="4756"/>
              </a:lnSpc>
              <a:buFont typeface="Arial"/>
              <a:buChar char="•"/>
            </a:pPr>
            <a:r>
              <a:rPr lang="en-US" sz="33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Semptoma göre: </a:t>
            </a:r>
          </a:p>
          <a:p>
            <a:pPr algn="l" marL="1467076" indent="-489025" lvl="2">
              <a:lnSpc>
                <a:spcPts val="4756"/>
              </a:lnSpc>
              <a:buFont typeface="Arial"/>
              <a:buChar char="⚬"/>
            </a:pP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Asemptomatik bakteriüri </a:t>
            </a:r>
          </a:p>
          <a:p>
            <a:pPr algn="l" marL="1467076" indent="-489025" lvl="2">
              <a:lnSpc>
                <a:spcPts val="4756"/>
              </a:lnSpc>
              <a:buFont typeface="Arial"/>
              <a:buChar char="⚬"/>
            </a:pP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Semptomatik İYE</a:t>
            </a:r>
          </a:p>
          <a:p>
            <a:pPr algn="l" marL="733538" indent="-366769" lvl="1">
              <a:lnSpc>
                <a:spcPts val="4756"/>
              </a:lnSpc>
              <a:buFont typeface="Arial"/>
              <a:buChar char="•"/>
            </a:pPr>
            <a:r>
              <a:rPr lang="en-US" sz="33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T</a:t>
            </a:r>
            <a:r>
              <a:rPr lang="en-US" sz="33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utulan bölgeye göre:</a:t>
            </a: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 </a:t>
            </a:r>
          </a:p>
          <a:p>
            <a:pPr algn="l" marL="1467076" indent="-489025" lvl="2">
              <a:lnSpc>
                <a:spcPts val="4756"/>
              </a:lnSpc>
              <a:buFont typeface="Arial"/>
              <a:buChar char="⚬"/>
            </a:pP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sistit </a:t>
            </a:r>
          </a:p>
          <a:p>
            <a:pPr algn="l" marL="1467076" indent="-489025" lvl="2">
              <a:lnSpc>
                <a:spcPts val="4756"/>
              </a:lnSpc>
              <a:buFont typeface="Arial"/>
              <a:buChar char="⚬"/>
            </a:pP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pyelonefrit</a:t>
            </a:r>
          </a:p>
          <a:p>
            <a:pPr algn="l" marL="733538" indent="-366769" lvl="1">
              <a:lnSpc>
                <a:spcPts val="4756"/>
              </a:lnSpc>
              <a:buFont typeface="Arial"/>
              <a:buChar char="•"/>
            </a:pPr>
            <a:r>
              <a:rPr lang="en-US" sz="33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Epizoda göre:</a:t>
            </a: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 </a:t>
            </a:r>
          </a:p>
          <a:p>
            <a:pPr algn="l" marL="1467076" indent="-489025" lvl="2">
              <a:lnSpc>
                <a:spcPts val="4756"/>
              </a:lnSpc>
              <a:buFont typeface="Arial"/>
              <a:buChar char="⚬"/>
            </a:pP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İlk İYE</a:t>
            </a:r>
          </a:p>
          <a:p>
            <a:pPr algn="l" marL="1467076" indent="-489025" lvl="2">
              <a:lnSpc>
                <a:spcPts val="4756"/>
              </a:lnSpc>
              <a:buFont typeface="Arial"/>
              <a:buChar char="⚬"/>
            </a:pP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Rekürren</a:t>
            </a:r>
          </a:p>
          <a:p>
            <a:pPr algn="l" marL="733538" indent="-366769" lvl="1">
              <a:lnSpc>
                <a:spcPts val="4756"/>
              </a:lnSpc>
              <a:buFont typeface="Arial"/>
              <a:buChar char="•"/>
            </a:pPr>
            <a:r>
              <a:rPr lang="en-US" sz="33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Komplike duruma göre:</a:t>
            </a: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 </a:t>
            </a:r>
          </a:p>
          <a:p>
            <a:pPr algn="l" marL="1467076" indent="-489025" lvl="2">
              <a:lnSpc>
                <a:spcPts val="4756"/>
              </a:lnSpc>
              <a:buFont typeface="Arial"/>
              <a:buChar char="⚬"/>
            </a:pP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Komplike İYE </a:t>
            </a:r>
          </a:p>
          <a:p>
            <a:pPr algn="l" marL="1467076" indent="-489025" lvl="2">
              <a:lnSpc>
                <a:spcPts val="4756"/>
              </a:lnSpc>
              <a:buFont typeface="Arial"/>
              <a:buChar char="⚬"/>
            </a:pPr>
            <a:r>
              <a:rPr lang="en-US" sz="33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Komplike olmayan İYE</a:t>
            </a:r>
          </a:p>
          <a:p>
            <a:pPr algn="l">
              <a:lnSpc>
                <a:spcPts val="4756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62278"/>
            <a:ext cx="8537757" cy="11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İYE olan hasta nasıl gelir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459191" y="-3929871"/>
            <a:ext cx="6153771" cy="6536915"/>
            <a:chOff x="0" y="0"/>
            <a:chExt cx="8205028" cy="871588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-4113996">
              <a:off x="758214" y="1634357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6" y="0"/>
                  </a:lnTo>
                  <a:lnTo>
                    <a:pt x="716750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8910611" y="785923"/>
            <a:ext cx="8715153" cy="8715153"/>
            <a:chOff x="0" y="0"/>
            <a:chExt cx="11620204" cy="1162020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1620204" cy="11620204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3911137" y="265679"/>
              <a:ext cx="3797930" cy="11088846"/>
            </a:xfrm>
            <a:custGeom>
              <a:avLst/>
              <a:gdLst/>
              <a:ahLst/>
              <a:cxnLst/>
              <a:rect r="r" b="b" t="t" l="l"/>
              <a:pathLst>
                <a:path h="11088846" w="3797930">
                  <a:moveTo>
                    <a:pt x="0" y="0"/>
                  </a:moveTo>
                  <a:lnTo>
                    <a:pt x="3797930" y="0"/>
                  </a:lnTo>
                  <a:lnTo>
                    <a:pt x="3797930" y="11088846"/>
                  </a:lnTo>
                  <a:lnTo>
                    <a:pt x="0" y="11088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28700" y="2767113"/>
            <a:ext cx="6903752" cy="6315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– Basit sistit düşündürenler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İdrar yaparken yanma 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Sık sık idrara çıkma 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Suprapubik hassasiyet </a:t>
            </a:r>
          </a:p>
          <a:p>
            <a:pPr algn="l">
              <a:lnSpc>
                <a:spcPts val="4196"/>
              </a:lnSpc>
            </a:pP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– Pyelonefrit düşündürenler 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Üşüme titremeyle yükselen ateş !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Karın ve böğür ağrısı 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KVAH varlığı !</a:t>
            </a:r>
          </a:p>
          <a:p>
            <a:pPr algn="l">
              <a:lnSpc>
                <a:spcPts val="4196"/>
              </a:lnSpc>
            </a:pP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– Komplike İye düşündürenler 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Tekrarlayan İYE</a:t>
            </a:r>
          </a:p>
          <a:p>
            <a:pPr algn="l" marL="647180" indent="-323590" lvl="1">
              <a:lnSpc>
                <a:spcPts val="4196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Odağı bulunamayan ateş tekrarı</a:t>
            </a:r>
          </a:p>
          <a:p>
            <a:pPr algn="l">
              <a:lnSpc>
                <a:spcPts val="419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847819" y="-4779033"/>
            <a:ext cx="9558066" cy="955806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776994" y="-1414551"/>
            <a:ext cx="3553987" cy="355398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422091"/>
            <a:ext cx="13550625" cy="1022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9"/>
              </a:lnSpc>
              <a:spcBef>
                <a:spcPct val="0"/>
              </a:spcBef>
            </a:pPr>
            <a:r>
              <a:rPr lang="en-US" sz="54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İstenen İdrar Tetkikleri ve Testler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878678" y="7544909"/>
            <a:ext cx="7330506" cy="733050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283810" y="4095631"/>
            <a:ext cx="4975490" cy="5019410"/>
          </a:xfrm>
          <a:custGeom>
            <a:avLst/>
            <a:gdLst/>
            <a:ahLst/>
            <a:cxnLst/>
            <a:rect r="r" b="b" t="t" l="l"/>
            <a:pathLst>
              <a:path h="5019410" w="4975490">
                <a:moveTo>
                  <a:pt x="0" y="0"/>
                </a:moveTo>
                <a:lnTo>
                  <a:pt x="4975490" y="0"/>
                </a:lnTo>
                <a:lnTo>
                  <a:pt x="4975490" y="5019410"/>
                </a:lnTo>
                <a:lnTo>
                  <a:pt x="0" y="5019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1871028"/>
            <a:ext cx="11122855" cy="8199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7"/>
              </a:lnSpc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Renginin normalden farklı olması: Bulanık/Beyaz ya da Kırmızı/Pembe </a:t>
            </a:r>
          </a:p>
          <a:p>
            <a:pPr algn="l">
              <a:lnSpc>
                <a:spcPts val="3387"/>
              </a:lnSpc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Kültür:</a:t>
            </a:r>
          </a:p>
          <a:p>
            <a:pPr algn="l" marL="647180" indent="-323590" lvl="1">
              <a:lnSpc>
                <a:spcPts val="3387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Endikasyonlar: Komplike İYE şüphesi, piyelonefrit, erkek İYE, tedaviye yanıtsızlık, tekrarlayan İYE, atipik semptomlar, immünsüpresif hastalar. </a:t>
            </a:r>
          </a:p>
          <a:p>
            <a:pPr algn="l">
              <a:lnSpc>
                <a:spcPts val="3387"/>
              </a:lnSpc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Kültür sonuçlanması 24 saatten uzun sürer b</a:t>
            </a: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u nedenle:</a:t>
            </a:r>
          </a:p>
          <a:p>
            <a:pPr algn="l" marL="647180" indent="-323590" lvl="1">
              <a:lnSpc>
                <a:spcPts val="3387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Mikroskopi - lökosit sayısı </a:t>
            </a:r>
          </a:p>
          <a:p>
            <a:pPr algn="l" marL="1294360" indent="-431453" lvl="2">
              <a:lnSpc>
                <a:spcPts val="3387"/>
              </a:lnSpc>
              <a:buFont typeface="Arial"/>
              <a:buChar char="⚬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Direk bakı: ≥10 lökosit/mm³</a:t>
            </a:r>
          </a:p>
          <a:p>
            <a:pPr algn="l" marL="1294360" indent="-431453" lvl="2">
              <a:lnSpc>
                <a:spcPts val="3387"/>
              </a:lnSpc>
              <a:buFont typeface="Arial"/>
              <a:buChar char="⚬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Santrifüj: &gt;5 lökosit/HPF</a:t>
            </a:r>
          </a:p>
          <a:p>
            <a:pPr algn="l" marL="647180" indent="-323590" lvl="1">
              <a:lnSpc>
                <a:spcPts val="3387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Nitrit Testi</a:t>
            </a:r>
          </a:p>
          <a:p>
            <a:pPr algn="l" marL="1294360" indent="-431453" lvl="2">
              <a:lnSpc>
                <a:spcPts val="3387"/>
              </a:lnSpc>
              <a:buFont typeface="Arial"/>
              <a:buChar char="⚬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Nitrit Pozitif İdrarda nitratı nitrite çeviren bakterilerin (çoğu Gram negatif, özellikle E. coli) varlığını gösterir. </a:t>
            </a:r>
          </a:p>
          <a:p>
            <a:pPr algn="l" marL="1294360" indent="-431453" lvl="2">
              <a:lnSpc>
                <a:spcPts val="3387"/>
              </a:lnSpc>
              <a:buFont typeface="Arial"/>
              <a:buChar char="⚬"/>
            </a:pP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Özgüllüğü %90-100</a:t>
            </a: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 </a:t>
            </a: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arasında olup, pozitif sonuç İYE için güçlü bir kanıttır. Ancak duyarlılığı düşüktür (%35-85).</a:t>
            </a:r>
          </a:p>
          <a:p>
            <a:pPr algn="l" marL="647180" indent="-323590" lvl="1">
              <a:lnSpc>
                <a:spcPts val="3387"/>
              </a:lnSpc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Lökosit esteraz testi</a:t>
            </a:r>
          </a:p>
          <a:p>
            <a:pPr algn="l" marL="1294360" indent="-431453" lvl="2">
              <a:lnSpc>
                <a:spcPts val="3387"/>
              </a:lnSpc>
              <a:buFont typeface="Arial"/>
              <a:buChar char="⚬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Sensivite %90 üstünde Spesifite %72</a:t>
            </a:r>
          </a:p>
          <a:p>
            <a:pPr algn="l" marL="1294360" indent="-431453" lvl="2">
              <a:lnSpc>
                <a:spcPts val="3387"/>
              </a:lnSpc>
              <a:buFont typeface="Arial"/>
              <a:buChar char="⚬"/>
            </a:pPr>
            <a:r>
              <a:rPr lang="en-US" sz="2997" u="sng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Asemptomatik bakteriüri, İYE ayrımında önemli</a:t>
            </a:r>
          </a:p>
          <a:p>
            <a:pPr algn="l" marL="1941541" indent="-485385" lvl="3">
              <a:lnSpc>
                <a:spcPts val="3387"/>
              </a:lnSpc>
              <a:buFont typeface="Arial"/>
              <a:buChar char="￭"/>
            </a:pPr>
            <a:r>
              <a:rPr lang="en-US" sz="2997" u="sng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Antibiyotik verilmesi yarardan çok zararlı!</a:t>
            </a:r>
          </a:p>
          <a:p>
            <a:pPr algn="l" marL="1941541" indent="-485385" lvl="3">
              <a:lnSpc>
                <a:spcPts val="3387"/>
              </a:lnSpc>
              <a:buFont typeface="Arial"/>
              <a:buChar char="￭"/>
            </a:pPr>
            <a:r>
              <a:rPr lang="en-US" sz="2997" u="sng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(Bu cümlenin alındığı kaynak: Doç. Dr.Caner Alparslan)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62278"/>
            <a:ext cx="7640153" cy="11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Diğer Tetkikler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281094" y="364467"/>
            <a:ext cx="9558066" cy="9558066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3459191" y="-3929871"/>
            <a:ext cx="6153771" cy="6536915"/>
            <a:chOff x="0" y="0"/>
            <a:chExt cx="8205028" cy="8715886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-4113996">
              <a:off x="758214" y="1634357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6" y="0"/>
                  </a:lnTo>
                  <a:lnTo>
                    <a:pt x="716750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9894576" y="1907843"/>
            <a:ext cx="6331103" cy="6471315"/>
          </a:xfrm>
          <a:custGeom>
            <a:avLst/>
            <a:gdLst/>
            <a:ahLst/>
            <a:cxnLst/>
            <a:rect r="r" b="b" t="t" l="l"/>
            <a:pathLst>
              <a:path h="6471315" w="6331103">
                <a:moveTo>
                  <a:pt x="0" y="0"/>
                </a:moveTo>
                <a:lnTo>
                  <a:pt x="6331102" y="0"/>
                </a:lnTo>
                <a:lnTo>
                  <a:pt x="6331102" y="6471314"/>
                </a:lnTo>
                <a:lnTo>
                  <a:pt x="0" y="647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2912995"/>
            <a:ext cx="6903752" cy="369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6"/>
              </a:lnSpc>
              <a:spcBef>
                <a:spcPct val="0"/>
              </a:spcBef>
            </a:pP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Kan te</a:t>
            </a:r>
            <a:r>
              <a:rPr lang="en-US" sz="29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tkiki:</a:t>
            </a: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 </a:t>
            </a:r>
          </a:p>
          <a:p>
            <a:pPr algn="l" marL="647180" indent="-323590" lvl="1">
              <a:lnSpc>
                <a:spcPts val="4196"/>
              </a:lnSpc>
              <a:spcBef>
                <a:spcPct val="0"/>
              </a:spcBef>
              <a:buFont typeface="Arial"/>
              <a:buChar char="•"/>
            </a:pPr>
            <a:r>
              <a:rPr lang="en-US" sz="29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Ateşli İYE de tam kan sayımı, üre, kreatinin ve serum elektrolitleri kontrol edilmeli.  </a:t>
            </a:r>
          </a:p>
          <a:p>
            <a:pPr algn="l">
              <a:lnSpc>
                <a:spcPts val="4196"/>
              </a:lnSpc>
              <a:spcBef>
                <a:spcPct val="0"/>
              </a:spcBef>
            </a:pPr>
          </a:p>
          <a:p>
            <a:pPr algn="l">
              <a:lnSpc>
                <a:spcPts val="4196"/>
              </a:lnSpc>
              <a:spcBef>
                <a:spcPct val="0"/>
              </a:spcBef>
            </a:pPr>
          </a:p>
          <a:p>
            <a:pPr algn="l">
              <a:lnSpc>
                <a:spcPts val="419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008061"/>
            <a:ext cx="8969760" cy="6226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6"/>
              </a:lnSpc>
            </a:pPr>
          </a:p>
          <a:p>
            <a:pPr algn="l" marL="755128" indent="-377564" lvl="1">
              <a:lnSpc>
                <a:spcPts val="4896"/>
              </a:lnSpc>
              <a:spcBef>
                <a:spcPct val="0"/>
              </a:spcBef>
              <a:buFont typeface="Arial"/>
              <a:buChar char="•"/>
            </a:pPr>
            <a:r>
              <a:rPr lang="en-US" sz="34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An</a:t>
            </a:r>
            <a:r>
              <a:rPr lang="en-US" sz="34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tibiyotik </a:t>
            </a:r>
          </a:p>
          <a:p>
            <a:pPr algn="l" marL="755128" indent="-377564" lvl="1">
              <a:lnSpc>
                <a:spcPts val="4896"/>
              </a:lnSpc>
              <a:spcBef>
                <a:spcPct val="0"/>
              </a:spcBef>
              <a:buFont typeface="Arial"/>
              <a:buChar char="•"/>
            </a:pPr>
            <a:r>
              <a:rPr lang="en-US" sz="34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Yerel direnç sonuçlarına göre ampirik antibiyotik seçimi</a:t>
            </a:r>
          </a:p>
          <a:p>
            <a:pPr algn="l" marL="755128" indent="-377564" lvl="1">
              <a:lnSpc>
                <a:spcPts val="4896"/>
              </a:lnSpc>
              <a:spcBef>
                <a:spcPct val="0"/>
              </a:spcBef>
              <a:buFont typeface="Arial"/>
              <a:buChar char="•"/>
            </a:pPr>
            <a:r>
              <a:rPr lang="en-US" sz="3497">
                <a:solidFill>
                  <a:srgbClr val="720806"/>
                </a:solidFill>
                <a:latin typeface="Bernhard Gothic Light"/>
                <a:ea typeface="Bernhard Gothic Light"/>
                <a:cs typeface="Bernhard Gothic Light"/>
                <a:sym typeface="Bernhard Gothic Light"/>
              </a:rPr>
              <a:t>Kültür duyarlılık sonucuna göre tekrar tedavi düzenlenmeli</a:t>
            </a:r>
          </a:p>
          <a:p>
            <a:pPr algn="l" marL="755128" indent="-377564" lvl="1">
              <a:lnSpc>
                <a:spcPts val="4896"/>
              </a:lnSpc>
              <a:spcBef>
                <a:spcPct val="0"/>
              </a:spcBef>
              <a:buFont typeface="Arial"/>
              <a:buChar char="•"/>
            </a:pPr>
            <a:r>
              <a:rPr lang="en-US" sz="3497">
                <a:solidFill>
                  <a:srgbClr val="720806"/>
                </a:solidFill>
                <a:latin typeface="Bernhard Gothic Bold"/>
                <a:ea typeface="Bernhard Gothic Bold"/>
                <a:cs typeface="Bernhard Gothic Bold"/>
                <a:sym typeface="Bernhard Gothic Bold"/>
              </a:rPr>
              <a:t>2 ay altında hastalarda ürosepsis riski yüksek olması nedeni ile yatırılarak tedavi verilmeli</a:t>
            </a:r>
          </a:p>
          <a:p>
            <a:pPr algn="l">
              <a:lnSpc>
                <a:spcPts val="4896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462278"/>
            <a:ext cx="12027407" cy="114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9"/>
              </a:lnSpc>
              <a:spcBef>
                <a:spcPct val="0"/>
              </a:spcBef>
            </a:pPr>
            <a:r>
              <a:rPr lang="en-US" sz="6185">
                <a:solidFill>
                  <a:srgbClr val="720806"/>
                </a:solidFill>
                <a:latin typeface="Bernhard Gothic Heavy"/>
                <a:ea typeface="Bernhard Gothic Heavy"/>
                <a:cs typeface="Bernhard Gothic Heavy"/>
                <a:sym typeface="Bernhard Gothic Heavy"/>
              </a:rPr>
              <a:t>Tedavi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3459191" y="-3929871"/>
            <a:ext cx="6153771" cy="6536915"/>
            <a:chOff x="0" y="0"/>
            <a:chExt cx="8205028" cy="871588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7830573" cy="7830573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-4113996">
              <a:off x="758214" y="1634357"/>
              <a:ext cx="7167506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67506">
                  <a:moveTo>
                    <a:pt x="0" y="0"/>
                  </a:moveTo>
                  <a:lnTo>
                    <a:pt x="7167506" y="0"/>
                  </a:lnTo>
                  <a:lnTo>
                    <a:pt x="716750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968598" y="8615172"/>
            <a:ext cx="5662646" cy="4755050"/>
            <a:chOff x="0" y="0"/>
            <a:chExt cx="7550195" cy="6340067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6340067" cy="6340067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ABC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10172703">
              <a:off x="1392120" y="948986"/>
              <a:ext cx="5803211" cy="4442095"/>
            </a:xfrm>
            <a:custGeom>
              <a:avLst/>
              <a:gdLst/>
              <a:ahLst/>
              <a:cxnLst/>
              <a:rect r="r" b="b" t="t" l="l"/>
              <a:pathLst>
                <a:path h="4442095" w="5803211">
                  <a:moveTo>
                    <a:pt x="0" y="0"/>
                  </a:moveTo>
                  <a:lnTo>
                    <a:pt x="5803211" y="0"/>
                  </a:lnTo>
                  <a:lnTo>
                    <a:pt x="5803211" y="4442095"/>
                  </a:lnTo>
                  <a:lnTo>
                    <a:pt x="0" y="4442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6365066" y="-2615615"/>
            <a:ext cx="4755050" cy="475505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AB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2445982" y="1028700"/>
            <a:ext cx="5524119" cy="8229600"/>
          </a:xfrm>
          <a:custGeom>
            <a:avLst/>
            <a:gdLst/>
            <a:ahLst/>
            <a:cxnLst/>
            <a:rect r="r" b="b" t="t" l="l"/>
            <a:pathLst>
              <a:path h="8229600" w="5524119">
                <a:moveTo>
                  <a:pt x="0" y="0"/>
                </a:moveTo>
                <a:lnTo>
                  <a:pt x="5524119" y="0"/>
                </a:lnTo>
                <a:lnTo>
                  <a:pt x="55241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DAG14pWluow</dc:identifier>
  <dcterms:modified xsi:type="dcterms:W3CDTF">2011-08-01T06:04:30Z</dcterms:modified>
  <cp:revision>1</cp:revision>
  <dc:title>Üriner sistem enfeksiyonları</dc:title>
</cp:coreProperties>
</file>