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Başlık">
    <p:spTree>
      <p:nvGrpSpPr>
        <p:cNvPr id="1" name=""/>
        <p:cNvGrpSpPr/>
        <p:nvPr/>
      </p:nvGrpSpPr>
      <p:grpSpPr>
        <a:xfrm>
          <a:off x="0" y="0"/>
          <a:ext cx="0" cy="0"/>
          <a:chOff x="0" y="0"/>
          <a:chExt cx="0" cy="0"/>
        </a:xfrm>
      </p:grpSpPr>
      <p:sp>
        <p:nvSpPr>
          <p:cNvPr id="11" name="Yazar ve Tarih"/>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gradFill flip="none" rotWithShape="1">
                  <a:gsLst>
                    <a:gs pos="0">
                      <a:schemeClr val="accent1">
                        <a:lumOff val="16847"/>
                      </a:schemeClr>
                    </a:gs>
                    <a:gs pos="100000">
                      <a:schemeClr val="accent1">
                        <a:lumOff val="-13575"/>
                      </a:schemeClr>
                    </a:gs>
                  </a:gsLst>
                  <a:lin ang="4453185" scaled="0"/>
                </a:gradFill>
              </a:defRPr>
            </a:lvl1pPr>
          </a:lstStyle>
          <a:p>
            <a:pPr/>
            <a:r>
              <a:t>Yazar ve Tarih</a:t>
            </a:r>
          </a:p>
        </p:txBody>
      </p:sp>
      <p:sp>
        <p:nvSpPr>
          <p:cNvPr id="12" name="Sunu Başlığı"/>
          <p:cNvSpPr txBox="1"/>
          <p:nvPr>
            <p:ph type="title" hasCustomPrompt="1"/>
          </p:nvPr>
        </p:nvSpPr>
        <p:spPr>
          <a:xfrm>
            <a:off x="1206496" y="2574991"/>
            <a:ext cx="21971004" cy="4648201"/>
          </a:xfrm>
          <a:prstGeom prst="rect">
            <a:avLst/>
          </a:prstGeom>
        </p:spPr>
        <p:txBody>
          <a:bodyPr anchor="b"/>
          <a:lstStyle>
            <a:lvl1pPr>
              <a:defRPr spc="-232" sz="11600"/>
            </a:lvl1pPr>
          </a:lstStyle>
          <a:p>
            <a:pPr/>
            <a:r>
              <a:t>Sunu Başlığı</a:t>
            </a:r>
          </a:p>
        </p:txBody>
      </p:sp>
      <p:sp>
        <p:nvSpPr>
          <p:cNvPr id="13" name="Gövde Düzeyi Bir…"/>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Sunu Alt Başlığı</a:t>
            </a:r>
          </a:p>
          <a:p>
            <a:pPr lvl="1"/>
            <a:r>
              <a:t/>
            </a:r>
          </a:p>
          <a:p>
            <a:pPr lvl="2"/>
            <a:r>
              <a:t/>
            </a:r>
          </a:p>
          <a:p>
            <a:pPr lvl="3"/>
            <a:r>
              <a:t/>
            </a:r>
          </a:p>
          <a:p>
            <a:pPr lvl="4"/>
            <a:r>
              <a:t/>
            </a:r>
          </a:p>
        </p:txBody>
      </p:sp>
      <p:sp>
        <p:nvSpPr>
          <p:cNvPr id="14"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Rapor">
    <p:spTree>
      <p:nvGrpSpPr>
        <p:cNvPr id="1" name=""/>
        <p:cNvGrpSpPr/>
        <p:nvPr/>
      </p:nvGrpSpPr>
      <p:grpSpPr>
        <a:xfrm>
          <a:off x="0" y="0"/>
          <a:ext cx="0" cy="0"/>
          <a:chOff x="0" y="0"/>
          <a:chExt cx="0" cy="0"/>
        </a:xfrm>
      </p:grpSpPr>
      <p:sp>
        <p:nvSpPr>
          <p:cNvPr id="98" name="Gövde Düzeyi Bir…"/>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Rapor</a:t>
            </a:r>
          </a:p>
          <a:p>
            <a:pPr lvl="1"/>
            <a:r>
              <a:t/>
            </a:r>
          </a:p>
          <a:p>
            <a:pPr lvl="2"/>
            <a:r>
              <a:t/>
            </a:r>
          </a:p>
          <a:p>
            <a:pPr lvl="3"/>
            <a:r>
              <a:t/>
            </a:r>
          </a:p>
          <a:p>
            <a:pPr lvl="4"/>
            <a:r>
              <a:t/>
            </a:r>
          </a:p>
        </p:txBody>
      </p:sp>
      <p:sp>
        <p:nvSpPr>
          <p:cNvPr id="99"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üyük Veri">
    <p:spTree>
      <p:nvGrpSpPr>
        <p:cNvPr id="1" name=""/>
        <p:cNvGrpSpPr/>
        <p:nvPr/>
      </p:nvGrpSpPr>
      <p:grpSpPr>
        <a:xfrm>
          <a:off x="0" y="0"/>
          <a:ext cx="0" cy="0"/>
          <a:chOff x="0" y="0"/>
          <a:chExt cx="0" cy="0"/>
        </a:xfrm>
      </p:grpSpPr>
      <p:sp>
        <p:nvSpPr>
          <p:cNvPr id="106" name="Gövde Düzeyi Bir…"/>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07" name="Veri bilgisi"/>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Veri bilgisi</a:t>
            </a:r>
          </a:p>
        </p:txBody>
      </p:sp>
      <p:sp>
        <p:nvSpPr>
          <p:cNvPr id="108"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lıntı">
    <p:spTree>
      <p:nvGrpSpPr>
        <p:cNvPr id="1" name=""/>
        <p:cNvGrpSpPr/>
        <p:nvPr/>
      </p:nvGrpSpPr>
      <p:grpSpPr>
        <a:xfrm>
          <a:off x="0" y="0"/>
          <a:ext cx="0" cy="0"/>
          <a:chOff x="0" y="0"/>
          <a:chExt cx="0" cy="0"/>
        </a:xfrm>
      </p:grpSpPr>
      <p:sp>
        <p:nvSpPr>
          <p:cNvPr id="115" name="İsim"/>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İsim</a:t>
            </a:r>
          </a:p>
        </p:txBody>
      </p:sp>
      <p:sp>
        <p:nvSpPr>
          <p:cNvPr id="116" name="Gövde Düzeyi Bir…"/>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“Ünlü Alıntı”</a:t>
            </a:r>
          </a:p>
          <a:p>
            <a:pPr lvl="1"/>
            <a:r>
              <a:t/>
            </a:r>
          </a:p>
          <a:p>
            <a:pPr lvl="2"/>
            <a:r>
              <a:t/>
            </a:r>
          </a:p>
          <a:p>
            <a:pPr lvl="3"/>
            <a:r>
              <a:t/>
            </a:r>
          </a:p>
          <a:p>
            <a:pPr lvl="4"/>
            <a:r>
              <a:t/>
            </a:r>
          </a:p>
        </p:txBody>
      </p:sp>
      <p:sp>
        <p:nvSpPr>
          <p:cNvPr id="117"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ğraf - 3 Yukarı">
    <p:spTree>
      <p:nvGrpSpPr>
        <p:cNvPr id="1" name=""/>
        <p:cNvGrpSpPr/>
        <p:nvPr/>
      </p:nvGrpSpPr>
      <p:grpSpPr>
        <a:xfrm>
          <a:off x="0" y="0"/>
          <a:ext cx="0" cy="0"/>
          <a:chOff x="0" y="0"/>
          <a:chExt cx="0" cy="0"/>
        </a:xfrm>
      </p:grpSpPr>
      <p:sp>
        <p:nvSpPr>
          <p:cNvPr id="124" name="Kızarmış pilav, kaynamış yumurta ve salata ile dolu kâse ve yemek çubukları"/>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25" name="Somon balığı çöreği, salata ve humus ile dolu kâse "/>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26" name="Maydanozlu tereyağı, kavrulmuş fındık ve rendelenmiş parmesan peyniriyle bir kâse pappardelle makarna"/>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27"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ğraf">
    <p:spTree>
      <p:nvGrpSpPr>
        <p:cNvPr id="1" name=""/>
        <p:cNvGrpSpPr/>
        <p:nvPr/>
      </p:nvGrpSpPr>
      <p:grpSpPr>
        <a:xfrm>
          <a:off x="0" y="0"/>
          <a:ext cx="0" cy="0"/>
          <a:chOff x="0" y="0"/>
          <a:chExt cx="0" cy="0"/>
        </a:xfrm>
      </p:grpSpPr>
      <p:sp>
        <p:nvSpPr>
          <p:cNvPr id="134" name="kızarmış pilav, kaynamış yumurta ve salata ile dolu kâse ve yemek çubukları"/>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35" name="Slayt Numarası"/>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oş">
    <p:spTree>
      <p:nvGrpSpPr>
        <p:cNvPr id="1" name=""/>
        <p:cNvGrpSpPr/>
        <p:nvPr/>
      </p:nvGrpSpPr>
      <p:grpSpPr>
        <a:xfrm>
          <a:off x="0" y="0"/>
          <a:ext cx="0" cy="0"/>
          <a:chOff x="0" y="0"/>
          <a:chExt cx="0" cy="0"/>
        </a:xfrm>
      </p:grpSpPr>
      <p:sp>
        <p:nvSpPr>
          <p:cNvPr id="142"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 ve Fotoğraf">
    <p:spTree>
      <p:nvGrpSpPr>
        <p:cNvPr id="1" name=""/>
        <p:cNvGrpSpPr/>
        <p:nvPr/>
      </p:nvGrpSpPr>
      <p:grpSpPr>
        <a:xfrm>
          <a:off x="0" y="0"/>
          <a:ext cx="0" cy="0"/>
          <a:chOff x="0" y="0"/>
          <a:chExt cx="0" cy="0"/>
        </a:xfrm>
      </p:grpSpPr>
      <p:sp>
        <p:nvSpPr>
          <p:cNvPr id="21" name="Avokadolar ve misket limonları"/>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Sunu Başlığı"/>
          <p:cNvSpPr txBox="1"/>
          <p:nvPr>
            <p:ph type="title" hasCustomPrompt="1"/>
          </p:nvPr>
        </p:nvSpPr>
        <p:spPr>
          <a:xfrm>
            <a:off x="1206500" y="7124700"/>
            <a:ext cx="21971000" cy="4648200"/>
          </a:xfrm>
          <a:prstGeom prst="rect">
            <a:avLst/>
          </a:prstGeom>
        </p:spPr>
        <p:txBody>
          <a:bodyPr anchor="b"/>
          <a:lstStyle>
            <a:lvl1pPr>
              <a:defRPr spc="-232" sz="11600"/>
            </a:lvl1pPr>
          </a:lstStyle>
          <a:p>
            <a:pPr/>
            <a:r>
              <a:t>Sunu Başlığı</a:t>
            </a:r>
          </a:p>
        </p:txBody>
      </p:sp>
      <p:sp>
        <p:nvSpPr>
          <p:cNvPr id="23" name="Yazar ve Tarih"/>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gradFill flip="none" rotWithShape="1">
                  <a:gsLst>
                    <a:gs pos="0">
                      <a:schemeClr val="accent1">
                        <a:lumOff val="16847"/>
                      </a:schemeClr>
                    </a:gs>
                    <a:gs pos="100000">
                      <a:schemeClr val="accent1">
                        <a:lumOff val="-13575"/>
                      </a:schemeClr>
                    </a:gs>
                  </a:gsLst>
                  <a:lin ang="4453185" scaled="0"/>
                </a:gradFill>
              </a:defRPr>
            </a:lvl1pPr>
          </a:lstStyle>
          <a:p>
            <a:pPr/>
            <a:r>
              <a:t>Yazar ve Tarih</a:t>
            </a:r>
          </a:p>
        </p:txBody>
      </p:sp>
      <p:sp>
        <p:nvSpPr>
          <p:cNvPr id="24" name="Gövde Düzeyi Bir…"/>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Sunu Alt Başlığı</a:t>
            </a:r>
          </a:p>
          <a:p>
            <a:pPr lvl="1"/>
            <a:r>
              <a:t/>
            </a:r>
          </a:p>
          <a:p>
            <a:pPr lvl="2"/>
            <a:r>
              <a:t/>
            </a:r>
          </a:p>
          <a:p>
            <a:pPr lvl="3"/>
            <a:r>
              <a:t/>
            </a:r>
          </a:p>
          <a:p>
            <a:pPr lvl="4"/>
            <a:r>
              <a:t/>
            </a:r>
          </a:p>
        </p:txBody>
      </p:sp>
      <p:sp>
        <p:nvSpPr>
          <p:cNvPr id="25"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lternatif Başlık ve Fotoğraf">
    <p:spTree>
      <p:nvGrpSpPr>
        <p:cNvPr id="1" name=""/>
        <p:cNvGrpSpPr/>
        <p:nvPr/>
      </p:nvGrpSpPr>
      <p:grpSpPr>
        <a:xfrm>
          <a:off x="0" y="0"/>
          <a:ext cx="0" cy="0"/>
          <a:chOff x="0" y="0"/>
          <a:chExt cx="0" cy="0"/>
        </a:xfrm>
      </p:grpSpPr>
      <p:sp>
        <p:nvSpPr>
          <p:cNvPr id="32" name="Somon balığı çöreği, salata ve humus ile dolu kâse"/>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Slayt Başlığı"/>
          <p:cNvSpPr txBox="1"/>
          <p:nvPr>
            <p:ph type="title" hasCustomPrompt="1"/>
          </p:nvPr>
        </p:nvSpPr>
        <p:spPr>
          <a:xfrm>
            <a:off x="1206500" y="1270000"/>
            <a:ext cx="9779000" cy="5882273"/>
          </a:xfrm>
          <a:prstGeom prst="rect">
            <a:avLst/>
          </a:prstGeom>
        </p:spPr>
        <p:txBody>
          <a:bodyPr anchor="b"/>
          <a:lstStyle/>
          <a:p>
            <a:pPr/>
            <a:r>
              <a:t>Slayt Başlığı</a:t>
            </a:r>
          </a:p>
        </p:txBody>
      </p:sp>
      <p:sp>
        <p:nvSpPr>
          <p:cNvPr id="34" name="Gövde Düzeyi Bir…"/>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Slayt Alt Başlığı</a:t>
            </a:r>
          </a:p>
          <a:p>
            <a:pPr lvl="1"/>
            <a:r>
              <a:t/>
            </a:r>
          </a:p>
          <a:p>
            <a:pPr lvl="2"/>
            <a:r>
              <a:t/>
            </a:r>
          </a:p>
          <a:p>
            <a:pPr lvl="3"/>
            <a:r>
              <a:t/>
            </a:r>
          </a:p>
          <a:p>
            <a:pPr lvl="4"/>
            <a:r>
              <a:t/>
            </a:r>
          </a:p>
        </p:txBody>
      </p:sp>
      <p:sp>
        <p:nvSpPr>
          <p:cNvPr id="35" name="Slayt Numarası"/>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 ve Madde İşaretleri">
    <p:spTree>
      <p:nvGrpSpPr>
        <p:cNvPr id="1" name=""/>
        <p:cNvGrpSpPr/>
        <p:nvPr/>
      </p:nvGrpSpPr>
      <p:grpSpPr>
        <a:xfrm>
          <a:off x="0" y="0"/>
          <a:ext cx="0" cy="0"/>
          <a:chOff x="0" y="0"/>
          <a:chExt cx="0" cy="0"/>
        </a:xfrm>
      </p:grpSpPr>
      <p:sp>
        <p:nvSpPr>
          <p:cNvPr id="42" name="Slayt Başlığı"/>
          <p:cNvSpPr txBox="1"/>
          <p:nvPr>
            <p:ph type="title" hasCustomPrompt="1"/>
          </p:nvPr>
        </p:nvSpPr>
        <p:spPr>
          <a:prstGeom prst="rect">
            <a:avLst/>
          </a:prstGeom>
        </p:spPr>
        <p:txBody>
          <a:bodyPr/>
          <a:lstStyle/>
          <a:p>
            <a:pPr/>
            <a:r>
              <a:t>Slayt Başlığı</a:t>
            </a:r>
          </a:p>
        </p:txBody>
      </p:sp>
      <p:sp>
        <p:nvSpPr>
          <p:cNvPr id="43" name="Slayt Alt Başlığı"/>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Slayt Alt Başlığı</a:t>
            </a:r>
          </a:p>
        </p:txBody>
      </p:sp>
      <p:sp>
        <p:nvSpPr>
          <p:cNvPr id="44" name="Gövde Düzeyi Bir…"/>
          <p:cNvSpPr txBox="1"/>
          <p:nvPr>
            <p:ph type="body" idx="1" hasCustomPrompt="1"/>
          </p:nvPr>
        </p:nvSpPr>
        <p:spPr>
          <a:prstGeom prst="rect">
            <a:avLst/>
          </a:prstGeom>
        </p:spPr>
        <p:txBody>
          <a:bodyPr/>
          <a:lstStyle/>
          <a:p>
            <a:pPr/>
            <a:r>
              <a:t>Slayt madde işareti metni</a:t>
            </a:r>
          </a:p>
          <a:p>
            <a:pPr lvl="1"/>
            <a:r>
              <a:t/>
            </a:r>
          </a:p>
          <a:p>
            <a:pPr lvl="2"/>
            <a:r>
              <a:t/>
            </a:r>
          </a:p>
          <a:p>
            <a:pPr lvl="3"/>
            <a:r>
              <a:t/>
            </a:r>
          </a:p>
          <a:p>
            <a:pPr lvl="4"/>
            <a:r>
              <a:t/>
            </a:r>
          </a:p>
        </p:txBody>
      </p:sp>
      <p:sp>
        <p:nvSpPr>
          <p:cNvPr id="45"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Madde İşaretleri">
    <p:spTree>
      <p:nvGrpSpPr>
        <p:cNvPr id="1" name=""/>
        <p:cNvGrpSpPr/>
        <p:nvPr/>
      </p:nvGrpSpPr>
      <p:grpSpPr>
        <a:xfrm>
          <a:off x="0" y="0"/>
          <a:ext cx="0" cy="0"/>
          <a:chOff x="0" y="0"/>
          <a:chExt cx="0" cy="0"/>
        </a:xfrm>
      </p:grpSpPr>
      <p:sp>
        <p:nvSpPr>
          <p:cNvPr id="52" name="Gövde Düzeyi Bir…"/>
          <p:cNvSpPr txBox="1"/>
          <p:nvPr>
            <p:ph type="body" idx="1" hasCustomPrompt="1"/>
          </p:nvPr>
        </p:nvSpPr>
        <p:spPr>
          <a:prstGeom prst="rect">
            <a:avLst/>
          </a:prstGeom>
        </p:spPr>
        <p:txBody>
          <a:bodyPr numCol="2" spcCol="1098550"/>
          <a:lstStyle/>
          <a:p>
            <a:pPr/>
            <a:r>
              <a:t>Slayt madde işareti metni</a:t>
            </a:r>
          </a:p>
          <a:p>
            <a:pPr lvl="1"/>
            <a:r>
              <a:t/>
            </a:r>
          </a:p>
          <a:p>
            <a:pPr lvl="2"/>
            <a:r>
              <a:t/>
            </a:r>
          </a:p>
          <a:p>
            <a:pPr lvl="3"/>
            <a:r>
              <a:t/>
            </a:r>
          </a:p>
          <a:p>
            <a:pPr lvl="4"/>
            <a:r>
              <a:t/>
            </a:r>
          </a:p>
        </p:txBody>
      </p:sp>
      <p:sp>
        <p:nvSpPr>
          <p:cNvPr id="53"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 Madde İşaretleri ve Fotoğraf">
    <p:spTree>
      <p:nvGrpSpPr>
        <p:cNvPr id="1" name=""/>
        <p:cNvGrpSpPr/>
        <p:nvPr/>
      </p:nvGrpSpPr>
      <p:grpSpPr>
        <a:xfrm>
          <a:off x="0" y="0"/>
          <a:ext cx="0" cy="0"/>
          <a:chOff x="0" y="0"/>
          <a:chExt cx="0" cy="0"/>
        </a:xfrm>
      </p:grpSpPr>
      <p:sp>
        <p:nvSpPr>
          <p:cNvPr id="60" name="Slayt Alt Başlığı"/>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Slayt Alt Başlığı</a:t>
            </a:r>
          </a:p>
        </p:txBody>
      </p:sp>
      <p:sp>
        <p:nvSpPr>
          <p:cNvPr id="61" name="Gövde Düzeyi Bir…"/>
          <p:cNvSpPr txBox="1"/>
          <p:nvPr>
            <p:ph type="body" sz="half" idx="1" hasCustomPrompt="1"/>
          </p:nvPr>
        </p:nvSpPr>
        <p:spPr>
          <a:xfrm>
            <a:off x="1206500" y="4248504"/>
            <a:ext cx="9779000" cy="8256630"/>
          </a:xfrm>
          <a:prstGeom prst="rect">
            <a:avLst/>
          </a:prstGeom>
        </p:spPr>
        <p:txBody>
          <a:bodyPr/>
          <a:lstStyle/>
          <a:p>
            <a:pPr/>
            <a:r>
              <a:t>Slayt madde işareti metni</a:t>
            </a:r>
          </a:p>
          <a:p>
            <a:pPr lvl="1"/>
            <a:r>
              <a:t/>
            </a:r>
          </a:p>
          <a:p>
            <a:pPr lvl="2"/>
            <a:r>
              <a:t/>
            </a:r>
          </a:p>
          <a:p>
            <a:pPr lvl="3"/>
            <a:r>
              <a:t/>
            </a:r>
          </a:p>
          <a:p>
            <a:pPr lvl="4"/>
            <a:r>
              <a:t/>
            </a:r>
          </a:p>
        </p:txBody>
      </p:sp>
      <p:sp>
        <p:nvSpPr>
          <p:cNvPr id="62" name="Maydanozlu tereyağı, kavrulmuş fındık ve rendelenmiş parmesan peyniriyle bir kâse pappardelle makarna"/>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Slayt Başlığı"/>
          <p:cNvSpPr txBox="1"/>
          <p:nvPr>
            <p:ph type="title" hasCustomPrompt="1"/>
          </p:nvPr>
        </p:nvSpPr>
        <p:spPr>
          <a:xfrm>
            <a:off x="1206500" y="1079500"/>
            <a:ext cx="9779000" cy="1435100"/>
          </a:xfrm>
          <a:prstGeom prst="rect">
            <a:avLst/>
          </a:prstGeom>
        </p:spPr>
        <p:txBody>
          <a:bodyPr/>
          <a:lstStyle/>
          <a:p>
            <a:pPr/>
            <a:r>
              <a:t>Slayt Başlığı</a:t>
            </a:r>
          </a:p>
        </p:txBody>
      </p:sp>
      <p:sp>
        <p:nvSpPr>
          <p:cNvPr id="64"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ölüm">
    <p:spTree>
      <p:nvGrpSpPr>
        <p:cNvPr id="1" name=""/>
        <p:cNvGrpSpPr/>
        <p:nvPr/>
      </p:nvGrpSpPr>
      <p:grpSpPr>
        <a:xfrm>
          <a:off x="0" y="0"/>
          <a:ext cx="0" cy="0"/>
          <a:chOff x="0" y="0"/>
          <a:chExt cx="0" cy="0"/>
        </a:xfrm>
      </p:grpSpPr>
      <p:sp>
        <p:nvSpPr>
          <p:cNvPr id="71" name="Bölüm Başlığı"/>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Bölüm Başlığı</a:t>
            </a:r>
          </a:p>
        </p:txBody>
      </p:sp>
      <p:sp>
        <p:nvSpPr>
          <p:cNvPr id="72" name="Slayt Numarası"/>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Yalnızca Başlık">
    <p:spTree>
      <p:nvGrpSpPr>
        <p:cNvPr id="1" name=""/>
        <p:cNvGrpSpPr/>
        <p:nvPr/>
      </p:nvGrpSpPr>
      <p:grpSpPr>
        <a:xfrm>
          <a:off x="0" y="0"/>
          <a:ext cx="0" cy="0"/>
          <a:chOff x="0" y="0"/>
          <a:chExt cx="0" cy="0"/>
        </a:xfrm>
      </p:grpSpPr>
      <p:sp>
        <p:nvSpPr>
          <p:cNvPr id="79" name="Slayt Başlığı"/>
          <p:cNvSpPr txBox="1"/>
          <p:nvPr>
            <p:ph type="title" hasCustomPrompt="1"/>
          </p:nvPr>
        </p:nvSpPr>
        <p:spPr>
          <a:xfrm>
            <a:off x="1206500" y="1079500"/>
            <a:ext cx="21971000" cy="1434949"/>
          </a:xfrm>
          <a:prstGeom prst="rect">
            <a:avLst/>
          </a:prstGeom>
        </p:spPr>
        <p:txBody>
          <a:bodyPr/>
          <a:lstStyle/>
          <a:p>
            <a:pPr/>
            <a:r>
              <a:t>Slayt Başlığı</a:t>
            </a:r>
          </a:p>
        </p:txBody>
      </p:sp>
      <p:sp>
        <p:nvSpPr>
          <p:cNvPr id="80" name="Slayt Alt Başlığı"/>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Slayt Alt Başlığı</a:t>
            </a:r>
          </a:p>
        </p:txBody>
      </p:sp>
      <p:sp>
        <p:nvSpPr>
          <p:cNvPr id="81"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janda">
    <p:spTree>
      <p:nvGrpSpPr>
        <p:cNvPr id="1" name=""/>
        <p:cNvGrpSpPr/>
        <p:nvPr/>
      </p:nvGrpSpPr>
      <p:grpSpPr>
        <a:xfrm>
          <a:off x="0" y="0"/>
          <a:ext cx="0" cy="0"/>
          <a:chOff x="0" y="0"/>
          <a:chExt cx="0" cy="0"/>
        </a:xfrm>
      </p:grpSpPr>
      <p:sp>
        <p:nvSpPr>
          <p:cNvPr id="88" name="Ajanda Başlığı"/>
          <p:cNvSpPr txBox="1"/>
          <p:nvPr>
            <p:ph type="title" hasCustomPrompt="1"/>
          </p:nvPr>
        </p:nvSpPr>
        <p:spPr>
          <a:xfrm>
            <a:off x="1206500" y="1079500"/>
            <a:ext cx="21971000" cy="1435100"/>
          </a:xfrm>
          <a:prstGeom prst="rect">
            <a:avLst/>
          </a:prstGeom>
        </p:spPr>
        <p:txBody>
          <a:bodyPr/>
          <a:lstStyle/>
          <a:p>
            <a:pPr/>
            <a:r>
              <a:t>Ajanda Başlığı</a:t>
            </a:r>
          </a:p>
        </p:txBody>
      </p:sp>
      <p:sp>
        <p:nvSpPr>
          <p:cNvPr id="89" name="Ajanda Alt Başlığı"/>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Ajanda Alt Başlığı</a:t>
            </a:r>
          </a:p>
        </p:txBody>
      </p:sp>
      <p:sp>
        <p:nvSpPr>
          <p:cNvPr id="90" name="Gövde Düzeyi Bir…"/>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Ajanda Konuları</a:t>
            </a:r>
          </a:p>
          <a:p>
            <a:pPr lvl="1"/>
            <a:r>
              <a:t/>
            </a:r>
          </a:p>
          <a:p>
            <a:pPr lvl="2"/>
            <a:r>
              <a:t/>
            </a:r>
          </a:p>
          <a:p>
            <a:pPr lvl="3"/>
            <a:r>
              <a:t/>
            </a:r>
          </a:p>
          <a:p>
            <a:pPr lvl="4"/>
            <a:r>
              <a:t/>
            </a:r>
          </a:p>
        </p:txBody>
      </p:sp>
      <p:sp>
        <p:nvSpPr>
          <p:cNvPr id="91"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ayt Başlığı"/>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Slayt Başlığı</a:t>
            </a:r>
          </a:p>
        </p:txBody>
      </p:sp>
      <p:sp>
        <p:nvSpPr>
          <p:cNvPr id="3" name="Gövde Düzeyi Bir…"/>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Slayt madde işareti metni</a:t>
            </a:r>
          </a:p>
          <a:p>
            <a:pPr lvl="1"/>
            <a:r>
              <a:t/>
            </a:r>
          </a:p>
          <a:p>
            <a:pPr lvl="2"/>
            <a:r>
              <a:t/>
            </a:r>
          </a:p>
          <a:p>
            <a:pPr lvl="3"/>
            <a:r>
              <a:t/>
            </a:r>
          </a:p>
          <a:p>
            <a:pPr lvl="4"/>
            <a:r>
              <a:t/>
            </a:r>
          </a:p>
        </p:txBody>
      </p:sp>
      <p:sp>
        <p:nvSpPr>
          <p:cNvPr id="4" name="Slayt Numarası"/>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www.uptodate.com/contents/sodium-chloride-preparations-saline-and-oral-salt-tablets-pediatric-drug-information?search=siklik%20kusma&amp;topicRef=2588&amp;source=see_link" TargetMode="Externa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 Id="rId3"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png"/><Relationship Id="rId3" Type="http://schemas.openxmlformats.org/officeDocument/2006/relationships/image" Target="../media/image4.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6.png"/><Relationship Id="rId3" Type="http://schemas.openxmlformats.org/officeDocument/2006/relationships/image" Target="../media/image7.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Ass. Dr. Sılanur ERDOĞDU…"/>
          <p:cNvSpPr txBox="1"/>
          <p:nvPr>
            <p:ph type="body" idx="21"/>
          </p:nvPr>
        </p:nvSpPr>
        <p:spPr>
          <a:xfrm>
            <a:off x="1206499" y="10023374"/>
            <a:ext cx="21971002" cy="2452653"/>
          </a:xfrm>
          <a:prstGeom prst="rect">
            <a:avLst/>
          </a:prstGeom>
          <a:extLst>
            <a:ext uri="{C572A759-6A51-4108-AA02-DFA0A04FC94B}">
              <ma14:wrappingTextBoxFlag xmlns:ma14="http://schemas.microsoft.com/office/mac/drawingml/2011/main" val="1"/>
            </a:ext>
          </a:extLst>
        </p:spPr>
        <p:txBody>
          <a:bodyPr/>
          <a:lstStyle/>
          <a:p>
            <a:pPr/>
          </a:p>
          <a:p>
            <a:pPr/>
            <a:r>
              <a:t>Ass. Dr. Sılanur ERDOĞDU</a:t>
            </a:r>
          </a:p>
          <a:p>
            <a:pPr/>
            <a:r>
              <a:t>Buca Seyfi Demirsoy E.A.H</a:t>
            </a:r>
          </a:p>
          <a:p>
            <a:pPr/>
            <a:r>
              <a:t>06.10.2025</a:t>
            </a:r>
          </a:p>
        </p:txBody>
      </p:sp>
      <p:sp>
        <p:nvSpPr>
          <p:cNvPr id="152" name="Acil Serviste Kusmaya Yaklaşım ve Siklik Kusma Sendromu"/>
          <p:cNvSpPr txBox="1"/>
          <p:nvPr>
            <p:ph type="ctrTitle"/>
          </p:nvPr>
        </p:nvSpPr>
        <p:spPr>
          <a:prstGeom prst="rect">
            <a:avLst/>
          </a:prstGeom>
        </p:spPr>
        <p:txBody>
          <a:bodyPr/>
          <a:lstStyle>
            <a:lvl1pPr>
              <a:defRPr>
                <a:gradFill flip="none" rotWithShape="1">
                  <a:gsLst>
                    <a:gs pos="0">
                      <a:schemeClr val="accent1">
                        <a:lumOff val="16847"/>
                      </a:schemeClr>
                    </a:gs>
                    <a:gs pos="100000">
                      <a:schemeClr val="accent1">
                        <a:lumOff val="-13575"/>
                      </a:schemeClr>
                    </a:gs>
                  </a:gsLst>
                  <a:lin ang="18201762" scaled="0"/>
                </a:gradFill>
              </a:defRPr>
            </a:lvl1pPr>
          </a:lstStyle>
          <a:p>
            <a:pPr/>
            <a:r>
              <a:t>Acil Serviste Kusmaya Yaklaşım ve Siklik Kusma Sendromu</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Tanı"/>
          <p:cNvSpPr txBox="1"/>
          <p:nvPr>
            <p:ph type="title"/>
          </p:nvPr>
        </p:nvSpPr>
        <p:spPr>
          <a:prstGeom prst="rect">
            <a:avLst/>
          </a:prstGeom>
        </p:spPr>
        <p:txBody>
          <a:bodyPr/>
          <a:lstStyle>
            <a:lvl1pPr>
              <a:defRPr>
                <a:gradFill flip="none" rotWithShape="1">
                  <a:gsLst>
                    <a:gs pos="0">
                      <a:schemeClr val="accent1">
                        <a:lumOff val="16847"/>
                      </a:schemeClr>
                    </a:gs>
                    <a:gs pos="100000">
                      <a:schemeClr val="accent1">
                        <a:lumOff val="-13575"/>
                      </a:schemeClr>
                    </a:gs>
                  </a:gsLst>
                  <a:lin ang="5400000" scaled="0"/>
                </a:gradFill>
              </a:defRPr>
            </a:lvl1pPr>
          </a:lstStyle>
          <a:p>
            <a:pPr/>
            <a:r>
              <a:t>Tanı</a:t>
            </a:r>
          </a:p>
        </p:txBody>
      </p:sp>
      <p:sp>
        <p:nvSpPr>
          <p:cNvPr id="194" name="Slayt Alt Başlığı"/>
          <p:cNvSpPr txBox="1"/>
          <p:nvPr>
            <p:ph type="body" idx="21"/>
          </p:nvPr>
        </p:nvSpPr>
        <p:spPr>
          <a:prstGeom prst="rect">
            <a:avLst/>
          </a:prstGeom>
        </p:spPr>
        <p:txBody>
          <a:bodyPr/>
          <a:lstStyle/>
          <a:p>
            <a:pPr/>
          </a:p>
        </p:txBody>
      </p:sp>
      <p:sp>
        <p:nvSpPr>
          <p:cNvPr id="195" name="CVS tanısı, esas olarak klinik öyküye dayanır ve diğer olası nedenlerin dışlanmasıyla konur. Kesin tanı için laboratuvar ya da görüntüleme testlerine değil, iyi tanımlanmış tanı kriterlerine ihtiyaç duyulur..Bu amaçla iki farklı pediatrik kriter seti öne"/>
          <p:cNvSpPr txBox="1"/>
          <p:nvPr>
            <p:ph type="body" idx="1"/>
          </p:nvPr>
        </p:nvSpPr>
        <p:spPr>
          <a:prstGeom prst="rect">
            <a:avLst/>
          </a:prstGeom>
        </p:spPr>
        <p:txBody>
          <a:bodyPr/>
          <a:lstStyle/>
          <a:p>
            <a:pPr marL="0" indent="0" defTabSz="411479">
              <a:lnSpc>
                <a:spcPct val="100000"/>
              </a:lnSpc>
              <a:spcBef>
                <a:spcPts val="0"/>
              </a:spcBef>
              <a:buSzTx/>
              <a:buNone/>
              <a:defRPr sz="3239">
                <a:latin typeface="Times Roman"/>
                <a:ea typeface="Times Roman"/>
                <a:cs typeface="Times Roman"/>
                <a:sym typeface="Times Roman"/>
              </a:defRPr>
            </a:pPr>
            <a:r>
              <a:t>CVS tanısı, esas olarak </a:t>
            </a:r>
            <a:r>
              <a:rPr b="1"/>
              <a:t>klinik öyküye</a:t>
            </a:r>
            <a:r>
              <a:t> dayanır ve </a:t>
            </a:r>
            <a:r>
              <a:rPr b="1"/>
              <a:t>diğer olası nedenlerin dışlanmasıyla</a:t>
            </a:r>
            <a:r>
              <a:t> konur. Kesin tanı için laboratuvar ya da görüntüleme testlerine değil, iyi tanımlanmış tanı kriterlerine ihtiyaç duyulur..Bu amaçla iki farklı pediatrik kriter seti önerilmiştir: </a:t>
            </a:r>
            <a:r>
              <a:rPr b="1"/>
              <a:t>NASPGHAN kriterleri</a:t>
            </a:r>
            <a:r>
              <a:t> ve </a:t>
            </a:r>
            <a:r>
              <a:rPr b="1"/>
              <a:t>Roma IV kriterleri</a:t>
            </a:r>
            <a:r>
              <a:t>.</a:t>
            </a:r>
          </a:p>
          <a:p>
            <a:pPr marL="0" indent="0" defTabSz="411479">
              <a:lnSpc>
                <a:spcPct val="100000"/>
              </a:lnSpc>
              <a:spcBef>
                <a:spcPts val="1400"/>
              </a:spcBef>
              <a:buSzTx/>
              <a:buNone/>
              <a:defRPr b="1" sz="3239">
                <a:latin typeface="Times Roman"/>
                <a:ea typeface="Times Roman"/>
                <a:cs typeface="Times Roman"/>
                <a:sym typeface="Times Roman"/>
              </a:defRPr>
            </a:pPr>
            <a:r>
              <a:t>NASPGHAN(Kuzey Amerika Pediatrik Gastroenteroloji, Hepatoloji ve Beslenme Derneği )Pediatrik Tanı Kriterleri:</a:t>
            </a:r>
          </a:p>
          <a:p>
            <a:pPr marL="0" indent="0" defTabSz="411479">
              <a:lnSpc>
                <a:spcPct val="100000"/>
              </a:lnSpc>
              <a:spcBef>
                <a:spcPts val="1000"/>
              </a:spcBef>
              <a:buSzTx/>
              <a:buNone/>
              <a:defRPr sz="3239">
                <a:latin typeface="Times Roman"/>
                <a:ea typeface="Times Roman"/>
                <a:cs typeface="Times Roman"/>
                <a:sym typeface="Times Roman"/>
              </a:defRPr>
            </a:pPr>
            <a:r>
              <a:t>Tanı için aşağıdaki tüm maddelerin karşılanması gerekir:</a:t>
            </a:r>
          </a:p>
          <a:p>
            <a:pPr marL="411479" indent="-285750" defTabSz="411479">
              <a:lnSpc>
                <a:spcPct val="100000"/>
              </a:lnSpc>
              <a:spcBef>
                <a:spcPts val="1000"/>
              </a:spcBef>
              <a:buFont typeface="Times Roman"/>
              <a:defRPr sz="3239">
                <a:latin typeface="Times Roman"/>
                <a:ea typeface="Times Roman"/>
                <a:cs typeface="Times Roman"/>
                <a:sym typeface="Times Roman"/>
              </a:defRPr>
            </a:pPr>
            <a:r>
              <a:t>Altı ay içinde en az 3 atak veya herhangi bir sürede en az 5 atak</a:t>
            </a:r>
          </a:p>
          <a:p>
            <a:pPr marL="411479" indent="-285750" defTabSz="411479">
              <a:lnSpc>
                <a:spcPct val="100000"/>
              </a:lnSpc>
              <a:spcBef>
                <a:spcPts val="1000"/>
              </a:spcBef>
              <a:buFont typeface="Times Roman"/>
              <a:defRPr b="1" sz="3239">
                <a:latin typeface="Times Roman"/>
                <a:ea typeface="Times Roman"/>
                <a:cs typeface="Times Roman"/>
                <a:sym typeface="Times Roman"/>
              </a:defRPr>
            </a:pPr>
            <a:r>
              <a:rPr b="0"/>
              <a:t>1 saat – 10 gün süren, </a:t>
            </a:r>
            <a:r>
              <a:t>şiddetli bulantı ve kusma atakları</a:t>
            </a:r>
            <a:endParaRPr b="0"/>
          </a:p>
          <a:p>
            <a:pPr marL="411479" indent="-285750" defTabSz="411479">
              <a:lnSpc>
                <a:spcPct val="100000"/>
              </a:lnSpc>
              <a:spcBef>
                <a:spcPts val="1000"/>
              </a:spcBef>
              <a:buFont typeface="Times Roman"/>
              <a:defRPr sz="3239">
                <a:latin typeface="Times Roman"/>
                <a:ea typeface="Times Roman"/>
                <a:cs typeface="Times Roman"/>
                <a:sym typeface="Times Roman"/>
              </a:defRPr>
            </a:pPr>
            <a:r>
              <a:t>Ataklar arasında en az </a:t>
            </a:r>
            <a:r>
              <a:rPr b="1"/>
              <a:t>bir hafta</a:t>
            </a:r>
            <a:r>
              <a:t> süre olması</a:t>
            </a:r>
          </a:p>
          <a:p>
            <a:pPr marL="411479" indent="-285750" defTabSz="411479">
              <a:lnSpc>
                <a:spcPct val="100000"/>
              </a:lnSpc>
              <a:spcBef>
                <a:spcPts val="1000"/>
              </a:spcBef>
              <a:buFont typeface="Times Roman"/>
              <a:defRPr b="1" sz="3239">
                <a:latin typeface="Times Roman"/>
                <a:ea typeface="Times Roman"/>
                <a:cs typeface="Times Roman"/>
                <a:sym typeface="Times Roman"/>
              </a:defRPr>
            </a:pPr>
            <a:r>
              <a:t>Stereotipik semptom ve örüntü</a:t>
            </a:r>
            <a:r>
              <a:rPr b="0"/>
              <a:t> (hastaya özgü, tekrar eden)</a:t>
            </a:r>
            <a:endParaRPr b="0"/>
          </a:p>
          <a:p>
            <a:pPr marL="411479" indent="-285750" defTabSz="411479">
              <a:lnSpc>
                <a:spcPct val="100000"/>
              </a:lnSpc>
              <a:spcBef>
                <a:spcPts val="1000"/>
              </a:spcBef>
              <a:buFont typeface="Times Roman"/>
              <a:defRPr sz="3239">
                <a:latin typeface="Times Roman"/>
                <a:ea typeface="Times Roman"/>
                <a:cs typeface="Times Roman"/>
                <a:sym typeface="Times Roman"/>
              </a:defRPr>
            </a:pPr>
            <a:r>
              <a:t>Atak sırasında en az </a:t>
            </a:r>
            <a:r>
              <a:rPr b="1"/>
              <a:t>bir saat boyunca</a:t>
            </a:r>
            <a:r>
              <a:t>, saatte ≥4 kez kusma</a:t>
            </a:r>
          </a:p>
          <a:p>
            <a:pPr marL="411479" indent="-285750" defTabSz="411479">
              <a:lnSpc>
                <a:spcPct val="100000"/>
              </a:lnSpc>
              <a:spcBef>
                <a:spcPts val="1000"/>
              </a:spcBef>
              <a:buFont typeface="Times Roman"/>
              <a:defRPr sz="3239">
                <a:latin typeface="Times Roman"/>
                <a:ea typeface="Times Roman"/>
                <a:cs typeface="Times Roman"/>
                <a:sym typeface="Times Roman"/>
              </a:defRPr>
            </a:pPr>
            <a:r>
              <a:t>Ataklar dışında tamamen </a:t>
            </a:r>
            <a:r>
              <a:rPr b="1"/>
              <a:t>normal sağlık durumu</a:t>
            </a:r>
          </a:p>
          <a:p>
            <a:pPr marL="411479" indent="-285750" defTabSz="411479">
              <a:lnSpc>
                <a:spcPct val="100000"/>
              </a:lnSpc>
              <a:spcBef>
                <a:spcPts val="1000"/>
              </a:spcBef>
              <a:buFont typeface="Times Roman"/>
              <a:defRPr sz="3239">
                <a:latin typeface="Times Roman"/>
                <a:ea typeface="Times Roman"/>
                <a:cs typeface="Times Roman"/>
                <a:sym typeface="Times Roman"/>
              </a:defRPr>
            </a:pPr>
            <a:r>
              <a:t>Kusmalar başka bir hastalıkla </a:t>
            </a:r>
            <a:r>
              <a:rPr b="1"/>
              <a:t>açıklanamamalı</a:t>
            </a:r>
            <a:endParaRPr b="1"/>
          </a:p>
          <a:p>
            <a:pPr marL="0" indent="0" defTabSz="411479">
              <a:lnSpc>
                <a:spcPct val="100000"/>
              </a:lnSpc>
              <a:spcBef>
                <a:spcPts val="1400"/>
              </a:spcBef>
              <a:buSzTx/>
              <a:buNone/>
              <a:defRPr sz="3239">
                <a:solidFill>
                  <a:srgbClr val="232323"/>
                </a:solidFill>
              </a:defRPr>
            </a:pPr>
            <a:r>
              <a:rPr b="1"/>
              <a:t>Roma IV kriterleri </a:t>
            </a:r>
            <a:r>
              <a:t>ise</a:t>
            </a:r>
            <a:r>
              <a:rPr b="1"/>
              <a:t> </a:t>
            </a:r>
            <a:r>
              <a:t>en az iki atak olan çocukları dahil ederek NASPGHAN kriterlerinden farklıdır. Bu kriterler, NASPGHAN kriterlerinden daha yüksek bir hassasiyete ancak muhtemelen daha düşük özgüllüğe neden olabilir.</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Alarm Semptomları"/>
          <p:cNvSpPr txBox="1"/>
          <p:nvPr>
            <p:ph type="title"/>
          </p:nvPr>
        </p:nvSpPr>
        <p:spPr>
          <a:prstGeom prst="rect">
            <a:avLst/>
          </a:prstGeom>
        </p:spPr>
        <p:txBody>
          <a:bodyPr/>
          <a:lstStyle>
            <a:lvl1pPr>
              <a:defRPr>
                <a:gradFill flip="none" rotWithShape="1">
                  <a:gsLst>
                    <a:gs pos="0">
                      <a:schemeClr val="accent1">
                        <a:lumOff val="16847"/>
                      </a:schemeClr>
                    </a:gs>
                    <a:gs pos="100000">
                      <a:schemeClr val="accent1">
                        <a:lumOff val="-13575"/>
                      </a:schemeClr>
                    </a:gs>
                  </a:gsLst>
                  <a:lin ang="5400000" scaled="0"/>
                </a:gradFill>
              </a:defRPr>
            </a:lvl1pPr>
          </a:lstStyle>
          <a:p>
            <a:pPr/>
            <a:r>
              <a:t>Alarm Semptomları</a:t>
            </a:r>
          </a:p>
        </p:txBody>
      </p:sp>
      <p:sp>
        <p:nvSpPr>
          <p:cNvPr id="198" name="Slayt Alt Başlığı"/>
          <p:cNvSpPr txBox="1"/>
          <p:nvPr>
            <p:ph type="body" idx="21"/>
          </p:nvPr>
        </p:nvSpPr>
        <p:spPr>
          <a:prstGeom prst="rect">
            <a:avLst/>
          </a:prstGeom>
        </p:spPr>
        <p:txBody>
          <a:bodyPr/>
          <a:lstStyle/>
          <a:p>
            <a:pPr/>
          </a:p>
        </p:txBody>
      </p:sp>
      <p:sp>
        <p:nvSpPr>
          <p:cNvPr id="199" name="Alarm belirtileri ve işaretleri - Klinisyeni CVS dışındaki bir tanıya karşı uyaran alarm semptomları ve işaretleri aşağıdakileri içerir;…"/>
          <p:cNvSpPr txBox="1"/>
          <p:nvPr>
            <p:ph type="body" idx="1"/>
          </p:nvPr>
        </p:nvSpPr>
        <p:spPr>
          <a:xfrm>
            <a:off x="1206500" y="3241854"/>
            <a:ext cx="21971000" cy="9619132"/>
          </a:xfrm>
          <a:prstGeom prst="rect">
            <a:avLst/>
          </a:prstGeom>
        </p:spPr>
        <p:txBody>
          <a:bodyPr/>
          <a:lstStyle/>
          <a:p>
            <a:pPr marL="0" indent="0" defTabSz="224027">
              <a:lnSpc>
                <a:spcPct val="100000"/>
              </a:lnSpc>
              <a:spcBef>
                <a:spcPts val="700"/>
              </a:spcBef>
              <a:buSzTx/>
              <a:buNone/>
              <a:defRPr sz="2989">
                <a:solidFill>
                  <a:srgbClr val="232323"/>
                </a:solidFill>
              </a:defRPr>
            </a:pPr>
            <a:r>
              <a:t>Alarm belirtileri ve işaretleri - Klinisyeni CVS dışındaki bir tanıya karşı uyaran alarm semptomları ve işaretleri aşağıdakileri içerir;</a:t>
            </a:r>
          </a:p>
          <a:p>
            <a:pPr marL="0" indent="0" defTabSz="224027">
              <a:lnSpc>
                <a:spcPct val="100000"/>
              </a:lnSpc>
              <a:spcBef>
                <a:spcPts val="700"/>
              </a:spcBef>
              <a:buSzTx/>
              <a:buNone/>
              <a:defRPr sz="2989">
                <a:solidFill>
                  <a:srgbClr val="232323"/>
                </a:solidFill>
              </a:defRPr>
            </a:pPr>
            <a:r>
              <a:t>●Gastrointestinal:</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•Gastrointestinal kanama (kusma atağı sırasında gelişen hafif hematemez hariç, bu da bir prolapsus gastropati veya Mallory-Weiss yırtığı anlamına gelir)</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•Tek taraflı karın ağrısı</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•Bilious kusma (bilious kusma CVS'de oldukça yaygındır ve bağırsak tıkanıklığını dışlamak için daha fazla değerlendirmeyi gerektirebilir)</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•Kilo kaybı</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●Metabolik:</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•Yürümeye başlayan çocuklarda açlık, hastalık veya yüksek proteinli yemek veya belirgin anyon boşluk asidozu, hipoglisemi ile tetiklenen ataklar</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●Nörolojik:</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•Şiddetli baş ağrıları (özellikle epizodik yerine sürekli veya kötüleşiyorsa)</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•Zihinsel durumunun değişmesi</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•Yürüme bozuklukları</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●Diğer:</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•Tedaviye yanıt vermeme, ilerleyici kötüleşme, hastaneye yatış gerektiren uzun süreli ataklar ile karakterize şiddetli klinik seyir</a:t>
            </a:r>
          </a:p>
          <a:p>
            <a:pPr marL="0" indent="0" defTabSz="224027">
              <a:lnSpc>
                <a:spcPct val="100000"/>
              </a:lnSpc>
              <a:spcBef>
                <a:spcPts val="0"/>
              </a:spcBef>
              <a:buSzTx/>
              <a:buNone/>
              <a:defRPr sz="2989">
                <a:solidFill>
                  <a:srgbClr val="232323"/>
                </a:solidFill>
                <a:latin typeface="Times Roman"/>
                <a:ea typeface="Times Roman"/>
                <a:cs typeface="Times Roman"/>
                <a:sym typeface="Times Roman"/>
              </a:defRPr>
            </a:pPr>
            <a:r>
              <a:t>•Kusma düzeninde veya semptomlarında bir değişiklik</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1" name="Slayt Başlığı"/>
          <p:cNvSpPr txBox="1"/>
          <p:nvPr>
            <p:ph type="title"/>
          </p:nvPr>
        </p:nvSpPr>
        <p:spPr>
          <a:prstGeom prst="rect">
            <a:avLst/>
          </a:prstGeom>
        </p:spPr>
        <p:txBody>
          <a:bodyPr/>
          <a:lstStyle/>
          <a:p>
            <a:pPr/>
          </a:p>
        </p:txBody>
      </p:sp>
      <p:sp>
        <p:nvSpPr>
          <p:cNvPr id="202" name="Alarm semptom bulunmuyorsa,"/>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Alarm semptom bulunmuyorsa,</a:t>
            </a:r>
          </a:p>
        </p:txBody>
      </p:sp>
      <p:sp>
        <p:nvSpPr>
          <p:cNvPr id="203" name="Uyarı belirtileri (alarm semptomları) bulunmayan ve tipik döngüsel kusma sendromu (CVS) semptomları gösteren çocuklarda, ayırıcı tanı amacıyla sınırlı bir değerlendirme yeterli olmaktadır:…"/>
          <p:cNvSpPr txBox="1"/>
          <p:nvPr>
            <p:ph type="body" idx="1"/>
          </p:nvPr>
        </p:nvSpPr>
        <p:spPr>
          <a:prstGeom prst="rect">
            <a:avLst/>
          </a:prstGeom>
        </p:spPr>
        <p:txBody>
          <a:bodyPr/>
          <a:lstStyle/>
          <a:p>
            <a:pPr marL="0" indent="0" defTabSz="457200">
              <a:lnSpc>
                <a:spcPct val="100000"/>
              </a:lnSpc>
              <a:spcBef>
                <a:spcPts val="1200"/>
              </a:spcBef>
              <a:buSzTx/>
              <a:buNone/>
              <a:defRPr sz="3600">
                <a:latin typeface="Times Roman"/>
                <a:ea typeface="Times Roman"/>
                <a:cs typeface="Times Roman"/>
                <a:sym typeface="Times Roman"/>
              </a:defRPr>
            </a:pPr>
            <a:r>
              <a:t>Uyarı belirtileri (alarm semptomları) bulunmayan ve tipik döngüsel kusma sendromu (CVS) semptomları gösteren çocuklarda, ayırıcı tanı amacıyla sınırlı bir değerlendirme yeterli olmaktadır:</a:t>
            </a:r>
          </a:p>
          <a:p>
            <a:pPr marL="457200" indent="-317500" defTabSz="457200">
              <a:lnSpc>
                <a:spcPct val="100000"/>
              </a:lnSpc>
              <a:spcBef>
                <a:spcPts val="1200"/>
              </a:spcBef>
              <a:buFont typeface="Times Roman"/>
              <a:defRPr sz="3600">
                <a:latin typeface="Times Roman"/>
                <a:ea typeface="Times Roman"/>
                <a:cs typeface="Times Roman"/>
                <a:sym typeface="Times Roman"/>
              </a:defRPr>
            </a:pPr>
            <a:r>
              <a:rPr b="1"/>
              <a:t>Görüntüleme:</a:t>
            </a:r>
            <a:r>
              <a:t> Tüm hastalarda, aralıklı volvulus ya da intestinal malrotasyonun dışlanması amacıyla Treitz ligamenti düzeyini değerlendiren üst gastrointestinal (UGİ) seri önerilmektedir. Ayrıca, interepizodik veya intraepizodik dönemde yapılacak abdominal ultrason ile hidronefroz ve Dietl krizi dışlanabilir.</a:t>
            </a:r>
          </a:p>
          <a:p>
            <a:pPr marL="457200" indent="-317500" defTabSz="457200">
              <a:lnSpc>
                <a:spcPct val="100000"/>
              </a:lnSpc>
              <a:spcBef>
                <a:spcPts val="1200"/>
              </a:spcBef>
              <a:buFont typeface="Times Roman"/>
              <a:defRPr sz="3600">
                <a:latin typeface="Times Roman"/>
                <a:ea typeface="Times Roman"/>
                <a:cs typeface="Times Roman"/>
                <a:sym typeface="Times Roman"/>
              </a:defRPr>
            </a:pPr>
            <a:r>
              <a:rPr b="1"/>
              <a:t>Laboratuvar Testleri:</a:t>
            </a:r>
            <a:r>
              <a:t> En az bir atak sırasında elektrolitler, glikoz, BUN, kreatinin ve idrar tahlili yapılmalıdır. Bu testler, uzun süreli kusmanın neden olabileceği hipovolemi ve elektrolit dengesizliklerini değerlendirmeye yöneliktir. Hafif metabolik asidoz, hipoglisemi ve ketoz bulguları CVS ile uyumlu kabul edilirken; şiddetli metabolik asidoz veya hipoglisemi, özellikle küçük çocuklarda metabolik hastalık olasılığı açısından ileri değerlendirme gerektirir.</a:t>
            </a:r>
          </a:p>
          <a:p>
            <a:pPr marL="457200" indent="-317500" defTabSz="457200">
              <a:lnSpc>
                <a:spcPct val="100000"/>
              </a:lnSpc>
              <a:spcBef>
                <a:spcPts val="1200"/>
              </a:spcBef>
              <a:buFont typeface="Times Roman"/>
              <a:defRPr sz="3600">
                <a:latin typeface="Times Roman"/>
                <a:ea typeface="Times Roman"/>
                <a:cs typeface="Times Roman"/>
                <a:sym typeface="Times Roman"/>
              </a:defRPr>
            </a:pPr>
            <a:r>
              <a:rPr b="1"/>
              <a:t>Profilaktik Tedavi Denemesi:</a:t>
            </a:r>
            <a:r>
              <a:t> Profilaktik tedaviye olumlu yanıt, CVS tanısını desteklerken; tedaviye yanıtsızlık durumunda diğer olası nedenler açısından ileri tetkik önerilir.</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5" name="Slayt Başlığı"/>
          <p:cNvSpPr txBox="1"/>
          <p:nvPr>
            <p:ph type="title"/>
          </p:nvPr>
        </p:nvSpPr>
        <p:spPr>
          <a:prstGeom prst="rect">
            <a:avLst/>
          </a:prstGeom>
        </p:spPr>
        <p:txBody>
          <a:bodyPr/>
          <a:lstStyle/>
          <a:p>
            <a:pPr/>
          </a:p>
        </p:txBody>
      </p:sp>
      <p:sp>
        <p:nvSpPr>
          <p:cNvPr id="206" name="Alarm semptom mevcutsa,"/>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Alarm semptom mevcutsa,</a:t>
            </a:r>
          </a:p>
        </p:txBody>
      </p:sp>
      <p:sp>
        <p:nvSpPr>
          <p:cNvPr id="207" name="Alarm işaretlerinin varlığında, daha fazla değerlendirme önerilir:…"/>
          <p:cNvSpPr txBox="1"/>
          <p:nvPr>
            <p:ph type="body" idx="1"/>
          </p:nvPr>
        </p:nvSpPr>
        <p:spPr>
          <a:xfrm>
            <a:off x="1206500" y="3592677"/>
            <a:ext cx="21971000" cy="9006626"/>
          </a:xfrm>
          <a:prstGeom prst="rect">
            <a:avLst/>
          </a:prstGeom>
        </p:spPr>
        <p:txBody>
          <a:bodyPr/>
          <a:lstStyle/>
          <a:p>
            <a:pPr marL="508000" indent="-508000" defTabSz="457200">
              <a:lnSpc>
                <a:spcPct val="100000"/>
              </a:lnSpc>
              <a:spcBef>
                <a:spcPts val="0"/>
              </a:spcBef>
              <a:buSzTx/>
              <a:buNone/>
              <a:defRPr sz="3600">
                <a:solidFill>
                  <a:srgbClr val="232323"/>
                </a:solidFill>
              </a:defRPr>
            </a:pPr>
            <a:r>
              <a:t>Alarm işaretlerinin varlığında, daha fazla değerlendirme önerilir:</a:t>
            </a:r>
          </a:p>
          <a:p>
            <a:pPr marL="508000" indent="-508000" defTabSz="457200">
              <a:lnSpc>
                <a:spcPct val="100000"/>
              </a:lnSpc>
              <a:spcBef>
                <a:spcPts val="0"/>
              </a:spcBef>
              <a:buSzTx/>
              <a:buNone/>
              <a:defRPr sz="3600">
                <a:solidFill>
                  <a:srgbClr val="232323"/>
                </a:solidFill>
              </a:defRPr>
            </a:pPr>
          </a:p>
          <a:p>
            <a:pPr marL="0" indent="0" defTabSz="457200">
              <a:lnSpc>
                <a:spcPct val="100000"/>
              </a:lnSpc>
              <a:spcBef>
                <a:spcPts val="0"/>
              </a:spcBef>
              <a:buSzTx/>
              <a:buNone/>
              <a:defRPr sz="3600">
                <a:solidFill>
                  <a:srgbClr val="232323"/>
                </a:solidFill>
                <a:latin typeface="Times Roman"/>
                <a:ea typeface="Times Roman"/>
                <a:cs typeface="Times Roman"/>
                <a:sym typeface="Times Roman"/>
              </a:defRPr>
            </a:pPr>
            <a:r>
              <a:t>• Akut başlangıçlı tek taraflı veya yan ağrı - Akut hidronefrozu dışlamak için abdominal ultrason yapılmalıdır.</a:t>
            </a:r>
          </a:p>
          <a:p>
            <a:pPr marL="0" indent="0" defTabSz="457200">
              <a:lnSpc>
                <a:spcPct val="100000"/>
              </a:lnSpc>
              <a:spcBef>
                <a:spcPts val="0"/>
              </a:spcBef>
              <a:buSzTx/>
              <a:buNone/>
              <a:defRPr sz="3600">
                <a:solidFill>
                  <a:srgbClr val="232323"/>
                </a:solidFill>
                <a:latin typeface="Times Roman"/>
                <a:ea typeface="Times Roman"/>
                <a:cs typeface="Times Roman"/>
                <a:sym typeface="Times Roman"/>
              </a:defRPr>
            </a:pPr>
          </a:p>
          <a:p>
            <a:pPr marL="0" indent="0" defTabSz="457200">
              <a:lnSpc>
                <a:spcPct val="100000"/>
              </a:lnSpc>
              <a:spcBef>
                <a:spcPts val="0"/>
              </a:spcBef>
              <a:buSzTx/>
              <a:buNone/>
              <a:defRPr sz="3600">
                <a:solidFill>
                  <a:srgbClr val="232323"/>
                </a:solidFill>
                <a:latin typeface="Times Roman"/>
                <a:ea typeface="Times Roman"/>
                <a:cs typeface="Times Roman"/>
                <a:sym typeface="Times Roman"/>
              </a:defRPr>
            </a:pPr>
            <a:r>
              <a:t>•Metabolik uyarı işaretleri - Metabolik hastalığı düşündüren özelliklere sahip küçük çocuklar için (örneğin, oruç, hastalık veya yüksek proteinli bir yemekle tetiklenen ataklar), laktat, piruvat, amonyak ve serum amino asitleri ve idrar organik asitlerinin serum konsantrasyonlarını ölçülmelidir.</a:t>
            </a:r>
          </a:p>
          <a:p>
            <a:pPr marL="0" indent="0" defTabSz="457200">
              <a:lnSpc>
                <a:spcPct val="100000"/>
              </a:lnSpc>
              <a:spcBef>
                <a:spcPts val="1600"/>
              </a:spcBef>
              <a:buSzTx/>
              <a:buNone/>
              <a:defRPr sz="3600">
                <a:solidFill>
                  <a:srgbClr val="232323"/>
                </a:solidFill>
              </a:defRPr>
            </a:pPr>
          </a:p>
          <a:p>
            <a:pPr marL="0" indent="0" defTabSz="457200">
              <a:lnSpc>
                <a:spcPct val="100000"/>
              </a:lnSpc>
              <a:spcBef>
                <a:spcPts val="0"/>
              </a:spcBef>
              <a:buSzTx/>
              <a:buNone/>
              <a:defRPr sz="3600">
                <a:solidFill>
                  <a:srgbClr val="232323"/>
                </a:solidFill>
                <a:latin typeface="Times Roman"/>
                <a:ea typeface="Times Roman"/>
                <a:cs typeface="Times Roman"/>
                <a:sym typeface="Times Roman"/>
              </a:defRPr>
            </a:pPr>
            <a:r>
              <a:t>•Nörolojik belirtiler - Beyin MR,BT taraması ve epilepsi değerlendirmesini yapılmalıdır.</a:t>
            </a:r>
          </a:p>
          <a:p>
            <a:pPr marL="0" indent="0" defTabSz="457200">
              <a:lnSpc>
                <a:spcPct val="100000"/>
              </a:lnSpc>
              <a:spcBef>
                <a:spcPts val="1600"/>
              </a:spcBef>
              <a:buSzTx/>
              <a:buNone/>
              <a:defRPr sz="3600">
                <a:solidFill>
                  <a:srgbClr val="232323"/>
                </a:solidFill>
              </a:defRPr>
            </a:pPr>
          </a:p>
          <a:p>
            <a:pPr marL="0" indent="0" defTabSz="457200">
              <a:lnSpc>
                <a:spcPct val="100000"/>
              </a:lnSpc>
              <a:spcBef>
                <a:spcPts val="0"/>
              </a:spcBef>
              <a:buSzTx/>
              <a:buNone/>
              <a:defRPr sz="3600">
                <a:solidFill>
                  <a:srgbClr val="232323"/>
                </a:solidFill>
                <a:latin typeface="Times Roman"/>
                <a:ea typeface="Times Roman"/>
                <a:cs typeface="Times Roman"/>
                <a:sym typeface="Times Roman"/>
              </a:defRPr>
            </a:pPr>
            <a:r>
              <a:t>•Üst gastrointestinal kanama - Üst gastrointestinal kanama şiddetli veya kalıcı ise, endoskopik bir değerlendirme yapılmalıdır. CVS'li hastalarda tekrarlayan kuvvetli kusma prolapsus gastropatisi veya Mallory-Weiss yırtığı kanıtı olabilir.</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Yönetim"/>
          <p:cNvSpPr txBox="1"/>
          <p:nvPr>
            <p:ph type="title"/>
          </p:nvPr>
        </p:nvSpPr>
        <p:spPr>
          <a:prstGeom prst="rect">
            <a:avLst/>
          </a:prstGeom>
        </p:spPr>
        <p:txBody>
          <a:bodyPr/>
          <a:lstStyle>
            <a:lvl1pPr>
              <a:defRPr>
                <a:gradFill flip="none" rotWithShape="1">
                  <a:gsLst>
                    <a:gs pos="0">
                      <a:schemeClr val="accent1">
                        <a:lumOff val="16847"/>
                      </a:schemeClr>
                    </a:gs>
                    <a:gs pos="100000">
                      <a:schemeClr val="accent1">
                        <a:lumOff val="-13575"/>
                      </a:schemeClr>
                    </a:gs>
                  </a:gsLst>
                  <a:lin ang="5400000" scaled="0"/>
                </a:gradFill>
              </a:defRPr>
            </a:lvl1pPr>
          </a:lstStyle>
          <a:p>
            <a:pPr/>
            <a:r>
              <a:t>Yönetim</a:t>
            </a:r>
          </a:p>
        </p:txBody>
      </p:sp>
      <p:sp>
        <p:nvSpPr>
          <p:cNvPr id="210" name="Slayt Alt Başlığı"/>
          <p:cNvSpPr txBox="1"/>
          <p:nvPr>
            <p:ph type="body" idx="21"/>
          </p:nvPr>
        </p:nvSpPr>
        <p:spPr>
          <a:prstGeom prst="rect">
            <a:avLst/>
          </a:prstGeom>
        </p:spPr>
        <p:txBody>
          <a:bodyPr/>
          <a:lstStyle/>
          <a:p>
            <a:pPr/>
          </a:p>
        </p:txBody>
      </p:sp>
      <p:sp>
        <p:nvSpPr>
          <p:cNvPr id="211" name="CVS yönetimi yaşam tarzı müdahaleleri, destekleyici bakım, abortif ilaçlar ve profilaktik ilaçlardan oluşmaktadır.                                                                                                                                            "/>
          <p:cNvSpPr txBox="1"/>
          <p:nvPr>
            <p:ph type="body" idx="1"/>
          </p:nvPr>
        </p:nvSpPr>
        <p:spPr>
          <a:xfrm>
            <a:off x="1206500" y="3774568"/>
            <a:ext cx="21971000" cy="8256012"/>
          </a:xfrm>
          <a:prstGeom prst="rect">
            <a:avLst/>
          </a:prstGeom>
        </p:spPr>
        <p:txBody>
          <a:bodyPr/>
          <a:lstStyle/>
          <a:p>
            <a:pPr marL="548639" indent="-548639" defTabSz="2194505">
              <a:spcBef>
                <a:spcPts val="4000"/>
              </a:spcBef>
              <a:defRPr sz="3239">
                <a:latin typeface="Times Roman"/>
                <a:ea typeface="Times Roman"/>
                <a:cs typeface="Times Roman"/>
                <a:sym typeface="Times Roman"/>
              </a:defRPr>
            </a:pPr>
            <a:r>
              <a:t>CVS yönetimi yaşam tarzı müdahaleleri, destekleyici bakım, abortif ilaçlar ve profilaktik ilaçlardan oluşmaktadır.                                                                                                                                                    </a:t>
            </a:r>
            <a:r>
              <a:rPr b="1"/>
              <a:t>Yaşam tarzı Müdahaleleri</a:t>
            </a:r>
          </a:p>
          <a:p>
            <a:pPr marL="548639" indent="-548639" defTabSz="2194505">
              <a:spcBef>
                <a:spcPts val="4000"/>
              </a:spcBef>
              <a:defRPr sz="3239">
                <a:latin typeface="Times Roman"/>
                <a:ea typeface="Times Roman"/>
                <a:cs typeface="Times Roman"/>
                <a:sym typeface="Times Roman"/>
              </a:defRPr>
            </a:pPr>
            <a:r>
              <a:t>Çocuklarda yaygın tetikleyiciler arasında uyku eksikliğinden kaynaklanan fiziksel yorgunluk, okulda zorbalık ve belirli yiyecekler (örneğin çikolata, peynir, inek sütü) gibi stres faktörleri bulunur. Mümkün olduğunca tanınan tetikleyici faktörlerden kaçınılmalıdır.</a:t>
            </a:r>
          </a:p>
          <a:p>
            <a:pPr marL="0" indent="0" defTabSz="411479">
              <a:lnSpc>
                <a:spcPct val="100000"/>
              </a:lnSpc>
              <a:spcBef>
                <a:spcPts val="1000"/>
              </a:spcBef>
              <a:buSzTx/>
              <a:buNone/>
              <a:defRPr sz="3239">
                <a:latin typeface="Times Roman"/>
                <a:ea typeface="Times Roman"/>
                <a:cs typeface="Times Roman"/>
                <a:sym typeface="Times Roman"/>
              </a:defRPr>
            </a:pPr>
            <a:r>
              <a:t>       </a:t>
            </a:r>
          </a:p>
          <a:p>
            <a:pPr marL="0" indent="0" defTabSz="411479">
              <a:lnSpc>
                <a:spcPct val="100000"/>
              </a:lnSpc>
              <a:spcBef>
                <a:spcPts val="1000"/>
              </a:spcBef>
              <a:buSzTx/>
              <a:buNone/>
              <a:defRPr sz="3239">
                <a:latin typeface="Times Roman"/>
                <a:ea typeface="Times Roman"/>
                <a:cs typeface="Times Roman"/>
                <a:sym typeface="Times Roman"/>
              </a:defRPr>
            </a:pPr>
            <a:r>
              <a:t>     </a:t>
            </a:r>
            <a:r>
              <a:rPr b="1"/>
              <a:t>Destekleyici Bakım</a:t>
            </a:r>
          </a:p>
          <a:p>
            <a:pPr marL="274319" indent="-274319" defTabSz="411479">
              <a:lnSpc>
                <a:spcPct val="100000"/>
              </a:lnSpc>
              <a:spcBef>
                <a:spcPts val="0"/>
              </a:spcBef>
              <a:buSzTx/>
              <a:buNone/>
              <a:defRPr sz="3239">
                <a:solidFill>
                  <a:srgbClr val="232323"/>
                </a:solidFill>
                <a:latin typeface="Times Roman"/>
                <a:ea typeface="Times Roman"/>
                <a:cs typeface="Times Roman"/>
                <a:sym typeface="Times Roman"/>
              </a:defRPr>
            </a:pPr>
            <a:r>
              <a:t>İntravenöz hidrasyon - İntravenöz hidrasyon, klinik deneyime dayanarak hastaların yaklaşık yarısında kusma sıklığını ve atak süresini azaltabilir.</a:t>
            </a:r>
          </a:p>
          <a:p>
            <a:pPr marL="0" indent="0" defTabSz="411479">
              <a:lnSpc>
                <a:spcPct val="100000"/>
              </a:lnSpc>
              <a:spcBef>
                <a:spcPts val="1400"/>
              </a:spcBef>
              <a:buSzTx/>
              <a:buNone/>
              <a:defRPr sz="3239">
                <a:solidFill>
                  <a:srgbClr val="232323"/>
                </a:solidFill>
                <a:latin typeface="Times Roman"/>
                <a:ea typeface="Times Roman"/>
                <a:cs typeface="Times Roman"/>
                <a:sym typeface="Times Roman"/>
              </a:defRPr>
            </a:pPr>
          </a:p>
          <a:p>
            <a:pPr marL="0" indent="0" defTabSz="411479">
              <a:lnSpc>
                <a:spcPct val="100000"/>
              </a:lnSpc>
              <a:spcBef>
                <a:spcPts val="0"/>
              </a:spcBef>
              <a:buSzTx/>
              <a:buNone/>
              <a:defRPr sz="3239">
                <a:solidFill>
                  <a:srgbClr val="232323"/>
                </a:solidFill>
                <a:latin typeface="Times Roman"/>
                <a:ea typeface="Times Roman"/>
                <a:cs typeface="Times Roman"/>
                <a:sym typeface="Times Roman"/>
              </a:defRPr>
            </a:pPr>
            <a:r>
              <a:t>•İlk olarak, hipovolemi sıvı bolus (örneğin, izotoniksalin</a:t>
            </a:r>
            <a:r>
              <a:rPr>
                <a:solidFill>
                  <a:srgbClr val="0074B9"/>
                </a:solidFill>
                <a:hlinkClick r:id="rId2" invalidUrl="" action="" tgtFrame="" tooltip="" history="1" highlightClick="0" endSnd="0"/>
              </a:rPr>
              <a:t> </a:t>
            </a:r>
            <a:r>
              <a:t>10 ila 20 mL/kg) ile düzeltilmelidir.</a:t>
            </a:r>
          </a:p>
          <a:p>
            <a:pPr marL="0" indent="0" defTabSz="411479">
              <a:lnSpc>
                <a:spcPct val="100000"/>
              </a:lnSpc>
              <a:spcBef>
                <a:spcPts val="1400"/>
              </a:spcBef>
              <a:buSzTx/>
              <a:buNone/>
              <a:defRPr sz="3239">
                <a:solidFill>
                  <a:srgbClr val="232323"/>
                </a:solidFill>
                <a:latin typeface="Times Roman"/>
                <a:ea typeface="Times Roman"/>
                <a:cs typeface="Times Roman"/>
                <a:sym typeface="Times Roman"/>
              </a:defRPr>
            </a:pPr>
          </a:p>
          <a:p>
            <a:pPr marL="0" indent="0" defTabSz="411479">
              <a:lnSpc>
                <a:spcPct val="100000"/>
              </a:lnSpc>
              <a:spcBef>
                <a:spcPts val="0"/>
              </a:spcBef>
              <a:buSzTx/>
              <a:buNone/>
              <a:defRPr sz="3239">
                <a:solidFill>
                  <a:srgbClr val="232323"/>
                </a:solidFill>
                <a:latin typeface="Times Roman"/>
                <a:ea typeface="Times Roman"/>
                <a:cs typeface="Times Roman"/>
                <a:sym typeface="Times Roman"/>
              </a:defRPr>
            </a:pPr>
            <a:r>
              <a:t>•Daha sonra veya aynı anda (, çocuklar için %5 dekstroz ile yarım normal salin (%0,45 NaCl)kullanılarak ek intravenöz hidrasyon verilmelidir. Dekstrozun dahil edilmesinin gerekçesi, bunun kusmayı uzatabilen akut CVS atağının neden olduğu katabolik durumu ve ketozu azaltabileceğidir.</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Slayt Başlığı"/>
          <p:cNvSpPr txBox="1"/>
          <p:nvPr>
            <p:ph type="title"/>
          </p:nvPr>
        </p:nvSpPr>
        <p:spPr>
          <a:prstGeom prst="rect">
            <a:avLst/>
          </a:prstGeom>
        </p:spPr>
        <p:txBody>
          <a:bodyPr/>
          <a:lstStyle/>
          <a:p>
            <a:pPr/>
          </a:p>
        </p:txBody>
      </p:sp>
      <p:sp>
        <p:nvSpPr>
          <p:cNvPr id="214" name="Slayt Alt Başlığı"/>
          <p:cNvSpPr txBox="1"/>
          <p:nvPr>
            <p:ph type="body" idx="21"/>
          </p:nvPr>
        </p:nvSpPr>
        <p:spPr>
          <a:prstGeom prst="rect">
            <a:avLst/>
          </a:prstGeom>
        </p:spPr>
        <p:txBody>
          <a:bodyPr/>
          <a:lstStyle/>
          <a:p>
            <a:pPr/>
          </a:p>
        </p:txBody>
      </p:sp>
      <p:sp>
        <p:nvSpPr>
          <p:cNvPr id="215" name="Antiemetikler…"/>
          <p:cNvSpPr txBox="1"/>
          <p:nvPr>
            <p:ph type="body" idx="1"/>
          </p:nvPr>
        </p:nvSpPr>
        <p:spPr>
          <a:xfrm>
            <a:off x="1206500" y="3205845"/>
            <a:ext cx="21971000" cy="8256012"/>
          </a:xfrm>
          <a:prstGeom prst="rect">
            <a:avLst/>
          </a:prstGeom>
        </p:spPr>
        <p:txBody>
          <a:bodyPr/>
          <a:lstStyle/>
          <a:p>
            <a:pPr marL="286511" indent="-286511" defTabSz="429768">
              <a:lnSpc>
                <a:spcPct val="100000"/>
              </a:lnSpc>
              <a:spcBef>
                <a:spcPts val="0"/>
              </a:spcBef>
              <a:buSzTx/>
              <a:buNone/>
              <a:defRPr sz="3384">
                <a:solidFill>
                  <a:srgbClr val="232323"/>
                </a:solidFill>
                <a:latin typeface="Times Roman"/>
                <a:ea typeface="Times Roman"/>
                <a:cs typeface="Times Roman"/>
                <a:sym typeface="Times Roman"/>
              </a:defRPr>
            </a:pPr>
            <a:r>
              <a:t>Antiemetikler</a:t>
            </a:r>
          </a:p>
          <a:p>
            <a:pPr marL="0" indent="0" defTabSz="429768">
              <a:lnSpc>
                <a:spcPct val="100000"/>
              </a:lnSpc>
              <a:spcBef>
                <a:spcPts val="0"/>
              </a:spcBef>
              <a:buSzTx/>
              <a:buNone/>
              <a:defRPr sz="3384">
                <a:solidFill>
                  <a:srgbClr val="232323"/>
                </a:solidFill>
                <a:latin typeface="Times Roman"/>
                <a:ea typeface="Times Roman"/>
                <a:cs typeface="Times Roman"/>
                <a:sym typeface="Times Roman"/>
              </a:defRPr>
            </a:pPr>
            <a:r>
              <a:t>•</a:t>
            </a:r>
            <a:r>
              <a:rPr b="1"/>
              <a:t>Ondansetron </a:t>
            </a:r>
            <a:r>
              <a:t>- Bir 5-hidroksitriptamin (5-HT3) reseptör antagonisti olan ondansetronun kullanımı, kusma ve sıvı gereksinimlerinin sıklığını azaltmak için acil ve yatan hasta ortamlarında önerilir. Parenteral ondansetron, kusmayı azaltabilir, ancak genellikle epizodu iptal etmez. Yapılan çalışmalarda hastaların yüzde 50 ila 75'i intravenöz ondansetron ile iyileşme bildirmiştir.</a:t>
            </a:r>
          </a:p>
          <a:p>
            <a:pPr marL="0" indent="0" defTabSz="429768">
              <a:lnSpc>
                <a:spcPct val="100000"/>
              </a:lnSpc>
              <a:spcBef>
                <a:spcPts val="0"/>
              </a:spcBef>
              <a:buSzTx/>
              <a:buNone/>
              <a:defRPr sz="3384">
                <a:solidFill>
                  <a:srgbClr val="232323"/>
                </a:solidFill>
                <a:latin typeface="Times Roman"/>
                <a:ea typeface="Times Roman"/>
                <a:cs typeface="Times Roman"/>
                <a:sym typeface="Times Roman"/>
              </a:defRPr>
            </a:pPr>
            <a:r>
              <a:t>Ondansetron dozajı çocuklarda 0,3 mg/kg/doz, maksimum 8 mg'a kadar. Maksimum toplam doz 32 mg/24 saat olmak üzere her dört ila altı saatte bir ek doz verebilir.</a:t>
            </a:r>
          </a:p>
          <a:p>
            <a:pPr marL="0" indent="0" defTabSz="429768">
              <a:lnSpc>
                <a:spcPct val="100000"/>
              </a:lnSpc>
              <a:spcBef>
                <a:spcPts val="0"/>
              </a:spcBef>
              <a:buSzTx/>
              <a:buNone/>
              <a:defRPr sz="3384">
                <a:solidFill>
                  <a:srgbClr val="232323"/>
                </a:solidFill>
                <a:latin typeface="Times Roman"/>
                <a:ea typeface="Times Roman"/>
                <a:cs typeface="Times Roman"/>
                <a:sym typeface="Times Roman"/>
              </a:defRPr>
            </a:pPr>
          </a:p>
          <a:p>
            <a:pPr marL="477519" indent="-477519" defTabSz="429768">
              <a:lnSpc>
                <a:spcPct val="100000"/>
              </a:lnSpc>
              <a:spcBef>
                <a:spcPts val="0"/>
              </a:spcBef>
              <a:buSzTx/>
              <a:buNone/>
              <a:defRPr sz="3384">
                <a:solidFill>
                  <a:srgbClr val="232323"/>
                </a:solidFill>
                <a:latin typeface="Times Roman"/>
                <a:ea typeface="Times Roman"/>
                <a:cs typeface="Times Roman"/>
                <a:sym typeface="Times Roman"/>
              </a:defRPr>
            </a:pPr>
            <a:r>
              <a:rPr b="1"/>
              <a:t>Fosaprepitant</a:t>
            </a:r>
            <a:r>
              <a:t> - Daha az yan etki ile daha etkili göründüğü için intravenöz ondansetrona alternatif olarak intravenöz fosaprepitant önerilir.</a:t>
            </a:r>
          </a:p>
          <a:p>
            <a:pPr marL="0" indent="0" defTabSz="429768">
              <a:lnSpc>
                <a:spcPct val="100000"/>
              </a:lnSpc>
              <a:spcBef>
                <a:spcPts val="0"/>
              </a:spcBef>
              <a:buSzTx/>
              <a:buNone/>
              <a:defRPr sz="3384">
                <a:solidFill>
                  <a:srgbClr val="232323"/>
                </a:solidFill>
                <a:latin typeface="Times Roman"/>
                <a:ea typeface="Times Roman"/>
                <a:cs typeface="Times Roman"/>
                <a:sym typeface="Times Roman"/>
              </a:defRPr>
            </a:pPr>
            <a:r>
              <a:t>- Çocuklar 2 ila &lt;12 yaş arası – 60 dakika boyunca intravenöz olarak 3-4 mg/kg (maksimum doz 150 mg). Gerekirse, 2. ve 3. günlerde 2 mg/kg intravenöz (fosapirepitant) veya oral (aprepitant) uygulanır.</a:t>
            </a:r>
          </a:p>
          <a:p>
            <a:pPr marL="0" indent="0" defTabSz="429768">
              <a:lnSpc>
                <a:spcPct val="100000"/>
              </a:lnSpc>
              <a:spcBef>
                <a:spcPts val="1500"/>
              </a:spcBef>
              <a:buSzTx/>
              <a:buNone/>
              <a:defRPr sz="3384">
                <a:solidFill>
                  <a:srgbClr val="232323"/>
                </a:solidFill>
                <a:latin typeface="Times Roman"/>
                <a:ea typeface="Times Roman"/>
                <a:cs typeface="Times Roman"/>
                <a:sym typeface="Times Roman"/>
              </a:defRPr>
            </a:pPr>
          </a:p>
          <a:p>
            <a:pPr marL="0" indent="0" defTabSz="429768">
              <a:lnSpc>
                <a:spcPct val="100000"/>
              </a:lnSpc>
              <a:spcBef>
                <a:spcPts val="0"/>
              </a:spcBef>
              <a:buSzTx/>
              <a:buNone/>
              <a:defRPr sz="3384">
                <a:solidFill>
                  <a:srgbClr val="232323"/>
                </a:solidFill>
                <a:latin typeface="Times Roman"/>
                <a:ea typeface="Times Roman"/>
                <a:cs typeface="Times Roman"/>
                <a:sym typeface="Times Roman"/>
              </a:defRPr>
            </a:pPr>
            <a:r>
              <a:t>- Çocuklar ≥12 yaş – 30 dakika boyunca intravenöz olarak 150 mg. Gerekirse, 2. ve 3. günlerde 80 mg intravenöz (fosapirepitant) veya oral (aprepitant) uygulanır.</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Slayt Başlığı"/>
          <p:cNvSpPr txBox="1"/>
          <p:nvPr>
            <p:ph type="title"/>
          </p:nvPr>
        </p:nvSpPr>
        <p:spPr>
          <a:prstGeom prst="rect">
            <a:avLst/>
          </a:prstGeom>
        </p:spPr>
        <p:txBody>
          <a:bodyPr/>
          <a:lstStyle/>
          <a:p>
            <a:pPr/>
          </a:p>
        </p:txBody>
      </p:sp>
      <p:sp>
        <p:nvSpPr>
          <p:cNvPr id="218" name="Slayt Alt Başlığı"/>
          <p:cNvSpPr txBox="1"/>
          <p:nvPr>
            <p:ph type="body" idx="21"/>
          </p:nvPr>
        </p:nvSpPr>
        <p:spPr>
          <a:prstGeom prst="rect">
            <a:avLst/>
          </a:prstGeom>
        </p:spPr>
        <p:txBody>
          <a:bodyPr/>
          <a:lstStyle/>
          <a:p>
            <a:pPr/>
          </a:p>
        </p:txBody>
      </p:sp>
      <p:sp>
        <p:nvSpPr>
          <p:cNvPr id="219" name="Abortif ilaçlar (prodrom için)…"/>
          <p:cNvSpPr txBox="1"/>
          <p:nvPr>
            <p:ph type="body" idx="1"/>
          </p:nvPr>
        </p:nvSpPr>
        <p:spPr>
          <a:xfrm>
            <a:off x="1206500" y="2376457"/>
            <a:ext cx="21971000" cy="8256012"/>
          </a:xfrm>
          <a:prstGeom prst="rect">
            <a:avLst/>
          </a:prstGeom>
        </p:spPr>
        <p:txBody>
          <a:bodyPr/>
          <a:lstStyle/>
          <a:p>
            <a:pPr marL="0" indent="0" defTabSz="352043">
              <a:lnSpc>
                <a:spcPct val="100000"/>
              </a:lnSpc>
              <a:spcBef>
                <a:spcPts val="1200"/>
              </a:spcBef>
              <a:buSzTx/>
              <a:buNone/>
              <a:defRPr b="1" sz="2772">
                <a:solidFill>
                  <a:srgbClr val="232323"/>
                </a:solidFill>
                <a:latin typeface="Times Roman"/>
                <a:ea typeface="Times Roman"/>
                <a:cs typeface="Times Roman"/>
                <a:sym typeface="Times Roman"/>
              </a:defRPr>
            </a:pPr>
            <a:r>
              <a:t>Abortif ilaçlar (prodrom için) </a:t>
            </a:r>
          </a:p>
          <a:p>
            <a:pPr marL="0" indent="0" defTabSz="352043">
              <a:lnSpc>
                <a:spcPct val="100000"/>
              </a:lnSpc>
              <a:spcBef>
                <a:spcPts val="1200"/>
              </a:spcBef>
              <a:buSzTx/>
              <a:buNone/>
              <a:defRPr sz="2772">
                <a:solidFill>
                  <a:srgbClr val="232323"/>
                </a:solidFill>
                <a:latin typeface="Times Roman"/>
                <a:ea typeface="Times Roman"/>
                <a:cs typeface="Times Roman"/>
                <a:sym typeface="Times Roman"/>
              </a:defRPr>
            </a:pPr>
            <a:r>
              <a:t>  Prodrom sırasında veya kusma başladıktan kısa bir süre sonra verilebiliyorsa, bilinen CVS'li herhangi bir hastaya abortif ilaçlar uygulanmalıdır. İlaçlar, hasta acil servise başvurduktan hemen sonra uygulanmalıdır. Gecikmiş müdahalesi olan hastaların (özellikle semptom başlangıcından &gt;24 saat sonra) hastaneye yatış gerektirme olasılığı daha yüksektir.</a:t>
            </a:r>
          </a:p>
          <a:p>
            <a:pPr marL="0" indent="0" defTabSz="352043">
              <a:lnSpc>
                <a:spcPct val="100000"/>
              </a:lnSpc>
              <a:spcBef>
                <a:spcPts val="1200"/>
              </a:spcBef>
              <a:buSzTx/>
              <a:buNone/>
              <a:defRPr sz="2772">
                <a:solidFill>
                  <a:srgbClr val="232323"/>
                </a:solidFill>
                <a:latin typeface="Times Roman"/>
                <a:ea typeface="Times Roman"/>
                <a:cs typeface="Times Roman"/>
                <a:sym typeface="Times Roman"/>
              </a:defRPr>
            </a:pPr>
            <a:r>
              <a:t>Nispeten hafif veya seyrek atakları olan hastalar için genellikle tek başına abortif tedavi önerilmektedir. Sık veya şiddetli semptomları olanlar için, devam eden profilaktik tedavi ile birlikte abortif tedavi kullanılabilir.</a:t>
            </a:r>
          </a:p>
          <a:p>
            <a:pPr marL="0" indent="0" defTabSz="352043">
              <a:lnSpc>
                <a:spcPct val="100000"/>
              </a:lnSpc>
              <a:spcBef>
                <a:spcPts val="1200"/>
              </a:spcBef>
              <a:buSzTx/>
              <a:buNone/>
              <a:defRPr sz="2772">
                <a:solidFill>
                  <a:srgbClr val="232323"/>
                </a:solidFill>
                <a:latin typeface="Times Roman"/>
                <a:ea typeface="Times Roman"/>
                <a:cs typeface="Times Roman"/>
                <a:sym typeface="Times Roman"/>
              </a:defRPr>
            </a:pPr>
            <a:r>
              <a:t>Çocuklarda abortif ilaç için birincil seçenekler sumatriptan ve aprepitanttır.(bir nörokinin 1 antagonisti)</a:t>
            </a:r>
          </a:p>
          <a:p>
            <a:pPr marL="0" indent="0" defTabSz="352043">
              <a:lnSpc>
                <a:spcPct val="100000"/>
              </a:lnSpc>
              <a:spcBef>
                <a:spcPts val="1200"/>
              </a:spcBef>
              <a:buSzTx/>
              <a:buNone/>
              <a:defRPr sz="2772">
                <a:solidFill>
                  <a:srgbClr val="232323"/>
                </a:solidFill>
                <a:latin typeface="Times Roman"/>
                <a:ea typeface="Times Roman"/>
                <a:cs typeface="Times Roman"/>
                <a:sym typeface="Times Roman"/>
              </a:defRPr>
            </a:pPr>
          </a:p>
          <a:p>
            <a:pPr marL="0" indent="0" defTabSz="352043">
              <a:lnSpc>
                <a:spcPct val="100000"/>
              </a:lnSpc>
              <a:spcBef>
                <a:spcPts val="1200"/>
              </a:spcBef>
              <a:buSzTx/>
              <a:buNone/>
              <a:defRPr sz="2772">
                <a:solidFill>
                  <a:srgbClr val="232323"/>
                </a:solidFill>
                <a:latin typeface="Times Roman"/>
                <a:ea typeface="Times Roman"/>
                <a:cs typeface="Times Roman"/>
                <a:sym typeface="Times Roman"/>
              </a:defRPr>
            </a:pPr>
            <a:r>
              <a:rPr b="1"/>
              <a:t>Sumatriptan</a:t>
            </a:r>
            <a:r>
              <a:rPr b="1" u="sng"/>
              <a:t>: </a:t>
            </a:r>
            <a:r>
              <a:t>Migrenle ilişkili CVS'li çocuklar için, prodromal fazda erken uygulanırsa orta derecede etkilidir ve kusmanın başlamasından sonraki bir saat içinde verilirse bir miktar etkiye sahip olabilir.</a:t>
            </a:r>
          </a:p>
          <a:p>
            <a:pPr marL="391159" indent="-391159" defTabSz="352043">
              <a:lnSpc>
                <a:spcPct val="100000"/>
              </a:lnSpc>
              <a:spcBef>
                <a:spcPts val="0"/>
              </a:spcBef>
              <a:buSzTx/>
              <a:buNone/>
              <a:defRPr sz="2772">
                <a:solidFill>
                  <a:srgbClr val="232323"/>
                </a:solidFill>
                <a:latin typeface="Times Roman"/>
                <a:ea typeface="Times Roman"/>
                <a:cs typeface="Times Roman"/>
                <a:sym typeface="Times Roman"/>
              </a:defRPr>
            </a:pPr>
            <a:r>
              <a:t>Çocuklarda atakların süresi daha kısa (&lt;1 gün) olduğunda daha etkili görünmektedir. Semptomlar devam ederse, doz iki saatte bir tekrarlanabilir. Bununla birlikte, intranazal uygulama semptomları hafifletmezse, bir sonraki kusma atağı sırasında deri altı sumatriptan enjeksiyonu denemesine geçebiliriz.</a:t>
            </a:r>
          </a:p>
          <a:p>
            <a:pPr marL="391159" indent="-391159" defTabSz="352043">
              <a:lnSpc>
                <a:spcPct val="100000"/>
              </a:lnSpc>
              <a:spcBef>
                <a:spcPts val="0"/>
              </a:spcBef>
              <a:buSzTx/>
              <a:buNone/>
              <a:defRPr sz="2772">
                <a:solidFill>
                  <a:srgbClr val="232323"/>
                </a:solidFill>
                <a:latin typeface="Times Roman"/>
                <a:ea typeface="Times Roman"/>
                <a:cs typeface="Times Roman"/>
                <a:sym typeface="Times Roman"/>
              </a:defRPr>
            </a:pPr>
          </a:p>
          <a:p>
            <a:pPr marL="547623" indent="-547623" defTabSz="352043">
              <a:lnSpc>
                <a:spcPct val="100000"/>
              </a:lnSpc>
              <a:spcBef>
                <a:spcPts val="0"/>
              </a:spcBef>
              <a:buSzTx/>
              <a:buNone/>
              <a:defRPr sz="2772">
                <a:solidFill>
                  <a:srgbClr val="232323"/>
                </a:solidFill>
                <a:latin typeface="Times Roman"/>
                <a:ea typeface="Times Roman"/>
                <a:cs typeface="Times Roman"/>
                <a:sym typeface="Times Roman"/>
              </a:defRPr>
            </a:pPr>
            <a:r>
              <a:t>- Yaş 5 ila 11 yaş veya ağırlık 20 ila 39 kg - İntranazal doz 5 ila 10 mg veya deri altı doz 2 ila 3 mg</a:t>
            </a:r>
          </a:p>
          <a:p>
            <a:pPr marL="0" indent="0" defTabSz="352043">
              <a:lnSpc>
                <a:spcPct val="100000"/>
              </a:lnSpc>
              <a:spcBef>
                <a:spcPts val="0"/>
              </a:spcBef>
              <a:buSzTx/>
              <a:buNone/>
              <a:defRPr sz="2772">
                <a:solidFill>
                  <a:srgbClr val="232323"/>
                </a:solidFill>
                <a:latin typeface="Times Roman"/>
                <a:ea typeface="Times Roman"/>
                <a:cs typeface="Times Roman"/>
                <a:sym typeface="Times Roman"/>
              </a:defRPr>
            </a:pPr>
            <a:r>
              <a:t>- 12 ila 17 yaş veya ağırlık 40 ila 59 kg – İntranazal doz 20 mg veya deri altı doz 3 ila 6 mg</a:t>
            </a:r>
          </a:p>
          <a:p>
            <a:pPr marL="0" indent="0" defTabSz="352043">
              <a:lnSpc>
                <a:spcPct val="100000"/>
              </a:lnSpc>
              <a:spcBef>
                <a:spcPts val="1200"/>
              </a:spcBef>
              <a:buSzTx/>
              <a:buNone/>
              <a:defRPr sz="1232">
                <a:solidFill>
                  <a:srgbClr val="232323"/>
                </a:solidFill>
              </a:defRPr>
            </a:pP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1" name="Slayt Başlığı"/>
          <p:cNvSpPr txBox="1"/>
          <p:nvPr>
            <p:ph type="title"/>
          </p:nvPr>
        </p:nvSpPr>
        <p:spPr>
          <a:prstGeom prst="rect">
            <a:avLst/>
          </a:prstGeom>
        </p:spPr>
        <p:txBody>
          <a:bodyPr/>
          <a:lstStyle/>
          <a:p>
            <a:pPr/>
          </a:p>
        </p:txBody>
      </p:sp>
      <p:sp>
        <p:nvSpPr>
          <p:cNvPr id="222" name="Slayt Alt Başlığı"/>
          <p:cNvSpPr txBox="1"/>
          <p:nvPr>
            <p:ph type="body" idx="21"/>
          </p:nvPr>
        </p:nvSpPr>
        <p:spPr>
          <a:prstGeom prst="rect">
            <a:avLst/>
          </a:prstGeom>
        </p:spPr>
        <p:txBody>
          <a:bodyPr/>
          <a:lstStyle/>
          <a:p>
            <a:pPr/>
          </a:p>
        </p:txBody>
      </p:sp>
      <p:sp>
        <p:nvSpPr>
          <p:cNvPr id="223" name="Aprepitant: Alternatif olarak, oral bir nörokinin 1 antagonisti antiemetik olan aprepitant, prodrom sırasında kusmanın başlamasından en az 30 dakika önce verilebilirse ve ardından 2. ve 3. günlerde dozlanabilir. Aprepitant özellikle ailede migren öyküsü "/>
          <p:cNvSpPr txBox="1"/>
          <p:nvPr>
            <p:ph type="body" idx="1"/>
          </p:nvPr>
        </p:nvSpPr>
        <p:spPr>
          <a:prstGeom prst="rect">
            <a:avLst/>
          </a:prstGeom>
        </p:spPr>
        <p:txBody>
          <a:bodyPr/>
          <a:lstStyle/>
          <a:p>
            <a:pPr marL="508000" indent="-508000" defTabSz="457200">
              <a:lnSpc>
                <a:spcPct val="100000"/>
              </a:lnSpc>
              <a:spcBef>
                <a:spcPts val="0"/>
              </a:spcBef>
              <a:buSzTx/>
              <a:buNone/>
              <a:defRPr sz="3600">
                <a:solidFill>
                  <a:srgbClr val="232323"/>
                </a:solidFill>
              </a:defRPr>
            </a:pPr>
            <a:r>
              <a:rPr b="1"/>
              <a:t>Aprepitant: </a:t>
            </a:r>
            <a:r>
              <a:t>Alternatif olarak, oral bir nörokinin 1 antagonisti antiemetik olan aprepitant, prodrom sırasında kusmanın başlamasından en az 30 dakika önce verilebilirse ve ardından 2. ve 3. günlerde dozlanabilir. Aprepitant özellikle ailede migren öyküsü olmayan veya triptanlara yanıt veremeyen hastalar için uygundur.</a:t>
            </a:r>
          </a:p>
          <a:p>
            <a:pPr marL="508000" indent="-508000" defTabSz="457200">
              <a:lnSpc>
                <a:spcPct val="100000"/>
              </a:lnSpc>
              <a:spcBef>
                <a:spcPts val="0"/>
              </a:spcBef>
              <a:buSzTx/>
              <a:buNone/>
              <a:defRPr sz="3600">
                <a:solidFill>
                  <a:srgbClr val="232323"/>
                </a:solidFill>
              </a:defRPr>
            </a:pPr>
          </a:p>
          <a:p>
            <a:pPr marL="0" indent="0" defTabSz="457200">
              <a:lnSpc>
                <a:spcPct val="100000"/>
              </a:lnSpc>
              <a:spcBef>
                <a:spcPts val="0"/>
              </a:spcBef>
              <a:buSzTx/>
              <a:buNone/>
              <a:defRPr sz="3600">
                <a:solidFill>
                  <a:srgbClr val="232323"/>
                </a:solidFill>
                <a:latin typeface="Times Roman"/>
                <a:ea typeface="Times Roman"/>
                <a:cs typeface="Times Roman"/>
                <a:sym typeface="Times Roman"/>
              </a:defRPr>
            </a:pPr>
            <a:r>
              <a:t>•Çocuklar &lt;15 kg – 1. günde ağızdan 80 mg ve 2. ve 3. günlerde 40 mg</a:t>
            </a:r>
          </a:p>
          <a:p>
            <a:pPr marL="0" indent="0" defTabSz="457200">
              <a:lnSpc>
                <a:spcPct val="100000"/>
              </a:lnSpc>
              <a:spcBef>
                <a:spcPts val="0"/>
              </a:spcBef>
              <a:buSzTx/>
              <a:buNone/>
              <a:defRPr sz="3600">
                <a:solidFill>
                  <a:srgbClr val="232323"/>
                </a:solidFill>
                <a:latin typeface="Times Roman"/>
                <a:ea typeface="Times Roman"/>
                <a:cs typeface="Times Roman"/>
                <a:sym typeface="Times Roman"/>
              </a:defRPr>
            </a:pPr>
            <a:r>
              <a:t>•Çocuklar 15-20 kg üç gün boyunca günde bir kez ağızdan– 80 mg</a:t>
            </a:r>
          </a:p>
          <a:p>
            <a:pPr marL="0" indent="0" defTabSz="457200">
              <a:lnSpc>
                <a:spcPct val="100000"/>
              </a:lnSpc>
              <a:spcBef>
                <a:spcPts val="0"/>
              </a:spcBef>
              <a:buSzTx/>
              <a:buNone/>
              <a:defRPr sz="3600">
                <a:solidFill>
                  <a:srgbClr val="232323"/>
                </a:solidFill>
                <a:latin typeface="Times Roman"/>
                <a:ea typeface="Times Roman"/>
                <a:cs typeface="Times Roman"/>
                <a:sym typeface="Times Roman"/>
              </a:defRPr>
            </a:pPr>
            <a:r>
              <a:t>•Çocuklar &gt;20 kg – 1. günde ağızdan 125 mg ve 2. ve 3. günlerde 80 mg</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5" name="Slayt Başlığı"/>
          <p:cNvSpPr txBox="1"/>
          <p:nvPr>
            <p:ph type="title"/>
          </p:nvPr>
        </p:nvSpPr>
        <p:spPr>
          <a:prstGeom prst="rect">
            <a:avLst/>
          </a:prstGeom>
        </p:spPr>
        <p:txBody>
          <a:bodyPr/>
          <a:lstStyle/>
          <a:p>
            <a:pPr/>
          </a:p>
        </p:txBody>
      </p:sp>
      <p:sp>
        <p:nvSpPr>
          <p:cNvPr id="226" name="Slayt Alt Başlığı"/>
          <p:cNvSpPr txBox="1"/>
          <p:nvPr>
            <p:ph type="body" idx="21"/>
          </p:nvPr>
        </p:nvSpPr>
        <p:spPr>
          <a:prstGeom prst="rect">
            <a:avLst/>
          </a:prstGeom>
        </p:spPr>
        <p:txBody>
          <a:bodyPr/>
          <a:lstStyle/>
          <a:p>
            <a:pPr/>
          </a:p>
        </p:txBody>
      </p:sp>
      <p:sp>
        <p:nvSpPr>
          <p:cNvPr id="227" name="Profilaktik Tedavi…"/>
          <p:cNvSpPr txBox="1"/>
          <p:nvPr>
            <p:ph type="body" idx="1"/>
          </p:nvPr>
        </p:nvSpPr>
        <p:spPr>
          <a:xfrm>
            <a:off x="1206500" y="2717294"/>
            <a:ext cx="21971000" cy="8256012"/>
          </a:xfrm>
          <a:prstGeom prst="rect">
            <a:avLst/>
          </a:prstGeom>
        </p:spPr>
        <p:txBody>
          <a:bodyPr/>
          <a:lstStyle/>
          <a:p>
            <a:pPr marL="0" indent="0" defTabSz="457200">
              <a:lnSpc>
                <a:spcPct val="100000"/>
              </a:lnSpc>
              <a:spcBef>
                <a:spcPts val="1200"/>
              </a:spcBef>
              <a:buSzTx/>
              <a:buNone/>
              <a:defRPr b="1" sz="3600">
                <a:latin typeface="Times Roman"/>
                <a:ea typeface="Times Roman"/>
                <a:cs typeface="Times Roman"/>
                <a:sym typeface="Times Roman"/>
              </a:defRPr>
            </a:pPr>
            <a:r>
              <a:t>Profilaktik Tedavi</a:t>
            </a:r>
          </a:p>
          <a:p>
            <a:pPr marL="0" indent="0" defTabSz="457200">
              <a:lnSpc>
                <a:spcPct val="100000"/>
              </a:lnSpc>
              <a:spcBef>
                <a:spcPts val="1200"/>
              </a:spcBef>
              <a:buSzTx/>
              <a:buNone/>
              <a:defRPr sz="3600">
                <a:latin typeface="Times Roman"/>
                <a:ea typeface="Times Roman"/>
                <a:cs typeface="Times Roman"/>
                <a:sym typeface="Times Roman"/>
              </a:defRPr>
            </a:pPr>
            <a:r>
              <a:t>Profilaktik tedavi kararı, migren yönetim ilkelerine benzer şekilde, atakların sıklığı ve şiddetine bağlı olarak verilir. </a:t>
            </a:r>
          </a:p>
          <a:p>
            <a:pPr marL="0" indent="0" defTabSz="457200">
              <a:lnSpc>
                <a:spcPct val="100000"/>
              </a:lnSpc>
              <a:spcBef>
                <a:spcPts val="1200"/>
              </a:spcBef>
              <a:buSzTx/>
              <a:buNone/>
              <a:defRPr sz="3600">
                <a:latin typeface="Times Roman"/>
                <a:ea typeface="Times Roman"/>
                <a:cs typeface="Times Roman"/>
                <a:sym typeface="Times Roman"/>
              </a:defRPr>
            </a:pPr>
            <a:r>
              <a:t>Çocuk ve ergenlerde kullanılan profilaktik ajanlar arasında antimigren ilaçlar (örneğin siproheptadin, propranolol, amitriptilin), antiemetikler (ondansetron, aprepitant) ve antikonvülsanlar (topiramat, fenobarbital) yer almaktadır. Ayrıca, mitokondriyal destekleyici takviyeler (koenzim Q10, L-karnitin, riboflavin) de yardımcı tedavi olarak eklenebilir.</a:t>
            </a:r>
          </a:p>
          <a:p>
            <a:pPr marL="0" indent="0" defTabSz="457200">
              <a:lnSpc>
                <a:spcPct val="100000"/>
              </a:lnSpc>
              <a:spcBef>
                <a:spcPts val="1200"/>
              </a:spcBef>
              <a:buSzTx/>
              <a:buNone/>
              <a:defRPr sz="3600">
                <a:latin typeface="Times Roman"/>
                <a:ea typeface="Times Roman"/>
                <a:cs typeface="Times Roman"/>
                <a:sym typeface="Times Roman"/>
              </a:defRPr>
            </a:pPr>
            <a:r>
              <a:t>- 5 yaş &gt; çocuklar – Siproheptadin veya Pizotifen.</a:t>
            </a:r>
          </a:p>
          <a:p>
            <a:pPr marL="711200" indent="-711200" defTabSz="457200">
              <a:lnSpc>
                <a:spcPct val="100000"/>
              </a:lnSpc>
              <a:spcBef>
                <a:spcPts val="0"/>
              </a:spcBef>
              <a:buSzTx/>
              <a:buNone/>
              <a:defRPr sz="3600">
                <a:solidFill>
                  <a:srgbClr val="232323"/>
                </a:solidFill>
                <a:latin typeface="Times Roman"/>
                <a:ea typeface="Times Roman"/>
                <a:cs typeface="Times Roman"/>
                <a:sym typeface="Times Roman"/>
              </a:defRPr>
            </a:pPr>
            <a:r>
              <a:t>- 5 yaş &lt; çocuklar – Amitriptilin.</a:t>
            </a:r>
          </a:p>
          <a:p>
            <a:pPr marL="508000" indent="-508000" defTabSz="457200">
              <a:lnSpc>
                <a:spcPct val="100000"/>
              </a:lnSpc>
              <a:spcBef>
                <a:spcPts val="0"/>
              </a:spcBef>
              <a:buSzTx/>
              <a:buNone/>
              <a:defRPr sz="1600">
                <a:solidFill>
                  <a:srgbClr val="232323"/>
                </a:solidFill>
                <a:latin typeface="Times Roman"/>
                <a:ea typeface="Times Roman"/>
                <a:cs typeface="Times Roman"/>
                <a:sym typeface="Times Roman"/>
              </a:defRPr>
            </a:pPr>
            <a:r>
              <a:t>İ</a:t>
            </a:r>
            <a:r>
              <a:rPr sz="3600"/>
              <a:t>kinci basamak - Birinci basamak ajanlar optimal titrasyondan sonra etkili değilse, bir sonraki adım aprepitant veya propranololün denemesidir.</a:t>
            </a:r>
            <a:endParaRPr sz="3600"/>
          </a:p>
          <a:p>
            <a:pPr marL="508000" indent="-508000" defTabSz="457200">
              <a:lnSpc>
                <a:spcPct val="100000"/>
              </a:lnSpc>
              <a:spcBef>
                <a:spcPts val="0"/>
              </a:spcBef>
              <a:buSzTx/>
              <a:buNone/>
              <a:defRPr sz="3600">
                <a:solidFill>
                  <a:srgbClr val="232323"/>
                </a:solidFill>
              </a:defRPr>
            </a:pPr>
            <a:r>
              <a:rPr>
                <a:latin typeface="Times Roman"/>
                <a:ea typeface="Times Roman"/>
                <a:cs typeface="Times Roman"/>
                <a:sym typeface="Times Roman"/>
              </a:rPr>
              <a:t>Yukarıda açıklanan birinci veya ikinci basamak tedavilere ek olarak, çocuklarda tek başına veya kombine en az dört ay boyunca koenzim Q10 ve/veya L-karnitin takviyeleri ve riboflavin ile yardımcı tedavinin denenmesi</a:t>
            </a:r>
            <a:r>
              <a:t> önerilir.</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9" name="Kaynakça"/>
          <p:cNvSpPr txBox="1"/>
          <p:nvPr>
            <p:ph type="title"/>
          </p:nvPr>
        </p:nvSpPr>
        <p:spPr>
          <a:prstGeom prst="rect">
            <a:avLst/>
          </a:prstGeom>
        </p:spPr>
        <p:txBody>
          <a:bodyPr/>
          <a:lstStyle>
            <a:lvl1pPr>
              <a:defRPr>
                <a:gradFill flip="none" rotWithShape="1">
                  <a:gsLst>
                    <a:gs pos="0">
                      <a:schemeClr val="accent1">
                        <a:lumOff val="16847"/>
                      </a:schemeClr>
                    </a:gs>
                    <a:gs pos="100000">
                      <a:schemeClr val="accent1">
                        <a:lumOff val="-13575"/>
                      </a:schemeClr>
                    </a:gs>
                  </a:gsLst>
                  <a:lin ang="5400000" scaled="0"/>
                </a:gradFill>
              </a:defRPr>
            </a:lvl1pPr>
          </a:lstStyle>
          <a:p>
            <a:pPr/>
            <a:r>
              <a:t>Kaynakça</a:t>
            </a:r>
          </a:p>
        </p:txBody>
      </p:sp>
      <p:sp>
        <p:nvSpPr>
          <p:cNvPr id="230" name="Slayt Alt Başlığı"/>
          <p:cNvSpPr txBox="1"/>
          <p:nvPr>
            <p:ph type="body" idx="21"/>
          </p:nvPr>
        </p:nvSpPr>
        <p:spPr>
          <a:prstGeom prst="rect">
            <a:avLst/>
          </a:prstGeom>
        </p:spPr>
        <p:txBody>
          <a:bodyPr/>
          <a:lstStyle/>
          <a:p>
            <a:pPr/>
          </a:p>
        </p:txBody>
      </p:sp>
      <p:sp>
        <p:nvSpPr>
          <p:cNvPr id="231" name="Approach to the infant or child with nausea and vomiting, Uptodate, Dec 11, 2024. https://www.uptodate.com/contents/approach-to-the-infant-or-child-with-nausea-and-vomiting?search=çocuklarda kusmaya yaklaşım&amp;source=search_result&amp;selectedTitle=1~150&amp;usage"/>
          <p:cNvSpPr txBox="1"/>
          <p:nvPr>
            <p:ph type="body" idx="1"/>
          </p:nvPr>
        </p:nvSpPr>
        <p:spPr>
          <a:xfrm>
            <a:off x="1206500" y="3703478"/>
            <a:ext cx="21971000" cy="8256011"/>
          </a:xfrm>
          <a:prstGeom prst="rect">
            <a:avLst/>
          </a:prstGeom>
        </p:spPr>
        <p:txBody>
          <a:bodyPr/>
          <a:lstStyle/>
          <a:p>
            <a:pPr/>
            <a:r>
              <a:t>  </a:t>
            </a:r>
            <a:r>
              <a:rPr sz="3600">
                <a:latin typeface="Times Roman"/>
                <a:ea typeface="Times Roman"/>
                <a:cs typeface="Times Roman"/>
                <a:sym typeface="Times Roman"/>
              </a:rPr>
              <a:t>Approach to the infant or child with nausea and vomiting, Uptodate, Dec 11, 2024. https://www.uptodate.com/contents/approach-to-the-infant-or-child-with-nausea-and-vomiting?search=çocuklarda kusmaya yaklaşım&amp;source=search_result&amp;selectedTitle=1~150&amp;usage_type=default&amp;display_rank=1#H1511802525</a:t>
            </a:r>
            <a:endParaRPr sz="3600">
              <a:latin typeface="Times Roman"/>
              <a:ea typeface="Times Roman"/>
              <a:cs typeface="Times Roman"/>
              <a:sym typeface="Times Roman"/>
            </a:endParaRPr>
          </a:p>
          <a:p>
            <a:pPr>
              <a:defRPr sz="3600">
                <a:latin typeface="Times Roman"/>
                <a:ea typeface="Times Roman"/>
                <a:cs typeface="Times Roman"/>
                <a:sym typeface="Times Roman"/>
              </a:defRPr>
            </a:pPr>
            <a:r>
              <a:t> Cyclic vomiting syndrome, Uptodate, Aug 07, 2024. https://www.uptodate.com/contents/cyclic-vomiting-syndrome?search=siklik kusma&amp;source=search_result&amp;selectedTitle=1~25&amp;usage_type=default&amp;display_rank=1</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Giriş"/>
          <p:cNvSpPr txBox="1"/>
          <p:nvPr>
            <p:ph type="title"/>
          </p:nvPr>
        </p:nvSpPr>
        <p:spPr>
          <a:prstGeom prst="rect">
            <a:avLst/>
          </a:prstGeom>
        </p:spPr>
        <p:txBody>
          <a:bodyPr/>
          <a:lstStyle>
            <a:lvl1pPr>
              <a:defRPr>
                <a:gradFill flip="none" rotWithShape="1">
                  <a:gsLst>
                    <a:gs pos="0">
                      <a:schemeClr val="accent1">
                        <a:lumOff val="16847"/>
                      </a:schemeClr>
                    </a:gs>
                    <a:gs pos="100000">
                      <a:schemeClr val="accent1">
                        <a:lumOff val="-13575"/>
                      </a:schemeClr>
                    </a:gs>
                  </a:gsLst>
                  <a:lin ang="4453185" scaled="0"/>
                </a:gradFill>
              </a:defRPr>
            </a:lvl1pPr>
          </a:lstStyle>
          <a:p>
            <a:pPr/>
            <a:r>
              <a:t>Giriş</a:t>
            </a:r>
          </a:p>
        </p:txBody>
      </p:sp>
      <p:sp>
        <p:nvSpPr>
          <p:cNvPr id="155" name="Slayt Alt Başlığı"/>
          <p:cNvSpPr txBox="1"/>
          <p:nvPr>
            <p:ph type="body" idx="21"/>
          </p:nvPr>
        </p:nvSpPr>
        <p:spPr>
          <a:prstGeom prst="rect">
            <a:avLst/>
          </a:prstGeom>
        </p:spPr>
        <p:txBody>
          <a:bodyPr/>
          <a:lstStyle/>
          <a:p>
            <a:pPr/>
          </a:p>
        </p:txBody>
      </p:sp>
      <p:sp>
        <p:nvSpPr>
          <p:cNvPr id="156" name="Bulantı ve kusma, hafif, kendi kendini sınırlayan hastalıklardan şiddetli, yaşamı tehdit eden durumlara kadar değişebilen çok sayıda bozukluğun yaygın sekelidir. Semptomlar çeşitli sistemleri (gastrointestinal, nörolojik, endokrin, renal ve psikiyatrik d"/>
          <p:cNvSpPr txBox="1"/>
          <p:nvPr>
            <p:ph type="body" idx="1"/>
          </p:nvPr>
        </p:nvSpPr>
        <p:spPr>
          <a:prstGeom prst="rect">
            <a:avLst/>
          </a:prstGeom>
        </p:spPr>
        <p:txBody>
          <a:bodyPr/>
          <a:lstStyle/>
          <a:p>
            <a:pPr marL="0" indent="0" defTabSz="457200">
              <a:lnSpc>
                <a:spcPct val="100000"/>
              </a:lnSpc>
              <a:spcBef>
                <a:spcPts val="1600"/>
              </a:spcBef>
              <a:buSzTx/>
              <a:buNone/>
              <a:defRPr sz="3600">
                <a:solidFill>
                  <a:srgbClr val="232323"/>
                </a:solidFill>
                <a:latin typeface="Times Roman"/>
                <a:ea typeface="Times Roman"/>
                <a:cs typeface="Times Roman"/>
                <a:sym typeface="Times Roman"/>
              </a:defRPr>
            </a:pPr>
            <a:r>
              <a:t>Bulantı ve kusma, hafif, kendi kendini sınırlayan hastalıklardan şiddetli, yaşamı tehdit eden durumlara kadar değişebilen çok sayıda bozukluğun yaygın sekelidir. Semptomlar çeşitli sistemleri (gastrointestinal, nörolojik, endokrin, renal ve psikiyatrik dahil) içeren birçok patolojik durumdan kaynaklanabilir. </a:t>
            </a:r>
          </a:p>
          <a:p>
            <a:pPr marL="0" indent="0" defTabSz="457200">
              <a:lnSpc>
                <a:spcPct val="100000"/>
              </a:lnSpc>
              <a:spcBef>
                <a:spcPts val="1600"/>
              </a:spcBef>
              <a:buSzTx/>
              <a:buNone/>
              <a:defRPr sz="3600">
                <a:solidFill>
                  <a:srgbClr val="232323"/>
                </a:solidFill>
                <a:latin typeface="Times Roman"/>
                <a:ea typeface="Times Roman"/>
                <a:cs typeface="Times Roman"/>
                <a:sym typeface="Times Roman"/>
              </a:defRPr>
            </a:pPr>
            <a:r>
              <a:t>● </a:t>
            </a:r>
            <a:r>
              <a:rPr b="1"/>
              <a:t>Kusma (emesis),</a:t>
            </a:r>
            <a:r>
              <a:t> karın ve göğüs duvarı kaslarının koordineli kasılmasıyla ilişkili mide içeriğinin zorla ağızdan atılmasını ifade eder. Kusmuk genellikle az miktarda safranın mideye geri akışından kaynaklanan hafif sarı bir renk tonuna sahiptir. Kusmuk, midede daha fazla miktarda safrayı gösteren yeşil veya parlak sarı bir renge sahipse safralı olarak kabul edilir; safralı kusma genellikle bağırsak tıkanıklığı ile ilişkilidir.</a:t>
            </a:r>
          </a:p>
          <a:p>
            <a:pPr marL="0" indent="0" defTabSz="457200">
              <a:lnSpc>
                <a:spcPct val="100000"/>
              </a:lnSpc>
              <a:spcBef>
                <a:spcPts val="1600"/>
              </a:spcBef>
              <a:buSzTx/>
              <a:buNone/>
              <a:defRPr sz="3600">
                <a:solidFill>
                  <a:srgbClr val="232323"/>
                </a:solidFill>
              </a:defRPr>
            </a:pPr>
          </a:p>
          <a:p>
            <a:pPr marL="0" indent="0" defTabSz="457200">
              <a:lnSpc>
                <a:spcPct val="100000"/>
              </a:lnSpc>
              <a:spcBef>
                <a:spcPts val="0"/>
              </a:spcBef>
              <a:buSzTx/>
              <a:buNone/>
              <a:defRPr sz="3600">
                <a:solidFill>
                  <a:srgbClr val="232323"/>
                </a:solidFill>
                <a:latin typeface="Times Roman"/>
                <a:ea typeface="Times Roman"/>
                <a:cs typeface="Times Roman"/>
                <a:sym typeface="Times Roman"/>
              </a:defRPr>
            </a:pPr>
            <a:r>
              <a:t>● </a:t>
            </a:r>
            <a:r>
              <a:rPr b="1"/>
              <a:t>Mide bulantısı</a:t>
            </a:r>
            <a:r>
              <a:t> genellikle kusmadan önce gelebilecek ancak kusmayan bir çocukta bile mevcut olabilen açık bir tatsızlık hissini ifade eder. Genellikle tükürük, artmış kalp ve solunum hızları ve mide tonusu ve mukozal kan akışında azalma gibi otonom değişikliklerle ilişkilidir.</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3" name="TEŞEKKÜRLER"/>
          <p:cNvSpPr txBox="1"/>
          <p:nvPr>
            <p:ph type="body" sz="half" idx="1"/>
          </p:nvPr>
        </p:nvSpPr>
        <p:spPr>
          <a:prstGeom prst="rect">
            <a:avLst/>
          </a:prstGeom>
        </p:spPr>
        <p:txBody>
          <a:bodyPr/>
          <a:lstStyle>
            <a:lvl1pPr>
              <a:defRPr>
                <a:gradFill flip="none" rotWithShape="1">
                  <a:gsLst>
                    <a:gs pos="0">
                      <a:schemeClr val="accent1">
                        <a:lumOff val="16847"/>
                      </a:schemeClr>
                    </a:gs>
                    <a:gs pos="100000">
                      <a:schemeClr val="accent1">
                        <a:lumOff val="-13575"/>
                      </a:schemeClr>
                    </a:gs>
                  </a:gsLst>
                  <a:lin ang="5400000" scaled="0"/>
                </a:gradFill>
                <a:latin typeface="Times Roman"/>
                <a:ea typeface="Times Roman"/>
                <a:cs typeface="Times Roman"/>
                <a:sym typeface="Times Roman"/>
              </a:defRPr>
            </a:lvl1pPr>
          </a:lstStyle>
          <a:p>
            <a:pPr/>
            <a:r>
              <a:t>TEŞEKKÜRLER</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Slayt Başlığı"/>
          <p:cNvSpPr txBox="1"/>
          <p:nvPr>
            <p:ph type="title"/>
          </p:nvPr>
        </p:nvSpPr>
        <p:spPr>
          <a:prstGeom prst="rect">
            <a:avLst/>
          </a:prstGeom>
        </p:spPr>
        <p:txBody>
          <a:bodyPr/>
          <a:lstStyle/>
          <a:p>
            <a:pPr/>
          </a:p>
        </p:txBody>
      </p:sp>
      <p:sp>
        <p:nvSpPr>
          <p:cNvPr id="159" name="Slayt Alt Başlığı"/>
          <p:cNvSpPr txBox="1"/>
          <p:nvPr>
            <p:ph type="body" idx="21"/>
          </p:nvPr>
        </p:nvSpPr>
        <p:spPr>
          <a:prstGeom prst="rect">
            <a:avLst/>
          </a:prstGeom>
        </p:spPr>
        <p:txBody>
          <a:bodyPr/>
          <a:lstStyle/>
          <a:p>
            <a:pPr/>
          </a:p>
        </p:txBody>
      </p:sp>
      <p:sp>
        <p:nvSpPr>
          <p:cNvPr id="160" name="Slayt madde işareti metni"/>
          <p:cNvSpPr txBox="1"/>
          <p:nvPr>
            <p:ph type="body" idx="1"/>
          </p:nvPr>
        </p:nvSpPr>
        <p:spPr>
          <a:prstGeom prst="rect">
            <a:avLst/>
          </a:prstGeom>
        </p:spPr>
        <p:txBody>
          <a:bodyPr/>
          <a:lstStyle/>
          <a:p>
            <a:pPr/>
          </a:p>
        </p:txBody>
      </p:sp>
      <p:pic>
        <p:nvPicPr>
          <p:cNvPr id="161" name="Ekran Resmi 2025-10-05 12.21.14.png" descr="Ekran Resmi 2025-10-05 12.21.14.png"/>
          <p:cNvPicPr>
            <a:picLocks noChangeAspect="1"/>
          </p:cNvPicPr>
          <p:nvPr/>
        </p:nvPicPr>
        <p:blipFill>
          <a:blip r:embed="rId2">
            <a:extLst/>
          </a:blip>
          <a:stretch>
            <a:fillRect/>
          </a:stretch>
        </p:blipFill>
        <p:spPr>
          <a:xfrm>
            <a:off x="4275985" y="269754"/>
            <a:ext cx="15188249" cy="8862391"/>
          </a:xfrm>
          <a:prstGeom prst="rect">
            <a:avLst/>
          </a:prstGeom>
          <a:ln w="12700">
            <a:miter lim="400000"/>
          </a:ln>
        </p:spPr>
      </p:pic>
      <p:pic>
        <p:nvPicPr>
          <p:cNvPr id="162" name="Ekran Resmi 2025-10-05 12.22.33.png" descr="Ekran Resmi 2025-10-05 12.22.33.png"/>
          <p:cNvPicPr>
            <a:picLocks noChangeAspect="1"/>
          </p:cNvPicPr>
          <p:nvPr/>
        </p:nvPicPr>
        <p:blipFill>
          <a:blip r:embed="rId3">
            <a:extLst/>
          </a:blip>
          <a:stretch>
            <a:fillRect/>
          </a:stretch>
        </p:blipFill>
        <p:spPr>
          <a:xfrm>
            <a:off x="4275985" y="9150608"/>
            <a:ext cx="15188249" cy="4487088"/>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Slayt Başlığı"/>
          <p:cNvSpPr txBox="1"/>
          <p:nvPr>
            <p:ph type="title"/>
          </p:nvPr>
        </p:nvSpPr>
        <p:spPr>
          <a:prstGeom prst="rect">
            <a:avLst/>
          </a:prstGeom>
        </p:spPr>
        <p:txBody>
          <a:bodyPr/>
          <a:lstStyle/>
          <a:p>
            <a:pPr/>
          </a:p>
        </p:txBody>
      </p:sp>
      <p:sp>
        <p:nvSpPr>
          <p:cNvPr id="165" name="Slayt Alt Başlığı"/>
          <p:cNvSpPr txBox="1"/>
          <p:nvPr>
            <p:ph type="body" idx="21"/>
          </p:nvPr>
        </p:nvSpPr>
        <p:spPr>
          <a:prstGeom prst="rect">
            <a:avLst/>
          </a:prstGeom>
        </p:spPr>
        <p:txBody>
          <a:bodyPr/>
          <a:lstStyle/>
          <a:p>
            <a:pPr/>
          </a:p>
        </p:txBody>
      </p:sp>
      <p:sp>
        <p:nvSpPr>
          <p:cNvPr id="166" name="Slayt madde işareti metni"/>
          <p:cNvSpPr txBox="1"/>
          <p:nvPr>
            <p:ph type="body" idx="1"/>
          </p:nvPr>
        </p:nvSpPr>
        <p:spPr>
          <a:prstGeom prst="rect">
            <a:avLst/>
          </a:prstGeom>
        </p:spPr>
        <p:txBody>
          <a:bodyPr/>
          <a:lstStyle/>
          <a:p>
            <a:pPr/>
          </a:p>
        </p:txBody>
      </p:sp>
      <p:pic>
        <p:nvPicPr>
          <p:cNvPr id="167" name="Ekran Resmi 2025-10-05 12.37.05.png" descr="Ekran Resmi 2025-10-05 12.37.05.png"/>
          <p:cNvPicPr>
            <a:picLocks noChangeAspect="1"/>
          </p:cNvPicPr>
          <p:nvPr/>
        </p:nvPicPr>
        <p:blipFill>
          <a:blip r:embed="rId2">
            <a:extLst/>
          </a:blip>
          <a:stretch>
            <a:fillRect/>
          </a:stretch>
        </p:blipFill>
        <p:spPr>
          <a:xfrm>
            <a:off x="4613284" y="28584"/>
            <a:ext cx="13786713" cy="10090383"/>
          </a:xfrm>
          <a:prstGeom prst="rect">
            <a:avLst/>
          </a:prstGeom>
          <a:ln w="12700">
            <a:miter lim="400000"/>
          </a:ln>
        </p:spPr>
      </p:pic>
      <p:pic>
        <p:nvPicPr>
          <p:cNvPr id="168" name="Görüntü" descr="Görüntü"/>
          <p:cNvPicPr>
            <a:picLocks noChangeAspect="1"/>
          </p:cNvPicPr>
          <p:nvPr/>
        </p:nvPicPr>
        <p:blipFill>
          <a:blip r:embed="rId3">
            <a:extLst/>
          </a:blip>
          <a:stretch>
            <a:fillRect/>
          </a:stretch>
        </p:blipFill>
        <p:spPr>
          <a:xfrm>
            <a:off x="4608888" y="10070183"/>
            <a:ext cx="13795505" cy="3202125"/>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Fizik Muayene"/>
          <p:cNvSpPr txBox="1"/>
          <p:nvPr>
            <p:ph type="title"/>
          </p:nvPr>
        </p:nvSpPr>
        <p:spPr>
          <a:xfrm>
            <a:off x="1206500" y="321202"/>
            <a:ext cx="21971000" cy="1433164"/>
          </a:xfrm>
          <a:prstGeom prst="rect">
            <a:avLst/>
          </a:prstGeom>
        </p:spPr>
        <p:txBody>
          <a:bodyPr/>
          <a:lstStyle>
            <a:lvl1pPr>
              <a:defRPr>
                <a:gradFill flip="none" rotWithShape="1">
                  <a:gsLst>
                    <a:gs pos="0">
                      <a:schemeClr val="accent1">
                        <a:lumOff val="16847"/>
                      </a:schemeClr>
                    </a:gs>
                    <a:gs pos="100000">
                      <a:schemeClr val="accent1">
                        <a:lumOff val="-13575"/>
                      </a:schemeClr>
                    </a:gs>
                  </a:gsLst>
                  <a:lin ang="4453185" scaled="0"/>
                </a:gradFill>
              </a:defRPr>
            </a:lvl1pPr>
          </a:lstStyle>
          <a:p>
            <a:pPr/>
            <a:r>
              <a:t>Fizik Muayene</a:t>
            </a:r>
          </a:p>
        </p:txBody>
      </p:sp>
      <p:sp>
        <p:nvSpPr>
          <p:cNvPr id="171" name="Slayt Alt Başlığı"/>
          <p:cNvSpPr txBox="1"/>
          <p:nvPr>
            <p:ph type="body" idx="21"/>
          </p:nvPr>
        </p:nvSpPr>
        <p:spPr>
          <a:prstGeom prst="rect">
            <a:avLst/>
          </a:prstGeom>
        </p:spPr>
        <p:txBody>
          <a:bodyPr/>
          <a:lstStyle/>
          <a:p>
            <a:pPr/>
          </a:p>
        </p:txBody>
      </p:sp>
      <p:sp>
        <p:nvSpPr>
          <p:cNvPr id="172" name="Slayt madde işareti metni"/>
          <p:cNvSpPr txBox="1"/>
          <p:nvPr>
            <p:ph type="body" idx="1"/>
          </p:nvPr>
        </p:nvSpPr>
        <p:spPr>
          <a:prstGeom prst="rect">
            <a:avLst/>
          </a:prstGeom>
        </p:spPr>
        <p:txBody>
          <a:bodyPr/>
          <a:lstStyle/>
          <a:p>
            <a:pPr/>
          </a:p>
        </p:txBody>
      </p:sp>
      <p:pic>
        <p:nvPicPr>
          <p:cNvPr id="173" name="Ekran Resmi 2025-10-05 12.47.00.png" descr="Ekran Resmi 2025-10-05 12.47.00.png"/>
          <p:cNvPicPr>
            <a:picLocks noChangeAspect="1"/>
          </p:cNvPicPr>
          <p:nvPr/>
        </p:nvPicPr>
        <p:blipFill>
          <a:blip r:embed="rId2">
            <a:extLst/>
          </a:blip>
          <a:stretch>
            <a:fillRect/>
          </a:stretch>
        </p:blipFill>
        <p:spPr>
          <a:xfrm>
            <a:off x="2337159" y="1769661"/>
            <a:ext cx="19709682" cy="11693273"/>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Tetkikler"/>
          <p:cNvSpPr txBox="1"/>
          <p:nvPr>
            <p:ph type="title"/>
          </p:nvPr>
        </p:nvSpPr>
        <p:spPr>
          <a:xfrm>
            <a:off x="1206500" y="273809"/>
            <a:ext cx="21971000" cy="1433163"/>
          </a:xfrm>
          <a:prstGeom prst="rect">
            <a:avLst/>
          </a:prstGeom>
        </p:spPr>
        <p:txBody>
          <a:bodyPr/>
          <a:lstStyle>
            <a:lvl1pPr>
              <a:defRPr>
                <a:gradFill flip="none" rotWithShape="1">
                  <a:gsLst>
                    <a:gs pos="0">
                      <a:schemeClr val="accent1">
                        <a:lumOff val="16847"/>
                      </a:schemeClr>
                    </a:gs>
                    <a:gs pos="100000">
                      <a:schemeClr val="accent1">
                        <a:lumOff val="-13575"/>
                      </a:schemeClr>
                    </a:gs>
                  </a:gsLst>
                  <a:lin ang="4453185" scaled="0"/>
                </a:gradFill>
              </a:defRPr>
            </a:lvl1pPr>
          </a:lstStyle>
          <a:p>
            <a:pPr/>
            <a:r>
              <a:t>Tetkikler</a:t>
            </a:r>
          </a:p>
        </p:txBody>
      </p:sp>
      <p:sp>
        <p:nvSpPr>
          <p:cNvPr id="176" name="Slayt Alt Başlığı"/>
          <p:cNvSpPr txBox="1"/>
          <p:nvPr>
            <p:ph type="body" idx="21"/>
          </p:nvPr>
        </p:nvSpPr>
        <p:spPr>
          <a:prstGeom prst="rect">
            <a:avLst/>
          </a:prstGeom>
        </p:spPr>
        <p:txBody>
          <a:bodyPr/>
          <a:lstStyle/>
          <a:p>
            <a:pPr/>
          </a:p>
        </p:txBody>
      </p:sp>
      <p:sp>
        <p:nvSpPr>
          <p:cNvPr id="177" name="Slayt madde işareti metni"/>
          <p:cNvSpPr txBox="1"/>
          <p:nvPr>
            <p:ph type="body" idx="1"/>
          </p:nvPr>
        </p:nvSpPr>
        <p:spPr>
          <a:xfrm>
            <a:off x="1561951" y="4248504"/>
            <a:ext cx="21971001" cy="8256012"/>
          </a:xfrm>
          <a:prstGeom prst="rect">
            <a:avLst/>
          </a:prstGeom>
        </p:spPr>
        <p:txBody>
          <a:bodyPr/>
          <a:lstStyle/>
          <a:p>
            <a:pPr/>
          </a:p>
        </p:txBody>
      </p:sp>
      <p:pic>
        <p:nvPicPr>
          <p:cNvPr id="178" name="Ekran Resmi 2025-10-05 12.42.01.png" descr="Ekran Resmi 2025-10-05 12.42.01.png"/>
          <p:cNvPicPr>
            <a:picLocks noChangeAspect="1"/>
          </p:cNvPicPr>
          <p:nvPr/>
        </p:nvPicPr>
        <p:blipFill>
          <a:blip r:embed="rId2">
            <a:extLst/>
          </a:blip>
          <a:stretch>
            <a:fillRect/>
          </a:stretch>
        </p:blipFill>
        <p:spPr>
          <a:xfrm>
            <a:off x="3002974" y="2385210"/>
            <a:ext cx="19088956" cy="7046955"/>
          </a:xfrm>
          <a:prstGeom prst="rect">
            <a:avLst/>
          </a:prstGeom>
          <a:ln w="12700">
            <a:miter lim="400000"/>
          </a:ln>
        </p:spPr>
      </p:pic>
      <p:pic>
        <p:nvPicPr>
          <p:cNvPr id="179" name="Ekran Resmi 2025-10-06 01.28.37.png" descr="Ekran Resmi 2025-10-06 01.28.37.png"/>
          <p:cNvPicPr>
            <a:picLocks noChangeAspect="1"/>
          </p:cNvPicPr>
          <p:nvPr/>
        </p:nvPicPr>
        <p:blipFill>
          <a:blip r:embed="rId3">
            <a:extLst/>
          </a:blip>
          <a:stretch>
            <a:fillRect/>
          </a:stretch>
        </p:blipFill>
        <p:spPr>
          <a:xfrm>
            <a:off x="3002974" y="9517983"/>
            <a:ext cx="19088956" cy="3585236"/>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Tedavi"/>
          <p:cNvSpPr txBox="1"/>
          <p:nvPr>
            <p:ph type="title"/>
          </p:nvPr>
        </p:nvSpPr>
        <p:spPr>
          <a:prstGeom prst="rect">
            <a:avLst/>
          </a:prstGeom>
        </p:spPr>
        <p:txBody>
          <a:bodyPr/>
          <a:lstStyle>
            <a:lvl1pPr>
              <a:defRPr>
                <a:gradFill flip="none" rotWithShape="1">
                  <a:gsLst>
                    <a:gs pos="0">
                      <a:schemeClr val="accent1">
                        <a:lumOff val="16847"/>
                      </a:schemeClr>
                    </a:gs>
                    <a:gs pos="100000">
                      <a:schemeClr val="accent1">
                        <a:lumOff val="-13575"/>
                      </a:schemeClr>
                    </a:gs>
                  </a:gsLst>
                  <a:lin ang="4453185" scaled="0"/>
                </a:gradFill>
              </a:defRPr>
            </a:lvl1pPr>
          </a:lstStyle>
          <a:p>
            <a:pPr/>
            <a:r>
              <a:t>Tedavi</a:t>
            </a:r>
          </a:p>
        </p:txBody>
      </p:sp>
      <p:sp>
        <p:nvSpPr>
          <p:cNvPr id="182" name="Slayt Alt Başlığı"/>
          <p:cNvSpPr txBox="1"/>
          <p:nvPr>
            <p:ph type="body" idx="21"/>
          </p:nvPr>
        </p:nvSpPr>
        <p:spPr>
          <a:prstGeom prst="rect">
            <a:avLst/>
          </a:prstGeom>
        </p:spPr>
        <p:txBody>
          <a:bodyPr/>
          <a:lstStyle/>
          <a:p>
            <a:pPr/>
          </a:p>
        </p:txBody>
      </p:sp>
      <p:sp>
        <p:nvSpPr>
          <p:cNvPr id="183" name="Kusmanın yönetimi, altta yatan nedene göre hedefli tedavi, destekleyici bakım ve semptomatik ilaç kullanımı olmak üzere çok yönlü bir yaklaşımı gerektirir.…"/>
          <p:cNvSpPr txBox="1"/>
          <p:nvPr>
            <p:ph type="body" idx="1"/>
          </p:nvPr>
        </p:nvSpPr>
        <p:spPr>
          <a:xfrm>
            <a:off x="1206500" y="3313869"/>
            <a:ext cx="21971000" cy="9998374"/>
          </a:xfrm>
          <a:prstGeom prst="rect">
            <a:avLst/>
          </a:prstGeom>
        </p:spPr>
        <p:txBody>
          <a:bodyPr/>
          <a:lstStyle/>
          <a:p>
            <a:pPr marL="0" indent="0" defTabSz="457200">
              <a:lnSpc>
                <a:spcPct val="100000"/>
              </a:lnSpc>
              <a:spcBef>
                <a:spcPts val="1200"/>
              </a:spcBef>
              <a:buSzTx/>
              <a:buNone/>
              <a:defRPr sz="3600">
                <a:latin typeface="Times Roman"/>
                <a:ea typeface="Times Roman"/>
                <a:cs typeface="Times Roman"/>
                <a:sym typeface="Times Roman"/>
              </a:defRPr>
            </a:pPr>
            <a:r>
              <a:t>Kusmanın yönetimi, altta yatan nedene göre hedefli tedavi, destekleyici bakım ve semptomatik ilaç kullanımı olmak üzere çok yönlü bir yaklaşımı gerektirir.</a:t>
            </a:r>
          </a:p>
          <a:p>
            <a:pPr marL="0" indent="0" defTabSz="457200">
              <a:lnSpc>
                <a:spcPct val="100000"/>
              </a:lnSpc>
              <a:spcBef>
                <a:spcPts val="1200"/>
              </a:spcBef>
              <a:buSzTx/>
              <a:buNone/>
              <a:defRPr sz="3600">
                <a:latin typeface="Times Roman"/>
                <a:ea typeface="Times Roman"/>
                <a:cs typeface="Times Roman"/>
                <a:sym typeface="Times Roman"/>
              </a:defRPr>
            </a:pPr>
            <a:r>
              <a:rPr b="1"/>
              <a:t>1. Hedefe Yönelik Tedavi:</a:t>
            </a:r>
            <a:br/>
            <a:r>
              <a:t>Kusmanın nedeni belirlenebildiğinde, spesifik tedavi uygulanmalıdır. Örneğin; invaginasyon için cerrahi dışı redüksiyon, bağırsak tıkanıklığı veya apandisit için cerrahi müdahale, diyabetik ketoasidoz için insülin tedavisi gibi.</a:t>
            </a:r>
          </a:p>
          <a:p>
            <a:pPr marL="0" indent="0" defTabSz="457200">
              <a:lnSpc>
                <a:spcPct val="100000"/>
              </a:lnSpc>
              <a:spcBef>
                <a:spcPts val="1200"/>
              </a:spcBef>
              <a:buSzTx/>
              <a:buNone/>
              <a:defRPr sz="3600">
                <a:latin typeface="Times Roman"/>
                <a:ea typeface="Times Roman"/>
                <a:cs typeface="Times Roman"/>
                <a:sym typeface="Times Roman"/>
              </a:defRPr>
            </a:pPr>
            <a:r>
              <a:rPr b="1"/>
              <a:t>2. Destekleyici Bakım:</a:t>
            </a:r>
            <a:br/>
            <a:r>
              <a:t>Elektrolit ve metabolik bozukluklar ile beslenme yetersizliklerinin düzeltilmesi esastır. Ayrıca, fonksiyonel dispepsi, ruminasyon sendromu ve bulimiaya bağlı kusmalar için bilişsel-davranışçı terapi önerilmektedir.</a:t>
            </a:r>
          </a:p>
          <a:p>
            <a:pPr marL="0" indent="0" defTabSz="457200">
              <a:lnSpc>
                <a:spcPct val="100000"/>
              </a:lnSpc>
              <a:spcBef>
                <a:spcPts val="1200"/>
              </a:spcBef>
              <a:buSzTx/>
              <a:buNone/>
              <a:defRPr sz="3600">
                <a:latin typeface="Times Roman"/>
                <a:ea typeface="Times Roman"/>
                <a:cs typeface="Times Roman"/>
                <a:sym typeface="Times Roman"/>
              </a:defRPr>
            </a:pPr>
            <a:r>
              <a:rPr b="1"/>
              <a:t>3. Antiemetik Kullanımı:</a:t>
            </a:r>
            <a:br/>
            <a:r>
              <a:t>Antiemetik ilaçlar, sadece seçilmiş kalıcı kusma nedenlerinde kullanılmalı; elektrolit dengesizliklerinin veya beslenme komplikasyonlarının önlenmesinde fayda sağlayabilir. Ancak, anatomik anomalilere veya cerrahi gerektiren durumlara bağlı kusmalarda, ayrıca bebeklerde kullanımları önerilmemektedir.</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Siklik Kusma Sendromu"/>
          <p:cNvSpPr txBox="1"/>
          <p:nvPr>
            <p:ph type="title"/>
          </p:nvPr>
        </p:nvSpPr>
        <p:spPr>
          <a:prstGeom prst="rect">
            <a:avLst/>
          </a:prstGeom>
        </p:spPr>
        <p:txBody>
          <a:bodyPr/>
          <a:lstStyle>
            <a:lvl1pPr>
              <a:defRPr>
                <a:gradFill flip="none" rotWithShape="1">
                  <a:gsLst>
                    <a:gs pos="0">
                      <a:schemeClr val="accent1">
                        <a:lumOff val="16847"/>
                      </a:schemeClr>
                    </a:gs>
                    <a:gs pos="100000">
                      <a:schemeClr val="accent1">
                        <a:lumOff val="-13575"/>
                      </a:schemeClr>
                    </a:gs>
                  </a:gsLst>
                  <a:lin ang="4453185" scaled="0"/>
                </a:gradFill>
              </a:defRPr>
            </a:lvl1pPr>
          </a:lstStyle>
          <a:p>
            <a:pPr/>
            <a:r>
              <a:t>Siklik Kusma Sendromu</a:t>
            </a:r>
          </a:p>
        </p:txBody>
      </p:sp>
      <p:sp>
        <p:nvSpPr>
          <p:cNvPr id="186" name="Slayt Alt Başlığı"/>
          <p:cNvSpPr txBox="1"/>
          <p:nvPr>
            <p:ph type="body" idx="21"/>
          </p:nvPr>
        </p:nvSpPr>
        <p:spPr>
          <a:prstGeom prst="rect">
            <a:avLst/>
          </a:prstGeom>
        </p:spPr>
        <p:txBody>
          <a:bodyPr/>
          <a:lstStyle/>
          <a:p>
            <a:pPr/>
          </a:p>
        </p:txBody>
      </p:sp>
      <p:sp>
        <p:nvSpPr>
          <p:cNvPr id="187" name="Siklik Kusma Sendromu (CVS), normal veya temel sağlık dönemleriyle kesilen, tekrarlayan ve kalıplaşmış kusma ataklarıyla karakterize, nedeni bilinmeyen (idiyopatik) bir hastalıktır. Klinik seyri yaşa göre bazı farklılıklar göstermekle birlikte, hem çocuk"/>
          <p:cNvSpPr txBox="1"/>
          <p:nvPr>
            <p:ph type="body" idx="1"/>
          </p:nvPr>
        </p:nvSpPr>
        <p:spPr>
          <a:prstGeom prst="rect">
            <a:avLst/>
          </a:prstGeom>
        </p:spPr>
        <p:txBody>
          <a:bodyPr/>
          <a:lstStyle/>
          <a:p>
            <a:pPr marL="0" indent="0" defTabSz="457200">
              <a:lnSpc>
                <a:spcPct val="100000"/>
              </a:lnSpc>
              <a:spcBef>
                <a:spcPts val="1200"/>
              </a:spcBef>
              <a:buSzTx/>
              <a:buNone/>
              <a:defRPr sz="3700">
                <a:latin typeface="Times Roman"/>
                <a:ea typeface="Times Roman"/>
                <a:cs typeface="Times Roman"/>
                <a:sym typeface="Times Roman"/>
              </a:defRPr>
            </a:pPr>
            <a:r>
              <a:t>Siklik Kusma Sendromu (CVS), normal veya temel sağlık dönemleriyle kesilen, tekrarlayan ve kalıplaşmış kusma ataklarıyla karakterize, nedeni bilinmeyen (idiyopatik) bir hastalıktır. Klinik seyri yaşa göre bazı farklılıklar göstermekle birlikte, hem çocukları hem de erişkinleri etkileyebilir. Temel klinik özellikleri,</a:t>
            </a:r>
          </a:p>
          <a:p>
            <a:pPr marL="457200" indent="-317500" defTabSz="457200">
              <a:lnSpc>
                <a:spcPct val="100000"/>
              </a:lnSpc>
              <a:spcBef>
                <a:spcPts val="1200"/>
              </a:spcBef>
              <a:buFont typeface="Times Roman"/>
              <a:defRPr sz="3700">
                <a:latin typeface="Times Roman"/>
                <a:ea typeface="Times Roman"/>
                <a:cs typeface="Times Roman"/>
                <a:sym typeface="Times Roman"/>
              </a:defRPr>
            </a:pPr>
            <a:r>
              <a:t>Ayrık ve yineleyen </a:t>
            </a:r>
            <a:r>
              <a:rPr b="1"/>
              <a:t>kusma atakları</a:t>
            </a:r>
          </a:p>
          <a:p>
            <a:pPr marL="457200" indent="-317500" defTabSz="457200">
              <a:lnSpc>
                <a:spcPct val="100000"/>
              </a:lnSpc>
              <a:spcBef>
                <a:spcPts val="1200"/>
              </a:spcBef>
              <a:buFont typeface="Times Roman"/>
              <a:defRPr b="1" sz="3700">
                <a:latin typeface="Times Roman"/>
                <a:ea typeface="Times Roman"/>
                <a:cs typeface="Times Roman"/>
                <a:sym typeface="Times Roman"/>
              </a:defRPr>
            </a:pPr>
            <a:r>
              <a:rPr b="0"/>
              <a:t>Ataklar arasında </a:t>
            </a:r>
            <a:r>
              <a:t>tamamen sağlıklı dönemler</a:t>
            </a:r>
            <a:endParaRPr b="0"/>
          </a:p>
          <a:p>
            <a:pPr marL="457200" indent="-317500" defTabSz="457200">
              <a:lnSpc>
                <a:spcPct val="100000"/>
              </a:lnSpc>
              <a:spcBef>
                <a:spcPts val="1200"/>
              </a:spcBef>
              <a:buFont typeface="Times Roman"/>
              <a:defRPr sz="3700">
                <a:latin typeface="Times Roman"/>
                <a:ea typeface="Times Roman"/>
                <a:cs typeface="Times Roman"/>
                <a:sym typeface="Times Roman"/>
              </a:defRPr>
            </a:pPr>
            <a:r>
              <a:rPr b="1"/>
              <a:t>Kalıplaşmış atak yapısı</a:t>
            </a:r>
            <a:r>
              <a:t> (başlangıç zamanı, semptomlar, süre)</a:t>
            </a:r>
          </a:p>
          <a:p>
            <a:pPr marL="457200" indent="-317500" defTabSz="457200">
              <a:lnSpc>
                <a:spcPct val="100000"/>
              </a:lnSpc>
              <a:spcBef>
                <a:spcPts val="1200"/>
              </a:spcBef>
              <a:buFont typeface="Times Roman"/>
              <a:defRPr b="1" sz="3700">
                <a:latin typeface="Times Roman"/>
                <a:ea typeface="Times Roman"/>
                <a:cs typeface="Times Roman"/>
                <a:sym typeface="Times Roman"/>
              </a:defRPr>
            </a:pPr>
            <a:r>
              <a:rPr b="0"/>
              <a:t>Kusmaların </a:t>
            </a:r>
            <a:r>
              <a:t>başka bir bozuklukla açıklanamaması</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Epidemiyoloji"/>
          <p:cNvSpPr txBox="1"/>
          <p:nvPr>
            <p:ph type="title"/>
          </p:nvPr>
        </p:nvSpPr>
        <p:spPr>
          <a:xfrm>
            <a:off x="1206500" y="652957"/>
            <a:ext cx="21971000" cy="1433164"/>
          </a:xfrm>
          <a:prstGeom prst="rect">
            <a:avLst/>
          </a:prstGeom>
        </p:spPr>
        <p:txBody>
          <a:bodyPr/>
          <a:lstStyle>
            <a:lvl1pPr>
              <a:defRPr>
                <a:gradFill flip="none" rotWithShape="1">
                  <a:gsLst>
                    <a:gs pos="0">
                      <a:schemeClr val="accent1">
                        <a:lumOff val="16847"/>
                      </a:schemeClr>
                    </a:gs>
                    <a:gs pos="100000">
                      <a:schemeClr val="accent1">
                        <a:lumOff val="-13575"/>
                      </a:schemeClr>
                    </a:gs>
                  </a:gsLst>
                  <a:lin ang="0" scaled="0"/>
                </a:gradFill>
              </a:defRPr>
            </a:lvl1pPr>
          </a:lstStyle>
          <a:p>
            <a:pPr/>
            <a:r>
              <a:t>Epidemiyoloji</a:t>
            </a:r>
          </a:p>
        </p:txBody>
      </p:sp>
      <p:sp>
        <p:nvSpPr>
          <p:cNvPr id="190" name="Slayt Alt Başlığı"/>
          <p:cNvSpPr txBox="1"/>
          <p:nvPr>
            <p:ph type="body" idx="21"/>
          </p:nvPr>
        </p:nvSpPr>
        <p:spPr>
          <a:prstGeom prst="rect">
            <a:avLst/>
          </a:prstGeom>
        </p:spPr>
        <p:txBody>
          <a:bodyPr/>
          <a:lstStyle/>
          <a:p>
            <a:pPr/>
          </a:p>
        </p:txBody>
      </p:sp>
      <p:sp>
        <p:nvSpPr>
          <p:cNvPr id="191" name="Döngüsel Kusma Sendromu (CVS), artık çocuklarda veya erişkinlerde nadir görülen bir hastalık olarak kabul edilmemektedir. Özellikle Beyaz popülasyonlarda yapılan çalışmalar, hastalığın sanıldığından daha yaygın olduğunu ortaya koymaktadır.…"/>
          <p:cNvSpPr txBox="1"/>
          <p:nvPr>
            <p:ph type="body" idx="1"/>
          </p:nvPr>
        </p:nvSpPr>
        <p:spPr>
          <a:xfrm>
            <a:off x="1181100" y="4235804"/>
            <a:ext cx="21971000" cy="8256012"/>
          </a:xfrm>
          <a:prstGeom prst="rect">
            <a:avLst/>
          </a:prstGeom>
        </p:spPr>
        <p:txBody>
          <a:bodyPr/>
          <a:lstStyle/>
          <a:p>
            <a:pPr marL="0" indent="0" defTabSz="457200">
              <a:lnSpc>
                <a:spcPct val="100000"/>
              </a:lnSpc>
              <a:spcBef>
                <a:spcPts val="1200"/>
              </a:spcBef>
              <a:buSzTx/>
              <a:buNone/>
              <a:defRPr sz="3600">
                <a:latin typeface="Times Roman"/>
                <a:ea typeface="Times Roman"/>
                <a:cs typeface="Times Roman"/>
                <a:sym typeface="Times Roman"/>
              </a:defRPr>
            </a:pPr>
            <a:r>
              <a:t>Döngüsel Kusma Sendromu (CVS), artık çocuklarda veya erişkinlerde nadir görülen bir hastalık olarak kabul edilmemektedir. Özellikle Beyaz popülasyonlarda yapılan çalışmalar, hastalığın sanıldığından daha yaygın olduğunu ortaya koymaktadır.</a:t>
            </a:r>
          </a:p>
          <a:p>
            <a:pPr marL="0" indent="0" defTabSz="457200">
              <a:lnSpc>
                <a:spcPct val="100000"/>
              </a:lnSpc>
              <a:spcBef>
                <a:spcPts val="1200"/>
              </a:spcBef>
              <a:buSzTx/>
              <a:buNone/>
              <a:defRPr b="1" sz="3600">
                <a:latin typeface="Times Roman"/>
                <a:ea typeface="Times Roman"/>
                <a:cs typeface="Times Roman"/>
                <a:sym typeface="Times Roman"/>
              </a:defRPr>
            </a:pPr>
            <a:r>
              <a:t>Temel Bulgular: </a:t>
            </a:r>
            <a:endParaRPr b="0"/>
          </a:p>
          <a:p>
            <a:pPr marL="457200" indent="-317500" defTabSz="457200">
              <a:lnSpc>
                <a:spcPct val="100000"/>
              </a:lnSpc>
              <a:spcBef>
                <a:spcPts val="1200"/>
              </a:spcBef>
              <a:buFont typeface="Times Roman"/>
              <a:defRPr sz="3600">
                <a:latin typeface="Times Roman"/>
                <a:ea typeface="Times Roman"/>
                <a:cs typeface="Times Roman"/>
                <a:sym typeface="Times Roman"/>
              </a:defRPr>
            </a:pPr>
            <a:r>
              <a:t>Çocuklarda prevalans: </a:t>
            </a:r>
            <a:r>
              <a:rPr b="1"/>
              <a:t>%1,9 – %2,3</a:t>
            </a:r>
          </a:p>
          <a:p>
            <a:pPr marL="457200" indent="-317500" defTabSz="457200">
              <a:lnSpc>
                <a:spcPct val="100000"/>
              </a:lnSpc>
              <a:spcBef>
                <a:spcPts val="1200"/>
              </a:spcBef>
              <a:buFont typeface="Times Roman"/>
              <a:defRPr sz="3600">
                <a:latin typeface="Times Roman"/>
                <a:ea typeface="Times Roman"/>
                <a:cs typeface="Times Roman"/>
                <a:sym typeface="Times Roman"/>
              </a:defRPr>
            </a:pPr>
            <a:r>
              <a:t>Ortalama semptom başlangıç yaşı: </a:t>
            </a:r>
            <a:r>
              <a:rPr b="1"/>
              <a:t>5,3,</a:t>
            </a:r>
            <a:r>
              <a:t> ortalama tanı yaşı</a:t>
            </a:r>
            <a:r>
              <a:rPr b="1"/>
              <a:t> 9,6</a:t>
            </a:r>
          </a:p>
          <a:p>
            <a:pPr marL="457200" indent="-317500" defTabSz="457200">
              <a:lnSpc>
                <a:spcPct val="100000"/>
              </a:lnSpc>
              <a:spcBef>
                <a:spcPts val="1200"/>
              </a:spcBef>
              <a:buFont typeface="Times Roman"/>
              <a:defRPr b="1" sz="3600">
                <a:latin typeface="Times Roman"/>
                <a:ea typeface="Times Roman"/>
                <a:cs typeface="Times Roman"/>
                <a:sym typeface="Times Roman"/>
              </a:defRPr>
            </a:pPr>
            <a:r>
              <a:t>Kızlarda daha yaygın</a:t>
            </a:r>
            <a:r>
              <a:rPr b="0"/>
              <a:t> (%55)</a:t>
            </a:r>
            <a:endParaRPr b="0"/>
          </a:p>
          <a:p>
            <a:pPr marL="457200" indent="-317500" defTabSz="457200">
              <a:lnSpc>
                <a:spcPct val="100000"/>
              </a:lnSpc>
              <a:spcBef>
                <a:spcPts val="1200"/>
              </a:spcBef>
              <a:buFont typeface="Times Roman"/>
              <a:defRPr sz="3600">
                <a:latin typeface="Times Roman"/>
                <a:ea typeface="Times Roman"/>
                <a:cs typeface="Times Roman"/>
                <a:sym typeface="Times Roman"/>
              </a:defRPr>
            </a:pPr>
            <a:r>
              <a:t>Vakaların büyük kısmında </a:t>
            </a:r>
            <a:r>
              <a:rPr b="1"/>
              <a:t>anne tarafında migren öyküsü</a:t>
            </a:r>
            <a:r>
              <a:t> bulunur. (%72–82)</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