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18288000" cy="10287000"/>
  <p:notesSz cx="6858000" cy="9144000"/>
  <p:embeddedFontLst>
    <p:embeddedFont>
      <p:font typeface="Berthold Block" charset="1" panose="02000506040000020004"/>
      <p:regular r:id="rId25"/>
    </p:embeddedFont>
    <p:embeddedFont>
      <p:font typeface="Garet" charset="1" panose="00000000000000000000"/>
      <p:regular r:id="rId26"/>
    </p:embeddedFont>
    <p:embeddedFont>
      <p:font typeface="Garet Bold" charset="1" panose="0000000000000000000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fonts/font25.fntdata" Type="http://schemas.openxmlformats.org/officeDocument/2006/relationships/font"/><Relationship Id="rId26" Target="fonts/font26.fntdata" Type="http://schemas.openxmlformats.org/officeDocument/2006/relationships/font"/><Relationship Id="rId27" Target="fonts/font27.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11.png" Type="http://schemas.openxmlformats.org/officeDocument/2006/relationships/image"/><Relationship Id="rId5" Target="../media/image1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11920055" y="0"/>
            <a:ext cx="6367945" cy="6981139"/>
            <a:chOff x="0" y="0"/>
            <a:chExt cx="1677154" cy="1838654"/>
          </a:xfrm>
        </p:grpSpPr>
        <p:sp>
          <p:nvSpPr>
            <p:cNvPr name="Freeform 3" id="3"/>
            <p:cNvSpPr/>
            <p:nvPr/>
          </p:nvSpPr>
          <p:spPr>
            <a:xfrm flipH="false" flipV="false" rot="0">
              <a:off x="0" y="0"/>
              <a:ext cx="1677154" cy="1838654"/>
            </a:xfrm>
            <a:custGeom>
              <a:avLst/>
              <a:gdLst/>
              <a:ahLst/>
              <a:cxnLst/>
              <a:rect r="r" b="b" t="t" l="l"/>
              <a:pathLst>
                <a:path h="1838654" w="1677154">
                  <a:moveTo>
                    <a:pt x="0" y="0"/>
                  </a:moveTo>
                  <a:lnTo>
                    <a:pt x="1677154" y="0"/>
                  </a:lnTo>
                  <a:lnTo>
                    <a:pt x="1677154" y="1838654"/>
                  </a:lnTo>
                  <a:lnTo>
                    <a:pt x="0" y="1838654"/>
                  </a:lnTo>
                  <a:close/>
                </a:path>
              </a:pathLst>
            </a:custGeom>
            <a:solidFill>
              <a:srgbClr val="A1D4E1"/>
            </a:solidFill>
          </p:spPr>
        </p:sp>
        <p:sp>
          <p:nvSpPr>
            <p:cNvPr name="TextBox 4" id="4"/>
            <p:cNvSpPr txBox="true"/>
            <p:nvPr/>
          </p:nvSpPr>
          <p:spPr>
            <a:xfrm>
              <a:off x="0" y="0"/>
              <a:ext cx="1677154" cy="1838654"/>
            </a:xfrm>
            <a:prstGeom prst="rect">
              <a:avLst/>
            </a:prstGeom>
          </p:spPr>
          <p:txBody>
            <a:bodyPr anchor="ctr" rtlCol="false" tIns="50800" lIns="50800" bIns="50800" rIns="50800"/>
            <a:lstStyle/>
            <a:p>
              <a:pPr algn="ctr">
                <a:lnSpc>
                  <a:spcPts val="2639"/>
                </a:lnSpc>
              </a:pPr>
            </a:p>
          </p:txBody>
        </p:sp>
      </p:grpSp>
      <p:grpSp>
        <p:nvGrpSpPr>
          <p:cNvPr name="Group 5" id="5"/>
          <p:cNvGrpSpPr/>
          <p:nvPr/>
        </p:nvGrpSpPr>
        <p:grpSpPr>
          <a:xfrm rot="0">
            <a:off x="0" y="6954023"/>
            <a:ext cx="3973352" cy="3332977"/>
            <a:chOff x="0" y="0"/>
            <a:chExt cx="1046479" cy="877821"/>
          </a:xfrm>
        </p:grpSpPr>
        <p:sp>
          <p:nvSpPr>
            <p:cNvPr name="Freeform 6" id="6"/>
            <p:cNvSpPr/>
            <p:nvPr/>
          </p:nvSpPr>
          <p:spPr>
            <a:xfrm flipH="false" flipV="false" rot="0">
              <a:off x="0" y="0"/>
              <a:ext cx="1046479" cy="877821"/>
            </a:xfrm>
            <a:custGeom>
              <a:avLst/>
              <a:gdLst/>
              <a:ahLst/>
              <a:cxnLst/>
              <a:rect r="r" b="b" t="t" l="l"/>
              <a:pathLst>
                <a:path h="877821" w="1046479">
                  <a:moveTo>
                    <a:pt x="0" y="0"/>
                  </a:moveTo>
                  <a:lnTo>
                    <a:pt x="1046479" y="0"/>
                  </a:lnTo>
                  <a:lnTo>
                    <a:pt x="1046479" y="877821"/>
                  </a:lnTo>
                  <a:lnTo>
                    <a:pt x="0" y="877821"/>
                  </a:lnTo>
                  <a:close/>
                </a:path>
              </a:pathLst>
            </a:custGeom>
            <a:solidFill>
              <a:srgbClr val="F1B756"/>
            </a:solidFill>
            <a:ln cap="sq">
              <a:noFill/>
              <a:prstDash val="solid"/>
              <a:miter/>
            </a:ln>
          </p:spPr>
        </p:sp>
        <p:sp>
          <p:nvSpPr>
            <p:cNvPr name="TextBox 7" id="7"/>
            <p:cNvSpPr txBox="true"/>
            <p:nvPr/>
          </p:nvSpPr>
          <p:spPr>
            <a:xfrm>
              <a:off x="0" y="0"/>
              <a:ext cx="1046479" cy="877821"/>
            </a:xfrm>
            <a:prstGeom prst="rect">
              <a:avLst/>
            </a:prstGeom>
          </p:spPr>
          <p:txBody>
            <a:bodyPr anchor="ctr" rtlCol="false" tIns="50800" lIns="50800" bIns="50800" rIns="50800"/>
            <a:lstStyle/>
            <a:p>
              <a:pPr algn="ctr" marL="0" indent="0" lvl="0">
                <a:lnSpc>
                  <a:spcPts val="2639"/>
                </a:lnSpc>
                <a:spcBef>
                  <a:spcPct val="0"/>
                </a:spcBef>
              </a:pPr>
            </a:p>
          </p:txBody>
        </p:sp>
      </p:grpSp>
      <p:grpSp>
        <p:nvGrpSpPr>
          <p:cNvPr name="Group 8" id="8"/>
          <p:cNvGrpSpPr/>
          <p:nvPr/>
        </p:nvGrpSpPr>
        <p:grpSpPr>
          <a:xfrm rot="0">
            <a:off x="3973352" y="6954023"/>
            <a:ext cx="3973352" cy="3332977"/>
            <a:chOff x="0" y="0"/>
            <a:chExt cx="1046479" cy="877821"/>
          </a:xfrm>
        </p:grpSpPr>
        <p:sp>
          <p:nvSpPr>
            <p:cNvPr name="Freeform 9" id="9"/>
            <p:cNvSpPr/>
            <p:nvPr/>
          </p:nvSpPr>
          <p:spPr>
            <a:xfrm flipH="false" flipV="false" rot="0">
              <a:off x="0" y="0"/>
              <a:ext cx="1046479" cy="877821"/>
            </a:xfrm>
            <a:custGeom>
              <a:avLst/>
              <a:gdLst/>
              <a:ahLst/>
              <a:cxnLst/>
              <a:rect r="r" b="b" t="t" l="l"/>
              <a:pathLst>
                <a:path h="877821" w="1046479">
                  <a:moveTo>
                    <a:pt x="0" y="0"/>
                  </a:moveTo>
                  <a:lnTo>
                    <a:pt x="1046479" y="0"/>
                  </a:lnTo>
                  <a:lnTo>
                    <a:pt x="1046479" y="877821"/>
                  </a:lnTo>
                  <a:lnTo>
                    <a:pt x="0" y="877821"/>
                  </a:lnTo>
                  <a:close/>
                </a:path>
              </a:pathLst>
            </a:custGeom>
            <a:solidFill>
              <a:srgbClr val="A1D4E1"/>
            </a:solidFill>
          </p:spPr>
        </p:sp>
        <p:sp>
          <p:nvSpPr>
            <p:cNvPr name="TextBox 10" id="10"/>
            <p:cNvSpPr txBox="true"/>
            <p:nvPr/>
          </p:nvSpPr>
          <p:spPr>
            <a:xfrm>
              <a:off x="0" y="0"/>
              <a:ext cx="1046479" cy="877821"/>
            </a:xfrm>
            <a:prstGeom prst="rect">
              <a:avLst/>
            </a:prstGeom>
          </p:spPr>
          <p:txBody>
            <a:bodyPr anchor="ctr" rtlCol="false" tIns="50800" lIns="50800" bIns="50800" rIns="50800"/>
            <a:lstStyle/>
            <a:p>
              <a:pPr algn="ctr">
                <a:lnSpc>
                  <a:spcPts val="2639"/>
                </a:lnSpc>
              </a:pPr>
            </a:p>
          </p:txBody>
        </p:sp>
      </p:grpSp>
      <p:grpSp>
        <p:nvGrpSpPr>
          <p:cNvPr name="Group 11" id="11"/>
          <p:cNvGrpSpPr/>
          <p:nvPr/>
        </p:nvGrpSpPr>
        <p:grpSpPr>
          <a:xfrm rot="0">
            <a:off x="7946703" y="6954023"/>
            <a:ext cx="3973352" cy="3332977"/>
            <a:chOff x="0" y="0"/>
            <a:chExt cx="1046479" cy="877821"/>
          </a:xfrm>
        </p:grpSpPr>
        <p:sp>
          <p:nvSpPr>
            <p:cNvPr name="Freeform 12" id="12"/>
            <p:cNvSpPr/>
            <p:nvPr/>
          </p:nvSpPr>
          <p:spPr>
            <a:xfrm flipH="false" flipV="false" rot="0">
              <a:off x="0" y="0"/>
              <a:ext cx="1046479" cy="877821"/>
            </a:xfrm>
            <a:custGeom>
              <a:avLst/>
              <a:gdLst/>
              <a:ahLst/>
              <a:cxnLst/>
              <a:rect r="r" b="b" t="t" l="l"/>
              <a:pathLst>
                <a:path h="877821" w="1046479">
                  <a:moveTo>
                    <a:pt x="0" y="0"/>
                  </a:moveTo>
                  <a:lnTo>
                    <a:pt x="1046479" y="0"/>
                  </a:lnTo>
                  <a:lnTo>
                    <a:pt x="1046479" y="877821"/>
                  </a:lnTo>
                  <a:lnTo>
                    <a:pt x="0" y="877821"/>
                  </a:lnTo>
                  <a:close/>
                </a:path>
              </a:pathLst>
            </a:custGeom>
            <a:solidFill>
              <a:srgbClr val="F4956F"/>
            </a:solidFill>
          </p:spPr>
        </p:sp>
        <p:sp>
          <p:nvSpPr>
            <p:cNvPr name="TextBox 13" id="13"/>
            <p:cNvSpPr txBox="true"/>
            <p:nvPr/>
          </p:nvSpPr>
          <p:spPr>
            <a:xfrm>
              <a:off x="0" y="0"/>
              <a:ext cx="1046479" cy="877821"/>
            </a:xfrm>
            <a:prstGeom prst="rect">
              <a:avLst/>
            </a:prstGeom>
          </p:spPr>
          <p:txBody>
            <a:bodyPr anchor="ctr" rtlCol="false" tIns="50800" lIns="50800" bIns="50800" rIns="50800"/>
            <a:lstStyle/>
            <a:p>
              <a:pPr algn="ctr">
                <a:lnSpc>
                  <a:spcPts val="2639"/>
                </a:lnSpc>
              </a:pPr>
            </a:p>
          </p:txBody>
        </p:sp>
      </p:grpSp>
      <p:sp>
        <p:nvSpPr>
          <p:cNvPr name="Freeform 14" id="14"/>
          <p:cNvSpPr/>
          <p:nvPr/>
        </p:nvSpPr>
        <p:spPr>
          <a:xfrm flipH="false" flipV="false" rot="261580">
            <a:off x="12741568" y="854965"/>
            <a:ext cx="4724920" cy="5271209"/>
          </a:xfrm>
          <a:custGeom>
            <a:avLst/>
            <a:gdLst/>
            <a:ahLst/>
            <a:cxnLst/>
            <a:rect r="r" b="b" t="t" l="l"/>
            <a:pathLst>
              <a:path h="5271209" w="4724920">
                <a:moveTo>
                  <a:pt x="0" y="0"/>
                </a:moveTo>
                <a:lnTo>
                  <a:pt x="4724919" y="0"/>
                </a:lnTo>
                <a:lnTo>
                  <a:pt x="4724919" y="5271209"/>
                </a:lnTo>
                <a:lnTo>
                  <a:pt x="0" y="527120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5" id="15"/>
          <p:cNvSpPr/>
          <p:nvPr/>
        </p:nvSpPr>
        <p:spPr>
          <a:xfrm flipH="false" flipV="false" rot="0">
            <a:off x="592921" y="7764050"/>
            <a:ext cx="2787510" cy="1712923"/>
          </a:xfrm>
          <a:custGeom>
            <a:avLst/>
            <a:gdLst/>
            <a:ahLst/>
            <a:cxnLst/>
            <a:rect r="r" b="b" t="t" l="l"/>
            <a:pathLst>
              <a:path h="1712923" w="2787510">
                <a:moveTo>
                  <a:pt x="0" y="0"/>
                </a:moveTo>
                <a:lnTo>
                  <a:pt x="2787510" y="0"/>
                </a:lnTo>
                <a:lnTo>
                  <a:pt x="2787510" y="1712923"/>
                </a:lnTo>
                <a:lnTo>
                  <a:pt x="0" y="171292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6" id="16"/>
          <p:cNvSpPr/>
          <p:nvPr/>
        </p:nvSpPr>
        <p:spPr>
          <a:xfrm flipH="false" flipV="false" rot="0">
            <a:off x="4550774" y="7583659"/>
            <a:ext cx="2865673" cy="2073705"/>
          </a:xfrm>
          <a:custGeom>
            <a:avLst/>
            <a:gdLst/>
            <a:ahLst/>
            <a:cxnLst/>
            <a:rect r="r" b="b" t="t" l="l"/>
            <a:pathLst>
              <a:path h="2073705" w="2865673">
                <a:moveTo>
                  <a:pt x="0" y="0"/>
                </a:moveTo>
                <a:lnTo>
                  <a:pt x="2865673" y="0"/>
                </a:lnTo>
                <a:lnTo>
                  <a:pt x="2865673" y="2073705"/>
                </a:lnTo>
                <a:lnTo>
                  <a:pt x="0" y="207370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7" id="17"/>
          <p:cNvSpPr/>
          <p:nvPr/>
        </p:nvSpPr>
        <p:spPr>
          <a:xfrm flipH="false" flipV="false" rot="0">
            <a:off x="8355092" y="7796932"/>
            <a:ext cx="3156575" cy="1647158"/>
          </a:xfrm>
          <a:custGeom>
            <a:avLst/>
            <a:gdLst/>
            <a:ahLst/>
            <a:cxnLst/>
            <a:rect r="r" b="b" t="t" l="l"/>
            <a:pathLst>
              <a:path h="1647158" w="3156575">
                <a:moveTo>
                  <a:pt x="0" y="0"/>
                </a:moveTo>
                <a:lnTo>
                  <a:pt x="3156575" y="0"/>
                </a:lnTo>
                <a:lnTo>
                  <a:pt x="3156575" y="1647158"/>
                </a:lnTo>
                <a:lnTo>
                  <a:pt x="0" y="164715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8" id="18"/>
          <p:cNvSpPr txBox="true"/>
          <p:nvPr/>
        </p:nvSpPr>
        <p:spPr>
          <a:xfrm rot="0">
            <a:off x="1028700" y="333375"/>
            <a:ext cx="9909822" cy="6442075"/>
          </a:xfrm>
          <a:prstGeom prst="rect">
            <a:avLst/>
          </a:prstGeom>
        </p:spPr>
        <p:txBody>
          <a:bodyPr anchor="t" rtlCol="false" tIns="0" lIns="0" bIns="0" rIns="0">
            <a:spAutoFit/>
          </a:bodyPr>
          <a:lstStyle/>
          <a:p>
            <a:pPr algn="l">
              <a:lnSpc>
                <a:spcPts val="12649"/>
              </a:lnSpc>
            </a:pPr>
            <a:r>
              <a:rPr lang="en-US" sz="11499" spc="57">
                <a:solidFill>
                  <a:srgbClr val="294069"/>
                </a:solidFill>
                <a:latin typeface="Berthold Block"/>
                <a:ea typeface="Berthold Block"/>
                <a:cs typeface="Berthold Block"/>
                <a:sym typeface="Berthold Block"/>
              </a:rPr>
              <a:t>ENFEKSİYON ODAĞINA ANTİBİYOTİK YAKLAŞIMLAR</a:t>
            </a:r>
          </a:p>
        </p:txBody>
      </p:sp>
      <p:sp>
        <p:nvSpPr>
          <p:cNvPr name="TextBox 19" id="19"/>
          <p:cNvSpPr txBox="true"/>
          <p:nvPr/>
        </p:nvSpPr>
        <p:spPr>
          <a:xfrm rot="0">
            <a:off x="12894397" y="7859653"/>
            <a:ext cx="4419262" cy="1483617"/>
          </a:xfrm>
          <a:prstGeom prst="rect">
            <a:avLst/>
          </a:prstGeom>
        </p:spPr>
        <p:txBody>
          <a:bodyPr anchor="t" rtlCol="false" tIns="0" lIns="0" bIns="0" rIns="0">
            <a:spAutoFit/>
          </a:bodyPr>
          <a:lstStyle/>
          <a:p>
            <a:pPr algn="ctr">
              <a:lnSpc>
                <a:spcPts val="5958"/>
              </a:lnSpc>
            </a:pPr>
            <a:r>
              <a:rPr lang="en-US" sz="4583">
                <a:solidFill>
                  <a:srgbClr val="294069"/>
                </a:solidFill>
                <a:latin typeface="Garet"/>
                <a:ea typeface="Garet"/>
                <a:cs typeface="Garet"/>
                <a:sym typeface="Garet"/>
              </a:rPr>
              <a:t>DR. Ahmet GEZMEN</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4234073"/>
            <a:chOff x="0" y="0"/>
            <a:chExt cx="4816593" cy="1115147"/>
          </a:xfrm>
        </p:grpSpPr>
        <p:sp>
          <p:nvSpPr>
            <p:cNvPr name="Freeform 3" id="3"/>
            <p:cNvSpPr/>
            <p:nvPr/>
          </p:nvSpPr>
          <p:spPr>
            <a:xfrm flipH="false" flipV="false" rot="0">
              <a:off x="0" y="0"/>
              <a:ext cx="4816592" cy="1115147"/>
            </a:xfrm>
            <a:custGeom>
              <a:avLst/>
              <a:gdLst/>
              <a:ahLst/>
              <a:cxnLst/>
              <a:rect r="r" b="b" t="t" l="l"/>
              <a:pathLst>
                <a:path h="1115147" w="4816592">
                  <a:moveTo>
                    <a:pt x="0" y="0"/>
                  </a:moveTo>
                  <a:lnTo>
                    <a:pt x="4816592" y="0"/>
                  </a:lnTo>
                  <a:lnTo>
                    <a:pt x="4816592" y="1115147"/>
                  </a:lnTo>
                  <a:lnTo>
                    <a:pt x="0" y="1115147"/>
                  </a:lnTo>
                  <a:close/>
                </a:path>
              </a:pathLst>
            </a:custGeom>
            <a:solidFill>
              <a:srgbClr val="A1D4E1"/>
            </a:solidFill>
          </p:spPr>
        </p:sp>
        <p:sp>
          <p:nvSpPr>
            <p:cNvPr name="TextBox 4" id="4"/>
            <p:cNvSpPr txBox="true"/>
            <p:nvPr/>
          </p:nvSpPr>
          <p:spPr>
            <a:xfrm>
              <a:off x="0" y="0"/>
              <a:ext cx="4816593" cy="1115147"/>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1734328" y="3213521"/>
          <a:ext cx="14819344" cy="4514850"/>
        </p:xfrm>
        <a:graphic>
          <a:graphicData uri="http://schemas.openxmlformats.org/drawingml/2006/table">
            <a:tbl>
              <a:tblPr/>
              <a:tblGrid>
                <a:gridCol w="7409672"/>
                <a:gridCol w="7409672"/>
              </a:tblGrid>
              <a:tr h="1019175">
                <a:tc>
                  <a:txBody>
                    <a:bodyPr anchor="t" rtlCol="false"/>
                    <a:lstStyle/>
                    <a:p>
                      <a:pPr algn="ctr">
                        <a:lnSpc>
                          <a:spcPts val="3499"/>
                        </a:lnSpc>
                        <a:defRPr/>
                      </a:pPr>
                      <a:r>
                        <a:rPr lang="en-US" b="true" sz="2499">
                          <a:solidFill>
                            <a:srgbClr val="294069"/>
                          </a:solidFill>
                          <a:latin typeface="Garet Bold"/>
                          <a:ea typeface="Garet Bold"/>
                          <a:cs typeface="Garet Bold"/>
                          <a:sym typeface="Garet Bold"/>
                        </a:rPr>
                        <a:t>ENFEKSIYON TIPI</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c>
                  <a:txBody>
                    <a:bodyPr anchor="t" rtlCol="false"/>
                    <a:lstStyle/>
                    <a:p>
                      <a:pPr algn="ctr">
                        <a:lnSpc>
                          <a:spcPts val="3499"/>
                        </a:lnSpc>
                        <a:defRPr/>
                      </a:pPr>
                      <a:r>
                        <a:rPr lang="en-US" b="true" sz="2499">
                          <a:solidFill>
                            <a:srgbClr val="294069"/>
                          </a:solidFill>
                          <a:latin typeface="Garet Bold"/>
                          <a:ea typeface="Garet Bold"/>
                          <a:cs typeface="Garet Bold"/>
                          <a:sym typeface="Garet Bold"/>
                        </a:rPr>
                        <a:t>TEDAVI ÖNERILERI</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r>
              <a:tr h="1562100">
                <a:tc>
                  <a:txBody>
                    <a:bodyPr anchor="t" rtlCol="false"/>
                    <a:lstStyle/>
                    <a:p>
                      <a:pPr algn="ctr">
                        <a:lnSpc>
                          <a:spcPts val="2940"/>
                        </a:lnSpc>
                        <a:defRPr/>
                      </a:pPr>
                      <a:r>
                        <a:rPr lang="en-US" sz="2100">
                          <a:solidFill>
                            <a:srgbClr val="000000"/>
                          </a:solidFill>
                          <a:latin typeface="Garet"/>
                          <a:ea typeface="Garet"/>
                          <a:cs typeface="Garet"/>
                          <a:sym typeface="Garet"/>
                        </a:rPr>
                        <a:t>Toplum Kökenli (Hafif-Orta)</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Tek İlaç: Ertapenem, Moksifloksasin</a:t>
                      </a:r>
                      <a:endParaRPr lang="en-US" sz="1100"/>
                    </a:p>
                    <a:p>
                      <a:pPr algn="ctr">
                        <a:lnSpc>
                          <a:spcPts val="2940"/>
                        </a:lnSpc>
                      </a:pPr>
                      <a:r>
                        <a:rPr lang="en-US" sz="2100">
                          <a:solidFill>
                            <a:srgbClr val="000000"/>
                          </a:solidFill>
                          <a:latin typeface="Garet"/>
                          <a:ea typeface="Garet"/>
                          <a:cs typeface="Garet"/>
                          <a:sym typeface="Garet"/>
                        </a:rPr>
                        <a:t>Kombinasyon: Seftriakson VEYA Siprofloksasin/Levofloksasin + Metronidazol</a:t>
                      </a:r>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r h="1933575">
                <a:tc>
                  <a:txBody>
                    <a:bodyPr anchor="t" rtlCol="false"/>
                    <a:lstStyle/>
                    <a:p>
                      <a:pPr algn="ctr">
                        <a:lnSpc>
                          <a:spcPts val="2940"/>
                        </a:lnSpc>
                        <a:defRPr/>
                      </a:pPr>
                      <a:r>
                        <a:rPr lang="en-US" sz="2100">
                          <a:solidFill>
                            <a:srgbClr val="000000"/>
                          </a:solidFill>
                          <a:latin typeface="Garet"/>
                          <a:ea typeface="Garet"/>
                          <a:cs typeface="Garet"/>
                          <a:sym typeface="Garet"/>
                        </a:rPr>
                        <a:t>Toplum Kökenli (Şiddetli) / Hastane Kökenli</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Tek İlaç: Piperasilin-tazobaktam, Meropenem, İmipenem </a:t>
                      </a:r>
                      <a:endParaRPr lang="en-US" sz="1100"/>
                    </a:p>
                    <a:p>
                      <a:pPr algn="ctr">
                        <a:lnSpc>
                          <a:spcPts val="2940"/>
                        </a:lnSpc>
                      </a:pPr>
                      <a:r>
                        <a:rPr lang="en-US" sz="2100">
                          <a:solidFill>
                            <a:srgbClr val="000000"/>
                          </a:solidFill>
                          <a:latin typeface="Garet"/>
                          <a:ea typeface="Garet"/>
                          <a:cs typeface="Garet"/>
                          <a:sym typeface="Garet"/>
                        </a:rPr>
                        <a:t>Kombinasyon: Sefepim VEYA Seftazidim + Metronidazol</a:t>
                      </a:r>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bl>
          </a:graphicData>
        </a:graphic>
      </p:graphicFrame>
      <p:sp>
        <p:nvSpPr>
          <p:cNvPr name="TextBox 6" id="6"/>
          <p:cNvSpPr txBox="true"/>
          <p:nvPr/>
        </p:nvSpPr>
        <p:spPr>
          <a:xfrm rot="0">
            <a:off x="1734328" y="1045209"/>
            <a:ext cx="14819344"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294069"/>
                </a:solidFill>
                <a:latin typeface="Berthold Block"/>
                <a:ea typeface="Berthold Block"/>
                <a:cs typeface="Berthold Block"/>
                <a:sym typeface="Berthold Block"/>
              </a:rPr>
              <a:t>Karın İçi Enfeksiyonlar</a:t>
            </a:r>
          </a:p>
        </p:txBody>
      </p:sp>
      <p:sp>
        <p:nvSpPr>
          <p:cNvPr name="TextBox 7" id="7"/>
          <p:cNvSpPr txBox="true"/>
          <p:nvPr/>
        </p:nvSpPr>
        <p:spPr>
          <a:xfrm rot="0">
            <a:off x="3742209" y="2405282"/>
            <a:ext cx="10803582" cy="333375"/>
          </a:xfrm>
          <a:prstGeom prst="rect">
            <a:avLst/>
          </a:prstGeom>
        </p:spPr>
        <p:txBody>
          <a:bodyPr anchor="t" rtlCol="false" tIns="0" lIns="0" bIns="0" rIns="0">
            <a:spAutoFit/>
          </a:bodyPr>
          <a:lstStyle/>
          <a:p>
            <a:pPr algn="ctr">
              <a:lnSpc>
                <a:spcPts val="2639"/>
              </a:lnSpc>
              <a:spcBef>
                <a:spcPct val="0"/>
              </a:spcBef>
            </a:pPr>
            <a:r>
              <a:rPr lang="en-US" sz="2199">
                <a:solidFill>
                  <a:srgbClr val="294069"/>
                </a:solidFill>
                <a:latin typeface="Garet"/>
                <a:ea typeface="Garet"/>
                <a:cs typeface="Garet"/>
                <a:sym typeface="Garet"/>
              </a:rPr>
              <a:t>Ted</a:t>
            </a:r>
            <a:r>
              <a:rPr lang="en-US" sz="2199">
                <a:solidFill>
                  <a:srgbClr val="294069"/>
                </a:solidFill>
                <a:latin typeface="Garet"/>
                <a:ea typeface="Garet"/>
                <a:cs typeface="Garet"/>
                <a:sym typeface="Garet"/>
              </a:rPr>
              <a:t>avi, hem enterik Gram-negatif basilleri hem de anaerobları kapsamalıdır.</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4234073"/>
            <a:chOff x="0" y="0"/>
            <a:chExt cx="4816593" cy="1115147"/>
          </a:xfrm>
        </p:grpSpPr>
        <p:sp>
          <p:nvSpPr>
            <p:cNvPr name="Freeform 3" id="3"/>
            <p:cNvSpPr/>
            <p:nvPr/>
          </p:nvSpPr>
          <p:spPr>
            <a:xfrm flipH="false" flipV="false" rot="0">
              <a:off x="0" y="0"/>
              <a:ext cx="4816592" cy="1115147"/>
            </a:xfrm>
            <a:custGeom>
              <a:avLst/>
              <a:gdLst/>
              <a:ahLst/>
              <a:cxnLst/>
              <a:rect r="r" b="b" t="t" l="l"/>
              <a:pathLst>
                <a:path h="1115147" w="4816592">
                  <a:moveTo>
                    <a:pt x="0" y="0"/>
                  </a:moveTo>
                  <a:lnTo>
                    <a:pt x="4816592" y="0"/>
                  </a:lnTo>
                  <a:lnTo>
                    <a:pt x="4816592" y="1115147"/>
                  </a:lnTo>
                  <a:lnTo>
                    <a:pt x="0" y="1115147"/>
                  </a:lnTo>
                  <a:close/>
                </a:path>
              </a:pathLst>
            </a:custGeom>
            <a:solidFill>
              <a:srgbClr val="A1D4E1"/>
            </a:solidFill>
          </p:spPr>
        </p:sp>
        <p:sp>
          <p:nvSpPr>
            <p:cNvPr name="TextBox 4" id="4"/>
            <p:cNvSpPr txBox="true"/>
            <p:nvPr/>
          </p:nvSpPr>
          <p:spPr>
            <a:xfrm>
              <a:off x="0" y="0"/>
              <a:ext cx="4816593" cy="1115147"/>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1734328" y="3213521"/>
          <a:ext cx="14819344" cy="4591050"/>
        </p:xfrm>
        <a:graphic>
          <a:graphicData uri="http://schemas.openxmlformats.org/drawingml/2006/table">
            <a:tbl>
              <a:tblPr/>
              <a:tblGrid>
                <a:gridCol w="3225428"/>
                <a:gridCol w="6654135"/>
                <a:gridCol w="4939781"/>
              </a:tblGrid>
              <a:tr h="1019175">
                <a:tc>
                  <a:txBody>
                    <a:bodyPr anchor="t" rtlCol="false"/>
                    <a:lstStyle/>
                    <a:p>
                      <a:pPr algn="ctr">
                        <a:lnSpc>
                          <a:spcPts val="3499"/>
                        </a:lnSpc>
                        <a:defRPr/>
                      </a:pPr>
                      <a:r>
                        <a:rPr lang="en-US" b="true" sz="2499">
                          <a:solidFill>
                            <a:srgbClr val="294069"/>
                          </a:solidFill>
                          <a:latin typeface="Garet Bold"/>
                          <a:ea typeface="Garet Bold"/>
                          <a:cs typeface="Garet Bold"/>
                          <a:sym typeface="Garet Bold"/>
                        </a:rPr>
                        <a:t>YAŞ GRUBU</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c>
                  <a:txBody>
                    <a:bodyPr anchor="t" rtlCol="false"/>
                    <a:lstStyle/>
                    <a:p>
                      <a:pPr algn="ctr">
                        <a:lnSpc>
                          <a:spcPts val="3499"/>
                        </a:lnSpc>
                        <a:defRPr/>
                      </a:pPr>
                      <a:r>
                        <a:rPr lang="en-US" b="true" sz="2499">
                          <a:solidFill>
                            <a:srgbClr val="294069"/>
                          </a:solidFill>
                          <a:latin typeface="Garet Bold"/>
                          <a:ea typeface="Garet Bold"/>
                          <a:cs typeface="Garet Bold"/>
                          <a:sym typeface="Garet Bold"/>
                        </a:rPr>
                        <a:t>OLASI PATOJENLER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c>
                  <a:txBody>
                    <a:bodyPr anchor="t" rtlCol="false"/>
                    <a:lstStyle/>
                    <a:p>
                      <a:pPr algn="ctr">
                        <a:lnSpc>
                          <a:spcPts val="3499"/>
                        </a:lnSpc>
                        <a:defRPr/>
                      </a:pPr>
                      <a:r>
                        <a:rPr lang="en-US" b="true" sz="2499">
                          <a:solidFill>
                            <a:srgbClr val="294069"/>
                          </a:solidFill>
                          <a:latin typeface="Garet Bold"/>
                          <a:ea typeface="Garet Bold"/>
                          <a:cs typeface="Garet Bold"/>
                          <a:sym typeface="Garet Bold"/>
                        </a:rPr>
                        <a:t>AMPIRIK TEDAVI</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r>
              <a:tr h="1190625">
                <a:tc>
                  <a:txBody>
                    <a:bodyPr anchor="t" rtlCol="false"/>
                    <a:lstStyle/>
                    <a:p>
                      <a:pPr algn="ctr">
                        <a:lnSpc>
                          <a:spcPts val="2940"/>
                        </a:lnSpc>
                        <a:defRPr/>
                      </a:pPr>
                      <a:r>
                        <a:rPr lang="en-US" sz="2100">
                          <a:solidFill>
                            <a:srgbClr val="000000"/>
                          </a:solidFill>
                          <a:latin typeface="Garet"/>
                          <a:ea typeface="Garet"/>
                          <a:cs typeface="Garet"/>
                          <a:sym typeface="Garet"/>
                        </a:rPr>
                        <a:t>&lt; 1 Ay</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S. agalactiae (Grup B Strep), E. coli, Listeria monocytogenes</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Ampisilin + Sefotaksim VEYA Ampisilin + Gentamisin</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r h="1190625">
                <a:tc>
                  <a:txBody>
                    <a:bodyPr anchor="t" rtlCol="false"/>
                    <a:lstStyle/>
                    <a:p>
                      <a:pPr algn="ctr">
                        <a:lnSpc>
                          <a:spcPts val="2940"/>
                        </a:lnSpc>
                        <a:defRPr/>
                      </a:pPr>
                      <a:r>
                        <a:rPr lang="en-US" sz="2100">
                          <a:solidFill>
                            <a:srgbClr val="000000"/>
                          </a:solidFill>
                          <a:latin typeface="Garet"/>
                          <a:ea typeface="Garet"/>
                          <a:cs typeface="Garet"/>
                          <a:sym typeface="Garet"/>
                        </a:rPr>
                        <a:t>1 Ay - 50 Yaş</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S. pneumoniae, N. meningitidis</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Seftriakson VEYA Sefotaksim + Vankomisin</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r h="1190625">
                <a:tc>
                  <a:txBody>
                    <a:bodyPr anchor="t" rtlCol="false"/>
                    <a:lstStyle/>
                    <a:p>
                      <a:pPr algn="ctr">
                        <a:lnSpc>
                          <a:spcPts val="2940"/>
                        </a:lnSpc>
                        <a:defRPr/>
                      </a:pPr>
                      <a:r>
                        <a:rPr lang="en-US" sz="2100">
                          <a:solidFill>
                            <a:srgbClr val="000000"/>
                          </a:solidFill>
                          <a:latin typeface="Garet"/>
                          <a:ea typeface="Garet"/>
                          <a:cs typeface="Garet"/>
                          <a:sym typeface="Garet"/>
                        </a:rPr>
                        <a:t>&gt; 50 Yaş veya İmmünsüprese</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S. pneumoniae, N. meningitidis, L. monocytogenes, Gram-negatif basiller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940"/>
                        </a:lnSpc>
                        <a:defRPr/>
                      </a:pPr>
                      <a:r>
                        <a:rPr lang="en-US" sz="2100">
                          <a:solidFill>
                            <a:srgbClr val="000000"/>
                          </a:solidFill>
                          <a:latin typeface="Garet"/>
                          <a:ea typeface="Garet"/>
                          <a:cs typeface="Garet"/>
                          <a:sym typeface="Garet"/>
                        </a:rPr>
                        <a:t>Seftriakson + Vankomisin + Ampisilin</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bl>
          </a:graphicData>
        </a:graphic>
      </p:graphicFrame>
      <p:sp>
        <p:nvSpPr>
          <p:cNvPr name="TextBox 6" id="6"/>
          <p:cNvSpPr txBox="true"/>
          <p:nvPr/>
        </p:nvSpPr>
        <p:spPr>
          <a:xfrm rot="0">
            <a:off x="1734328" y="1045209"/>
            <a:ext cx="14819344"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294069"/>
                </a:solidFill>
                <a:latin typeface="Berthold Block"/>
                <a:ea typeface="Berthold Block"/>
                <a:cs typeface="Berthold Block"/>
                <a:sym typeface="Berthold Block"/>
              </a:rPr>
              <a:t>Santral Sinir Sistemi Enfeksiyonları</a:t>
            </a:r>
          </a:p>
        </p:txBody>
      </p:sp>
      <p:sp>
        <p:nvSpPr>
          <p:cNvPr name="TextBox 7" id="7"/>
          <p:cNvSpPr txBox="true"/>
          <p:nvPr/>
        </p:nvSpPr>
        <p:spPr>
          <a:xfrm rot="0">
            <a:off x="723985" y="8214617"/>
            <a:ext cx="16840031" cy="1037678"/>
          </a:xfrm>
          <a:prstGeom prst="rect">
            <a:avLst/>
          </a:prstGeom>
        </p:spPr>
        <p:txBody>
          <a:bodyPr anchor="t" rtlCol="false" tIns="0" lIns="0" bIns="0" rIns="0">
            <a:spAutoFit/>
          </a:bodyPr>
          <a:lstStyle/>
          <a:p>
            <a:pPr algn="ctr">
              <a:lnSpc>
                <a:spcPts val="2739"/>
              </a:lnSpc>
              <a:spcBef>
                <a:spcPct val="0"/>
              </a:spcBef>
            </a:pPr>
            <a:r>
              <a:rPr lang="en-US" sz="2282">
                <a:solidFill>
                  <a:srgbClr val="294069"/>
                </a:solidFill>
                <a:latin typeface="Garet"/>
                <a:ea typeface="Garet"/>
                <a:cs typeface="Garet"/>
                <a:sym typeface="Garet"/>
              </a:rPr>
              <a:t>Bakteriyel Menenjit (Ampirik Tedavi)</a:t>
            </a:r>
          </a:p>
          <a:p>
            <a:pPr algn="ctr">
              <a:lnSpc>
                <a:spcPts val="2739"/>
              </a:lnSpc>
              <a:spcBef>
                <a:spcPct val="0"/>
              </a:spcBef>
            </a:pPr>
            <a:r>
              <a:rPr lang="en-US" sz="2282">
                <a:solidFill>
                  <a:srgbClr val="294069"/>
                </a:solidFill>
                <a:latin typeface="Garet"/>
                <a:ea typeface="Garet"/>
                <a:cs typeface="Garet"/>
                <a:sym typeface="Garet"/>
              </a:rPr>
              <a:t>Tedaviye mümkün olan en kısa sürede başlanmalıdır. Kortikosteroid (deksametazon) kullanımı, özellikle pnömokoksik menenjitte, ilk antibiyotik dozundan hemen önce veya aynı anda düşünülmelidir.</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A1D4E1"/>
        </a:solidFill>
      </p:bgPr>
    </p:bg>
    <p:spTree>
      <p:nvGrpSpPr>
        <p:cNvPr id="1" name=""/>
        <p:cNvGrpSpPr/>
        <p:nvPr/>
      </p:nvGrpSpPr>
      <p:grpSpPr>
        <a:xfrm>
          <a:off x="0" y="0"/>
          <a:ext cx="0" cy="0"/>
          <a:chOff x="0" y="0"/>
          <a:chExt cx="0" cy="0"/>
        </a:xfrm>
      </p:grpSpPr>
      <p:grpSp>
        <p:nvGrpSpPr>
          <p:cNvPr name="Group 2" id="2"/>
          <p:cNvGrpSpPr/>
          <p:nvPr/>
        </p:nvGrpSpPr>
        <p:grpSpPr>
          <a:xfrm rot="5400000">
            <a:off x="5787505" y="-1007834"/>
            <a:ext cx="13308237" cy="12302669"/>
            <a:chOff x="0" y="0"/>
            <a:chExt cx="660400" cy="610500"/>
          </a:xfrm>
        </p:grpSpPr>
        <p:sp>
          <p:nvSpPr>
            <p:cNvPr name="Freeform 3" id="3"/>
            <p:cNvSpPr/>
            <p:nvPr/>
          </p:nvSpPr>
          <p:spPr>
            <a:xfrm flipH="false" flipV="false" rot="0">
              <a:off x="0" y="0"/>
              <a:ext cx="660400" cy="610500"/>
            </a:xfrm>
            <a:custGeom>
              <a:avLst/>
              <a:gdLst/>
              <a:ahLst/>
              <a:cxnLst/>
              <a:rect r="r" b="b" t="t" l="l"/>
              <a:pathLst>
                <a:path h="610500" w="660400">
                  <a:moveTo>
                    <a:pt x="220252" y="591431"/>
                  </a:moveTo>
                  <a:cubicBezTo>
                    <a:pt x="254109" y="602945"/>
                    <a:pt x="292600" y="610500"/>
                    <a:pt x="330378" y="610500"/>
                  </a:cubicBezTo>
                  <a:cubicBezTo>
                    <a:pt x="368157" y="610500"/>
                    <a:pt x="404509" y="604023"/>
                    <a:pt x="438009" y="592509"/>
                  </a:cubicBezTo>
                  <a:cubicBezTo>
                    <a:pt x="438723" y="592150"/>
                    <a:pt x="439435" y="592150"/>
                    <a:pt x="440148" y="591791"/>
                  </a:cubicBezTo>
                  <a:cubicBezTo>
                    <a:pt x="565955" y="545735"/>
                    <a:pt x="658618" y="424121"/>
                    <a:pt x="660400" y="286492"/>
                  </a:cubicBezTo>
                  <a:lnTo>
                    <a:pt x="660400" y="0"/>
                  </a:lnTo>
                  <a:lnTo>
                    <a:pt x="0" y="0"/>
                  </a:lnTo>
                  <a:lnTo>
                    <a:pt x="0" y="286279"/>
                  </a:lnTo>
                  <a:cubicBezTo>
                    <a:pt x="1782" y="424840"/>
                    <a:pt x="93019" y="546455"/>
                    <a:pt x="220252" y="591431"/>
                  </a:cubicBezTo>
                  <a:close/>
                </a:path>
              </a:pathLst>
            </a:custGeom>
            <a:solidFill>
              <a:srgbClr val="E7F1F4"/>
            </a:solidFill>
            <a:ln cap="sq">
              <a:noFill/>
              <a:prstDash val="solid"/>
              <a:miter/>
            </a:ln>
          </p:spPr>
        </p:sp>
        <p:sp>
          <p:nvSpPr>
            <p:cNvPr name="TextBox 4" id="4"/>
            <p:cNvSpPr txBox="true"/>
            <p:nvPr/>
          </p:nvSpPr>
          <p:spPr>
            <a:xfrm>
              <a:off x="0" y="0"/>
              <a:ext cx="660400" cy="483500"/>
            </a:xfrm>
            <a:prstGeom prst="rect">
              <a:avLst/>
            </a:prstGeom>
          </p:spPr>
          <p:txBody>
            <a:bodyPr anchor="ctr" rtlCol="false" tIns="50800" lIns="50800" bIns="50800" rIns="50800"/>
            <a:lstStyle/>
            <a:p>
              <a:pPr algn="ctr" marL="0" indent="0" lvl="0">
                <a:lnSpc>
                  <a:spcPts val="2639"/>
                </a:lnSpc>
                <a:spcBef>
                  <a:spcPct val="0"/>
                </a:spcBef>
              </a:pPr>
            </a:p>
          </p:txBody>
        </p:sp>
      </p:grpSp>
      <p:sp>
        <p:nvSpPr>
          <p:cNvPr name="TextBox 5" id="5"/>
          <p:cNvSpPr txBox="true"/>
          <p:nvPr/>
        </p:nvSpPr>
        <p:spPr>
          <a:xfrm rot="0">
            <a:off x="1028700" y="3894455"/>
            <a:ext cx="5261589" cy="2583815"/>
          </a:xfrm>
          <a:prstGeom prst="rect">
            <a:avLst/>
          </a:prstGeom>
        </p:spPr>
        <p:txBody>
          <a:bodyPr anchor="t" rtlCol="false" tIns="0" lIns="0" bIns="0" rIns="0">
            <a:spAutoFit/>
          </a:bodyPr>
          <a:lstStyle/>
          <a:p>
            <a:pPr algn="l" marL="0" indent="0" lvl="0">
              <a:lnSpc>
                <a:spcPts val="10120"/>
              </a:lnSpc>
              <a:spcBef>
                <a:spcPct val="0"/>
              </a:spcBef>
            </a:pPr>
            <a:r>
              <a:rPr lang="en-US" sz="9200" spc="46">
                <a:solidFill>
                  <a:srgbClr val="294069"/>
                </a:solidFill>
                <a:latin typeface="Berthold Block"/>
                <a:ea typeface="Berthold Block"/>
                <a:cs typeface="Berthold Block"/>
                <a:sym typeface="Berthold Block"/>
              </a:rPr>
              <a:t>SEPSIS VE SEPTIK ŞOK</a:t>
            </a:r>
          </a:p>
        </p:txBody>
      </p:sp>
      <p:sp>
        <p:nvSpPr>
          <p:cNvPr name="TextBox 6" id="6"/>
          <p:cNvSpPr txBox="true"/>
          <p:nvPr/>
        </p:nvSpPr>
        <p:spPr>
          <a:xfrm rot="0">
            <a:off x="8197042" y="3585140"/>
            <a:ext cx="9062258" cy="5117465"/>
          </a:xfrm>
          <a:prstGeom prst="rect">
            <a:avLst/>
          </a:prstGeom>
        </p:spPr>
        <p:txBody>
          <a:bodyPr anchor="t" rtlCol="false" tIns="0" lIns="0" bIns="0" rIns="0">
            <a:spAutoFit/>
          </a:bodyPr>
          <a:lstStyle/>
          <a:p>
            <a:pPr algn="l" marL="626114" indent="-313057" lvl="1">
              <a:lnSpc>
                <a:spcPts val="4060"/>
              </a:lnSpc>
              <a:buAutoNum type="arabicPeriod" startAt="1"/>
            </a:pPr>
            <a:r>
              <a:rPr lang="en-US" sz="2900" spc="-29">
                <a:solidFill>
                  <a:srgbClr val="294069"/>
                </a:solidFill>
                <a:latin typeface="Garet"/>
                <a:ea typeface="Garet"/>
                <a:cs typeface="Garet"/>
                <a:sym typeface="Garet"/>
              </a:rPr>
              <a:t>L</a:t>
            </a:r>
            <a:r>
              <a:rPr lang="en-US" sz="2900" spc="-29">
                <a:solidFill>
                  <a:srgbClr val="294069"/>
                </a:solidFill>
                <a:latin typeface="Garet"/>
                <a:ea typeface="Garet"/>
                <a:cs typeface="Garet"/>
                <a:sym typeface="Garet"/>
              </a:rPr>
              <a:t>aktat düzeyini ölç.</a:t>
            </a:r>
          </a:p>
          <a:p>
            <a:pPr algn="l" marL="626114" indent="-313057" lvl="1">
              <a:lnSpc>
                <a:spcPts val="4060"/>
              </a:lnSpc>
              <a:buAutoNum type="arabicPeriod" startAt="1"/>
            </a:pPr>
            <a:r>
              <a:rPr lang="en-US" sz="2900" spc="-29">
                <a:solidFill>
                  <a:srgbClr val="294069"/>
                </a:solidFill>
                <a:latin typeface="Garet"/>
                <a:ea typeface="Garet"/>
                <a:cs typeface="Garet"/>
                <a:sym typeface="Garet"/>
              </a:rPr>
              <a:t>Antibiyotik vermeden önce kan kültürleri al.</a:t>
            </a:r>
          </a:p>
          <a:p>
            <a:pPr algn="l" marL="626114" indent="-313057" lvl="1">
              <a:lnSpc>
                <a:spcPts val="4060"/>
              </a:lnSpc>
              <a:buAutoNum type="arabicPeriod" startAt="1"/>
            </a:pPr>
            <a:r>
              <a:rPr lang="en-US" sz="2900" spc="-29">
                <a:solidFill>
                  <a:srgbClr val="294069"/>
                </a:solidFill>
                <a:latin typeface="Garet"/>
                <a:ea typeface="Garet"/>
                <a:cs typeface="Garet"/>
                <a:sym typeface="Garet"/>
              </a:rPr>
              <a:t>Geniş spektrumlu antibiyotikleri başla.</a:t>
            </a:r>
          </a:p>
          <a:p>
            <a:pPr algn="l" marL="626114" indent="-313057" lvl="1">
              <a:lnSpc>
                <a:spcPts val="4060"/>
              </a:lnSpc>
              <a:buAutoNum type="arabicPeriod" startAt="1"/>
            </a:pPr>
            <a:r>
              <a:rPr lang="en-US" sz="2900" spc="-29">
                <a:solidFill>
                  <a:srgbClr val="294069"/>
                </a:solidFill>
                <a:latin typeface="Garet"/>
                <a:ea typeface="Garet"/>
                <a:cs typeface="Garet"/>
                <a:sym typeface="Garet"/>
              </a:rPr>
              <a:t>Hipotansiyon veya laktat ≥ 4 mmol/L ise 30 mL/kg kristaloid ile hızlı sıvı resüsitasyonuna başla.</a:t>
            </a:r>
          </a:p>
          <a:p>
            <a:pPr algn="l" marL="626114" indent="-313057" lvl="1">
              <a:lnSpc>
                <a:spcPts val="4060"/>
              </a:lnSpc>
              <a:buAutoNum type="arabicPeriod" startAt="1"/>
            </a:pPr>
            <a:r>
              <a:rPr lang="en-US" sz="2900" spc="-29">
                <a:solidFill>
                  <a:srgbClr val="294069"/>
                </a:solidFill>
                <a:latin typeface="Garet"/>
                <a:ea typeface="Garet"/>
                <a:cs typeface="Garet"/>
                <a:sym typeface="Garet"/>
              </a:rPr>
              <a:t>Sıvıya yanıt vermeyen hipotansiyonu devam ettirmek için vazopressörler uygula (hedef MAP ≥ 65 mmHg).</a:t>
            </a:r>
          </a:p>
          <a:p>
            <a:pPr algn="l">
              <a:lnSpc>
                <a:spcPts val="4060"/>
              </a:lnSpc>
            </a:pPr>
          </a:p>
        </p:txBody>
      </p:sp>
      <p:sp>
        <p:nvSpPr>
          <p:cNvPr name="TextBox 7" id="7"/>
          <p:cNvSpPr txBox="true"/>
          <p:nvPr/>
        </p:nvSpPr>
        <p:spPr>
          <a:xfrm rot="0">
            <a:off x="8197042" y="2193996"/>
            <a:ext cx="9654524" cy="1276350"/>
          </a:xfrm>
          <a:prstGeom prst="rect">
            <a:avLst/>
          </a:prstGeom>
        </p:spPr>
        <p:txBody>
          <a:bodyPr anchor="t" rtlCol="false" tIns="0" lIns="0" bIns="0" rIns="0">
            <a:spAutoFit/>
          </a:bodyPr>
          <a:lstStyle/>
          <a:p>
            <a:pPr algn="l" marL="0" indent="0" lvl="0">
              <a:lnSpc>
                <a:spcPts val="4950"/>
              </a:lnSpc>
              <a:spcBef>
                <a:spcPct val="0"/>
              </a:spcBef>
            </a:pPr>
            <a:r>
              <a:rPr lang="en-US" sz="4500" spc="22">
                <a:solidFill>
                  <a:srgbClr val="294069"/>
                </a:solidFill>
                <a:latin typeface="Berthold Block"/>
                <a:ea typeface="Berthold Block"/>
                <a:cs typeface="Berthold Block"/>
                <a:sym typeface="Berthold Block"/>
              </a:rPr>
              <a:t>İlk </a:t>
            </a:r>
            <a:r>
              <a:rPr lang="en-US" sz="4500" spc="22" strike="noStrike" u="none">
                <a:solidFill>
                  <a:srgbClr val="294069"/>
                </a:solidFill>
                <a:latin typeface="Berthold Block"/>
                <a:ea typeface="Berthold Block"/>
                <a:cs typeface="Berthold Block"/>
                <a:sym typeface="Berthold Block"/>
              </a:rPr>
              <a:t>Saat İçinde Yapılması Gerekenler (Sepsis Paketi):</a:t>
            </a:r>
          </a:p>
        </p:txBody>
      </p:sp>
      <p:sp>
        <p:nvSpPr>
          <p:cNvPr name="TextBox 8" id="8"/>
          <p:cNvSpPr txBox="true"/>
          <p:nvPr/>
        </p:nvSpPr>
        <p:spPr>
          <a:xfrm rot="0">
            <a:off x="1028700" y="6957584"/>
            <a:ext cx="5705714" cy="2447925"/>
          </a:xfrm>
          <a:prstGeom prst="rect">
            <a:avLst/>
          </a:prstGeom>
        </p:spPr>
        <p:txBody>
          <a:bodyPr anchor="t" rtlCol="false" tIns="0" lIns="0" bIns="0" rIns="0">
            <a:spAutoFit/>
          </a:bodyPr>
          <a:lstStyle/>
          <a:p>
            <a:pPr algn="l">
              <a:lnSpc>
                <a:spcPts val="3262"/>
              </a:lnSpc>
              <a:spcBef>
                <a:spcPct val="0"/>
              </a:spcBef>
            </a:pPr>
            <a:r>
              <a:rPr lang="en-US" sz="2719">
                <a:solidFill>
                  <a:srgbClr val="294069"/>
                </a:solidFill>
                <a:latin typeface="Garet"/>
                <a:ea typeface="Garet"/>
                <a:cs typeface="Garet"/>
                <a:sym typeface="Garet"/>
              </a:rPr>
              <a:t>Sepsis, enfeksiyona karşı vücudun düzensiz yanıtının neden olduğu, hayatı tehdit eden bir organ disfonksiyonudur. Erken tanıma ve müdahale esastır.</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sp>
        <p:nvSpPr>
          <p:cNvPr name="TextBox 2" id="2"/>
          <p:cNvSpPr txBox="true"/>
          <p:nvPr/>
        </p:nvSpPr>
        <p:spPr>
          <a:xfrm rot="0">
            <a:off x="1028700" y="981075"/>
            <a:ext cx="16230600" cy="7780655"/>
          </a:xfrm>
          <a:prstGeom prst="rect">
            <a:avLst/>
          </a:prstGeom>
        </p:spPr>
        <p:txBody>
          <a:bodyPr anchor="t" rtlCol="false" tIns="0" lIns="0" bIns="0" rIns="0">
            <a:spAutoFit/>
          </a:bodyPr>
          <a:lstStyle/>
          <a:p>
            <a:pPr algn="l">
              <a:lnSpc>
                <a:spcPts val="4480"/>
              </a:lnSpc>
            </a:pPr>
            <a:r>
              <a:rPr lang="en-US" b="true" sz="3200" spc="-32" u="sng">
                <a:solidFill>
                  <a:srgbClr val="294069"/>
                </a:solidFill>
                <a:latin typeface="Garet Bold"/>
                <a:ea typeface="Garet Bold"/>
                <a:cs typeface="Garet Bold"/>
                <a:sym typeface="Garet Bold"/>
              </a:rPr>
              <a:t>Antibiyotik Zamanlaması: </a:t>
            </a:r>
          </a:p>
          <a:p>
            <a:pPr algn="l">
              <a:lnSpc>
                <a:spcPts val="4060"/>
              </a:lnSpc>
            </a:pPr>
            <a:r>
              <a:rPr lang="en-US" sz="2900" spc="-29" u="sng">
                <a:solidFill>
                  <a:srgbClr val="294069"/>
                </a:solidFill>
                <a:latin typeface="Garet"/>
                <a:ea typeface="Garet"/>
                <a:cs typeface="Garet"/>
                <a:sym typeface="Garet"/>
              </a:rPr>
              <a:t>Geniş spektrumlu antibiyotiklerin tanıdan sonraki ilk 1 saat içinde başlanması hedeflenir. Eğer bu mümkün değilse, ilk 3 saat içinde uygulanması kritik öneme sahiptir.</a:t>
            </a:r>
          </a:p>
          <a:p>
            <a:pPr algn="l">
              <a:lnSpc>
                <a:spcPts val="4060"/>
              </a:lnSpc>
            </a:pPr>
          </a:p>
          <a:p>
            <a:pPr algn="l">
              <a:lnSpc>
                <a:spcPts val="4480"/>
              </a:lnSpc>
            </a:pPr>
            <a:r>
              <a:rPr lang="en-US" sz="3200" spc="-32">
                <a:solidFill>
                  <a:srgbClr val="294069"/>
                </a:solidFill>
                <a:latin typeface="Garet"/>
                <a:ea typeface="Garet"/>
                <a:cs typeface="Garet"/>
                <a:sym typeface="Garet"/>
              </a:rPr>
              <a:t>Ampirik Antibiyotik Seçimi: </a:t>
            </a:r>
          </a:p>
          <a:p>
            <a:pPr algn="l">
              <a:lnSpc>
                <a:spcPts val="4060"/>
              </a:lnSpc>
            </a:pPr>
            <a:r>
              <a:rPr lang="en-US" sz="2900" spc="-29">
                <a:solidFill>
                  <a:srgbClr val="294069"/>
                </a:solidFill>
                <a:latin typeface="Garet"/>
                <a:ea typeface="Garet"/>
                <a:cs typeface="Garet"/>
                <a:sym typeface="Garet"/>
              </a:rPr>
              <a:t>Enfeksiyon odağına, lokal direnç verilerine, hastanın komorbiditelerine ve daha önce geçirdiği enfeksiyon/kolonizasyon durumuna göre belirlenir. </a:t>
            </a:r>
          </a:p>
          <a:p>
            <a:pPr algn="l">
              <a:lnSpc>
                <a:spcPts val="4060"/>
              </a:lnSpc>
            </a:pPr>
            <a:r>
              <a:rPr lang="en-US" sz="2900" spc="-29">
                <a:solidFill>
                  <a:srgbClr val="294069"/>
                </a:solidFill>
                <a:latin typeface="Garet"/>
                <a:ea typeface="Garet"/>
                <a:cs typeface="Garet"/>
                <a:sym typeface="Garet"/>
              </a:rPr>
              <a:t>Genellikle anti-pseudomonal bir beta-laktam (Piperasilin-tazobaktam, Sefepim, Meropenem) ile başlanır. </a:t>
            </a:r>
          </a:p>
          <a:p>
            <a:pPr algn="l">
              <a:lnSpc>
                <a:spcPts val="4060"/>
              </a:lnSpc>
            </a:pPr>
            <a:r>
              <a:rPr lang="en-US" sz="2900" spc="-29">
                <a:solidFill>
                  <a:srgbClr val="294069"/>
                </a:solidFill>
                <a:latin typeface="Garet"/>
                <a:ea typeface="Garet"/>
                <a:cs typeface="Garet"/>
                <a:sym typeface="Garet"/>
              </a:rPr>
              <a:t>MRSA riski varsa Vankomisin veya Linezolid eklenir. </a:t>
            </a:r>
          </a:p>
          <a:p>
            <a:pPr algn="l">
              <a:lnSpc>
                <a:spcPts val="4060"/>
              </a:lnSpc>
            </a:pPr>
            <a:r>
              <a:rPr lang="en-US" sz="2900" spc="-29">
                <a:solidFill>
                  <a:srgbClr val="294069"/>
                </a:solidFill>
                <a:latin typeface="Garet"/>
                <a:ea typeface="Garet"/>
                <a:cs typeface="Garet"/>
                <a:sym typeface="Garet"/>
              </a:rPr>
              <a:t>Şok durumunda veya çoklu ilaç dirençli Gram-negatif riski yüksekse ikinci bir anti-pseudomonal ajan (Aminoglikozid veya Florokinolon) eklenebilir. </a:t>
            </a:r>
          </a:p>
          <a:p>
            <a:pPr algn="l" marL="0" indent="0" lvl="0">
              <a:lnSpc>
                <a:spcPts val="4060"/>
              </a:lnSpc>
              <a:spcBef>
                <a:spcPct val="0"/>
              </a:spcBef>
            </a:pPr>
            <a:r>
              <a:rPr lang="en-US" sz="2900" spc="-29">
                <a:solidFill>
                  <a:srgbClr val="294069"/>
                </a:solidFill>
                <a:latin typeface="Garet"/>
                <a:ea typeface="Garet"/>
                <a:cs typeface="Garet"/>
                <a:sym typeface="Garet"/>
              </a:rPr>
              <a:t>Kültür sonuçları ve hastanın klinik yanıtına göre 48-72 saat içinde de-eskalasyon yapılmalıdır.</a:t>
            </a:r>
          </a:p>
          <a:p>
            <a:pPr algn="l" marL="0" indent="0" lvl="0">
              <a:lnSpc>
                <a:spcPts val="4060"/>
              </a:lnSpc>
              <a:spcBef>
                <a:spcPct val="0"/>
              </a:spcBef>
            </a:pPr>
          </a:p>
        </p:txBody>
      </p:sp>
      <p:grpSp>
        <p:nvGrpSpPr>
          <p:cNvPr name="Group 3" id="3"/>
          <p:cNvGrpSpPr/>
          <p:nvPr/>
        </p:nvGrpSpPr>
        <p:grpSpPr>
          <a:xfrm rot="0">
            <a:off x="0" y="9806661"/>
            <a:ext cx="18288000" cy="480339"/>
            <a:chOff x="0" y="0"/>
            <a:chExt cx="4816593" cy="126509"/>
          </a:xfrm>
        </p:grpSpPr>
        <p:sp>
          <p:nvSpPr>
            <p:cNvPr name="Freeform 4" id="4"/>
            <p:cNvSpPr/>
            <p:nvPr/>
          </p:nvSpPr>
          <p:spPr>
            <a:xfrm flipH="false" flipV="false" rot="0">
              <a:off x="0" y="0"/>
              <a:ext cx="4816592" cy="126509"/>
            </a:xfrm>
            <a:custGeom>
              <a:avLst/>
              <a:gdLst/>
              <a:ahLst/>
              <a:cxnLst/>
              <a:rect r="r" b="b" t="t" l="l"/>
              <a:pathLst>
                <a:path h="126509" w="4816592">
                  <a:moveTo>
                    <a:pt x="0" y="0"/>
                  </a:moveTo>
                  <a:lnTo>
                    <a:pt x="4816592" y="0"/>
                  </a:lnTo>
                  <a:lnTo>
                    <a:pt x="4816592" y="126509"/>
                  </a:lnTo>
                  <a:lnTo>
                    <a:pt x="0" y="126509"/>
                  </a:lnTo>
                  <a:close/>
                </a:path>
              </a:pathLst>
            </a:custGeom>
            <a:solidFill>
              <a:srgbClr val="F4956F"/>
            </a:solidFill>
          </p:spPr>
        </p:sp>
        <p:sp>
          <p:nvSpPr>
            <p:cNvPr name="TextBox 5" id="5"/>
            <p:cNvSpPr txBox="true"/>
            <p:nvPr/>
          </p:nvSpPr>
          <p:spPr>
            <a:xfrm>
              <a:off x="0" y="0"/>
              <a:ext cx="4816593" cy="126509"/>
            </a:xfrm>
            <a:prstGeom prst="rect">
              <a:avLst/>
            </a:prstGeom>
          </p:spPr>
          <p:txBody>
            <a:bodyPr anchor="ctr" rtlCol="false" tIns="50800" lIns="50800" bIns="50800" rIns="50800"/>
            <a:lstStyle/>
            <a:p>
              <a:pPr algn="ctr">
                <a:lnSpc>
                  <a:spcPts val="2639"/>
                </a:lnSpc>
              </a:pPr>
            </a:p>
          </p:txBody>
        </p:sp>
      </p:grpSp>
    </p:spTree>
  </p:cSld>
  <p:clrMapOvr>
    <a:masterClrMapping/>
  </p:clrMapOvr>
</p:sld>
</file>

<file path=ppt/slides/slide14.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1269677" y="-1839613"/>
            <a:ext cx="20827355" cy="11740717"/>
            <a:chOff x="0" y="0"/>
            <a:chExt cx="660400" cy="372278"/>
          </a:xfrm>
        </p:grpSpPr>
        <p:sp>
          <p:nvSpPr>
            <p:cNvPr name="Freeform 3" id="3"/>
            <p:cNvSpPr/>
            <p:nvPr/>
          </p:nvSpPr>
          <p:spPr>
            <a:xfrm flipH="false" flipV="false" rot="0">
              <a:off x="0" y="0"/>
              <a:ext cx="660400" cy="372278"/>
            </a:xfrm>
            <a:custGeom>
              <a:avLst/>
              <a:gdLst/>
              <a:ahLst/>
              <a:cxnLst/>
              <a:rect r="r" b="b" t="t" l="l"/>
              <a:pathLst>
                <a:path h="372278" w="660400">
                  <a:moveTo>
                    <a:pt x="220252" y="353209"/>
                  </a:moveTo>
                  <a:cubicBezTo>
                    <a:pt x="254109" y="364723"/>
                    <a:pt x="292600" y="372278"/>
                    <a:pt x="330378" y="372278"/>
                  </a:cubicBezTo>
                  <a:cubicBezTo>
                    <a:pt x="368157" y="372278"/>
                    <a:pt x="404509" y="365801"/>
                    <a:pt x="438009" y="354287"/>
                  </a:cubicBezTo>
                  <a:cubicBezTo>
                    <a:pt x="438723" y="353928"/>
                    <a:pt x="439435" y="353928"/>
                    <a:pt x="440148" y="353569"/>
                  </a:cubicBezTo>
                  <a:cubicBezTo>
                    <a:pt x="565955" y="307513"/>
                    <a:pt x="658618" y="185899"/>
                    <a:pt x="660400" y="53561"/>
                  </a:cubicBezTo>
                  <a:lnTo>
                    <a:pt x="660400" y="0"/>
                  </a:lnTo>
                  <a:lnTo>
                    <a:pt x="0" y="0"/>
                  </a:lnTo>
                  <a:lnTo>
                    <a:pt x="0" y="53522"/>
                  </a:lnTo>
                  <a:cubicBezTo>
                    <a:pt x="1782" y="186618"/>
                    <a:pt x="93019" y="308233"/>
                    <a:pt x="220252" y="353209"/>
                  </a:cubicBezTo>
                  <a:close/>
                </a:path>
              </a:pathLst>
            </a:custGeom>
            <a:solidFill>
              <a:srgbClr val="A1D4E1"/>
            </a:solidFill>
          </p:spPr>
        </p:sp>
        <p:sp>
          <p:nvSpPr>
            <p:cNvPr name="TextBox 4" id="4"/>
            <p:cNvSpPr txBox="true"/>
            <p:nvPr/>
          </p:nvSpPr>
          <p:spPr>
            <a:xfrm>
              <a:off x="0" y="0"/>
              <a:ext cx="660400" cy="245278"/>
            </a:xfrm>
            <a:prstGeom prst="rect">
              <a:avLst/>
            </a:prstGeom>
          </p:spPr>
          <p:txBody>
            <a:bodyPr anchor="ctr" rtlCol="false" tIns="50800" lIns="50800" bIns="50800" rIns="50800"/>
            <a:lstStyle/>
            <a:p>
              <a:pPr algn="ctr">
                <a:lnSpc>
                  <a:spcPts val="2639"/>
                </a:lnSpc>
              </a:pPr>
            </a:p>
          </p:txBody>
        </p:sp>
      </p:grpSp>
      <p:sp>
        <p:nvSpPr>
          <p:cNvPr name="TextBox 5" id="5"/>
          <p:cNvSpPr txBox="true"/>
          <p:nvPr/>
        </p:nvSpPr>
        <p:spPr>
          <a:xfrm rot="0">
            <a:off x="2856553" y="3256280"/>
            <a:ext cx="12574894" cy="2583815"/>
          </a:xfrm>
          <a:prstGeom prst="rect">
            <a:avLst/>
          </a:prstGeom>
        </p:spPr>
        <p:txBody>
          <a:bodyPr anchor="t" rtlCol="false" tIns="0" lIns="0" bIns="0" rIns="0">
            <a:spAutoFit/>
          </a:bodyPr>
          <a:lstStyle/>
          <a:p>
            <a:pPr algn="ctr" marL="0" indent="0" lvl="0">
              <a:lnSpc>
                <a:spcPts val="10120"/>
              </a:lnSpc>
              <a:spcBef>
                <a:spcPct val="0"/>
              </a:spcBef>
            </a:pPr>
            <a:r>
              <a:rPr lang="en-US" sz="9200" spc="46">
                <a:solidFill>
                  <a:srgbClr val="294069"/>
                </a:solidFill>
                <a:latin typeface="Berthold Block"/>
                <a:ea typeface="Berthold Block"/>
                <a:cs typeface="Berthold Block"/>
                <a:sym typeface="Berthold Block"/>
              </a:rPr>
              <a:t>ÖZEL DURUMLAR VE EK BİLGİLER</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612220"/>
            <a:chOff x="0" y="0"/>
            <a:chExt cx="4816593" cy="687992"/>
          </a:xfrm>
        </p:grpSpPr>
        <p:sp>
          <p:nvSpPr>
            <p:cNvPr name="Freeform 3" id="3"/>
            <p:cNvSpPr/>
            <p:nvPr/>
          </p:nvSpPr>
          <p:spPr>
            <a:xfrm flipH="false" flipV="false" rot="0">
              <a:off x="0" y="0"/>
              <a:ext cx="4816592" cy="687992"/>
            </a:xfrm>
            <a:custGeom>
              <a:avLst/>
              <a:gdLst/>
              <a:ahLst/>
              <a:cxnLst/>
              <a:rect r="r" b="b" t="t" l="l"/>
              <a:pathLst>
                <a:path h="687992" w="4816592">
                  <a:moveTo>
                    <a:pt x="0" y="0"/>
                  </a:moveTo>
                  <a:lnTo>
                    <a:pt x="4816592" y="0"/>
                  </a:lnTo>
                  <a:lnTo>
                    <a:pt x="4816592" y="687992"/>
                  </a:lnTo>
                  <a:lnTo>
                    <a:pt x="0" y="687992"/>
                  </a:lnTo>
                  <a:close/>
                </a:path>
              </a:pathLst>
            </a:custGeom>
            <a:solidFill>
              <a:srgbClr val="A1D4E1"/>
            </a:solidFill>
          </p:spPr>
        </p:sp>
        <p:sp>
          <p:nvSpPr>
            <p:cNvPr name="TextBox 4" id="4"/>
            <p:cNvSpPr txBox="true"/>
            <p:nvPr/>
          </p:nvSpPr>
          <p:spPr>
            <a:xfrm>
              <a:off x="0" y="0"/>
              <a:ext cx="4816593" cy="687992"/>
            </a:xfrm>
            <a:prstGeom prst="rect">
              <a:avLst/>
            </a:prstGeom>
          </p:spPr>
          <p:txBody>
            <a:bodyPr anchor="ctr" rtlCol="false" tIns="50800" lIns="50800" bIns="50800" rIns="50800"/>
            <a:lstStyle/>
            <a:p>
              <a:pPr algn="ctr">
                <a:lnSpc>
                  <a:spcPts val="2639"/>
                </a:lnSpc>
              </a:pPr>
            </a:p>
          </p:txBody>
        </p:sp>
      </p:grpSp>
      <p:sp>
        <p:nvSpPr>
          <p:cNvPr name="TextBox 5" id="5"/>
          <p:cNvSpPr txBox="true"/>
          <p:nvPr/>
        </p:nvSpPr>
        <p:spPr>
          <a:xfrm rot="0">
            <a:off x="1028700" y="2816613"/>
            <a:ext cx="16230600" cy="7159716"/>
          </a:xfrm>
          <a:prstGeom prst="rect">
            <a:avLst/>
          </a:prstGeom>
        </p:spPr>
        <p:txBody>
          <a:bodyPr anchor="t" rtlCol="false" tIns="0" lIns="0" bIns="0" rIns="0">
            <a:spAutoFit/>
          </a:bodyPr>
          <a:lstStyle/>
          <a:p>
            <a:pPr algn="l">
              <a:lnSpc>
                <a:spcPts val="3946"/>
              </a:lnSpc>
            </a:pPr>
            <a:r>
              <a:rPr lang="en-US" b="true" sz="2630">
                <a:solidFill>
                  <a:srgbClr val="000000"/>
                </a:solidFill>
                <a:latin typeface="Garet Bold"/>
                <a:ea typeface="Garet Bold"/>
                <a:cs typeface="Garet Bold"/>
                <a:sym typeface="Garet Bold"/>
              </a:rPr>
              <a:t>Cerrahi alan enfeksiyonlarını (CAE) önlemek amacıyla yapılan antibiyotik profilaksisi, akılcı antibiyotik kullanımının önemli bir parçasıdır. Temel ilkeler şunlardır:</a:t>
            </a:r>
          </a:p>
          <a:p>
            <a:pPr algn="l" marL="546429" indent="-273214" lvl="1">
              <a:lnSpc>
                <a:spcPts val="3796"/>
              </a:lnSpc>
              <a:buAutoNum type="arabicPeriod" startAt="1"/>
            </a:pPr>
            <a:r>
              <a:rPr lang="en-US" b="true" sz="2530">
                <a:solidFill>
                  <a:srgbClr val="000000"/>
                </a:solidFill>
                <a:latin typeface="Garet Bold"/>
                <a:ea typeface="Garet Bold"/>
                <a:cs typeface="Garet Bold"/>
                <a:sym typeface="Garet Bold"/>
              </a:rPr>
              <a:t>Endikasyon:</a:t>
            </a:r>
            <a:r>
              <a:rPr lang="en-US" sz="2530">
                <a:solidFill>
                  <a:srgbClr val="000000"/>
                </a:solidFill>
                <a:latin typeface="Garet"/>
                <a:ea typeface="Garet"/>
                <a:cs typeface="Garet"/>
                <a:sym typeface="Garet"/>
              </a:rPr>
              <a:t> Profilaksi, sadece enfeksiyon riskinin yüksek olduğu (kontamine veya temiz-kontamine yaralar) veya enfeksiyon gelişmesi durumunda ciddi sonuçlar doğurabilecek (örn: protez implantasyonu) cerrahi girişimlerde uygulanmalıdır.</a:t>
            </a:r>
          </a:p>
          <a:p>
            <a:pPr algn="l" marL="546429" indent="-273214" lvl="1">
              <a:lnSpc>
                <a:spcPts val="3796"/>
              </a:lnSpc>
              <a:buAutoNum type="arabicPeriod" startAt="1"/>
            </a:pPr>
            <a:r>
              <a:rPr lang="en-US" b="true" sz="2530">
                <a:solidFill>
                  <a:srgbClr val="000000"/>
                </a:solidFill>
                <a:latin typeface="Garet Bold"/>
                <a:ea typeface="Garet Bold"/>
                <a:cs typeface="Garet Bold"/>
                <a:sym typeface="Garet Bold"/>
              </a:rPr>
              <a:t>Zamanlama: </a:t>
            </a:r>
            <a:r>
              <a:rPr lang="en-US" sz="2530">
                <a:solidFill>
                  <a:srgbClr val="000000"/>
                </a:solidFill>
                <a:latin typeface="Garet"/>
                <a:ea typeface="Garet"/>
                <a:cs typeface="Garet"/>
                <a:sym typeface="Garet"/>
              </a:rPr>
              <a:t>Antibiyotik, cerrahi insizyondan önceki 60 dakika içinde IV yolla verilmelidir. Bu, dokuda yeterli konsantrasyona ulaşılmasını sağlar. Vankomisin veya florokinolonlar gibi daha uzun infüzyon süresi gerektiren ilaçlar için bu süre 120 dakikaya kadar çıkabilir.</a:t>
            </a:r>
          </a:p>
          <a:p>
            <a:pPr algn="l" marL="546429" indent="-273214" lvl="1">
              <a:lnSpc>
                <a:spcPts val="3796"/>
              </a:lnSpc>
              <a:buAutoNum type="arabicPeriod" startAt="1"/>
            </a:pPr>
            <a:r>
              <a:rPr lang="en-US" b="true" sz="2530">
                <a:solidFill>
                  <a:srgbClr val="000000"/>
                </a:solidFill>
                <a:latin typeface="Garet Bold"/>
                <a:ea typeface="Garet Bold"/>
                <a:cs typeface="Garet Bold"/>
                <a:sym typeface="Garet Bold"/>
              </a:rPr>
              <a:t>İlaç Seçimi: </a:t>
            </a:r>
            <a:r>
              <a:rPr lang="en-US" sz="2530">
                <a:solidFill>
                  <a:srgbClr val="000000"/>
                </a:solidFill>
                <a:latin typeface="Garet"/>
                <a:ea typeface="Garet"/>
                <a:cs typeface="Garet"/>
                <a:sym typeface="Garet"/>
              </a:rPr>
              <a:t>Seçilecek antibiyotik, o cerrahi bölgede en sık enfeksiyona neden olan patojenlere (genellikle cilt florası, örn: S. aureus, S. epidermidis) etkili olmalıdır. Sefazolin, dar spektrumu, etkinliği ve düşük maliyeti nedeniyle çoğu temiz ve temiz-kontamine cerrahi için tercih edilen ajandır.</a:t>
            </a:r>
          </a:p>
          <a:p>
            <a:pPr algn="l" marL="546429" indent="-273214" lvl="1">
              <a:lnSpc>
                <a:spcPts val="3796"/>
              </a:lnSpc>
              <a:buAutoNum type="arabicPeriod" startAt="1"/>
            </a:pPr>
            <a:r>
              <a:rPr lang="en-US" b="true" sz="2530">
                <a:solidFill>
                  <a:srgbClr val="000000"/>
                </a:solidFill>
                <a:latin typeface="Garet Bold"/>
                <a:ea typeface="Garet Bold"/>
                <a:cs typeface="Garet Bold"/>
                <a:sym typeface="Garet Bold"/>
              </a:rPr>
              <a:t>Süre: </a:t>
            </a:r>
            <a:r>
              <a:rPr lang="en-US" sz="2530">
                <a:solidFill>
                  <a:srgbClr val="000000"/>
                </a:solidFill>
                <a:latin typeface="Garet"/>
                <a:ea typeface="Garet"/>
                <a:cs typeface="Garet"/>
                <a:sym typeface="Garet"/>
              </a:rPr>
              <a:t>Profilaksi genellikle tek doz ile sınırlıdır. Cerrahi süresi ilacın yarı ömrünün iki katını aşarsa veya kanama miktarı fazlaysa (&gt;1500 mL) intraoperatif ek doz gerekebilir. Profilaksi, cerrahi bittikten sonra 24 saatten daha uzun sürdürülmemelidir.</a:t>
            </a:r>
          </a:p>
        </p:txBody>
      </p:sp>
      <p:sp>
        <p:nvSpPr>
          <p:cNvPr name="TextBox 6" id="6"/>
          <p:cNvSpPr txBox="true"/>
          <p:nvPr/>
        </p:nvSpPr>
        <p:spPr>
          <a:xfrm rot="0">
            <a:off x="1028700" y="1028700"/>
            <a:ext cx="7642464" cy="561975"/>
          </a:xfrm>
          <a:prstGeom prst="rect">
            <a:avLst/>
          </a:prstGeom>
        </p:spPr>
        <p:txBody>
          <a:bodyPr anchor="t" rtlCol="false" tIns="0" lIns="0" bIns="0" rIns="0">
            <a:spAutoFit/>
          </a:bodyPr>
          <a:lstStyle/>
          <a:p>
            <a:pPr algn="l">
              <a:lnSpc>
                <a:spcPts val="4439"/>
              </a:lnSpc>
            </a:pPr>
            <a:r>
              <a:rPr lang="en-US" b="true" sz="3699">
                <a:solidFill>
                  <a:srgbClr val="294069"/>
                </a:solidFill>
                <a:latin typeface="Garet Bold"/>
                <a:ea typeface="Garet Bold"/>
                <a:cs typeface="Garet Bold"/>
                <a:sym typeface="Garet Bold"/>
              </a:rPr>
              <a:t>Antibiyotik Profilaksisi</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1787222"/>
            <a:chOff x="0" y="0"/>
            <a:chExt cx="4816593" cy="470709"/>
          </a:xfrm>
        </p:grpSpPr>
        <p:sp>
          <p:nvSpPr>
            <p:cNvPr name="Freeform 3" id="3"/>
            <p:cNvSpPr/>
            <p:nvPr/>
          </p:nvSpPr>
          <p:spPr>
            <a:xfrm flipH="false" flipV="false" rot="0">
              <a:off x="0" y="0"/>
              <a:ext cx="4816592" cy="470709"/>
            </a:xfrm>
            <a:custGeom>
              <a:avLst/>
              <a:gdLst/>
              <a:ahLst/>
              <a:cxnLst/>
              <a:rect r="r" b="b" t="t" l="l"/>
              <a:pathLst>
                <a:path h="470709" w="4816592">
                  <a:moveTo>
                    <a:pt x="0" y="0"/>
                  </a:moveTo>
                  <a:lnTo>
                    <a:pt x="4816592" y="0"/>
                  </a:lnTo>
                  <a:lnTo>
                    <a:pt x="4816592" y="470709"/>
                  </a:lnTo>
                  <a:lnTo>
                    <a:pt x="0" y="470709"/>
                  </a:lnTo>
                  <a:close/>
                </a:path>
              </a:pathLst>
            </a:custGeom>
            <a:solidFill>
              <a:srgbClr val="A1D4E1"/>
            </a:solidFill>
          </p:spPr>
        </p:sp>
        <p:sp>
          <p:nvSpPr>
            <p:cNvPr name="TextBox 4" id="4"/>
            <p:cNvSpPr txBox="true"/>
            <p:nvPr/>
          </p:nvSpPr>
          <p:spPr>
            <a:xfrm>
              <a:off x="0" y="0"/>
              <a:ext cx="4816593" cy="470709"/>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0" y="1228515"/>
          <a:ext cx="18288000" cy="9058485"/>
        </p:xfrm>
        <a:graphic>
          <a:graphicData uri="http://schemas.openxmlformats.org/drawingml/2006/table">
            <a:tbl>
              <a:tblPr/>
              <a:tblGrid>
                <a:gridCol w="2147451"/>
                <a:gridCol w="3750902"/>
                <a:gridCol w="4107883"/>
                <a:gridCol w="8281764"/>
              </a:tblGrid>
              <a:tr h="940402">
                <a:tc>
                  <a:txBody>
                    <a:bodyPr anchor="t" rtlCol="false"/>
                    <a:lstStyle/>
                    <a:p>
                      <a:pPr algn="ctr">
                        <a:lnSpc>
                          <a:spcPts val="2940"/>
                        </a:lnSpc>
                        <a:defRPr/>
                      </a:pPr>
                      <a:r>
                        <a:rPr lang="en-US" b="true" sz="2100">
                          <a:solidFill>
                            <a:srgbClr val="294069"/>
                          </a:solidFill>
                          <a:latin typeface="Garet Bold"/>
                          <a:ea typeface="Garet Bold"/>
                          <a:cs typeface="Garet Bold"/>
                          <a:sym typeface="Garet Bold"/>
                        </a:rPr>
                        <a:t>PATOJ</a:t>
                      </a:r>
                      <a:r>
                        <a:rPr lang="en-US" b="true" sz="2100">
                          <a:solidFill>
                            <a:srgbClr val="294069"/>
                          </a:solidFill>
                          <a:latin typeface="Garet Bold"/>
                          <a:ea typeface="Garet Bold"/>
                          <a:cs typeface="Garet Bold"/>
                          <a:sym typeface="Garet Bold"/>
                        </a:rPr>
                        <a:t>EN</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4956F"/>
                    </a:solidFill>
                  </a:tcPr>
                </a:tc>
                <a:tc>
                  <a:txBody>
                    <a:bodyPr anchor="t" rtlCol="false"/>
                    <a:lstStyle/>
                    <a:p>
                      <a:pPr algn="ctr">
                        <a:lnSpc>
                          <a:spcPts val="2940"/>
                        </a:lnSpc>
                        <a:defRPr/>
                      </a:pPr>
                      <a:r>
                        <a:rPr lang="en-US" b="true" sz="2100">
                          <a:solidFill>
                            <a:srgbClr val="294069"/>
                          </a:solidFill>
                          <a:latin typeface="Garet Bold"/>
                          <a:ea typeface="Garet Bold"/>
                          <a:cs typeface="Garet Bold"/>
                          <a:sym typeface="Garet Bold"/>
                        </a:rPr>
                        <a:t>AÇILIMI</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4956F"/>
                    </a:solidFill>
                  </a:tcPr>
                </a:tc>
                <a:tc>
                  <a:txBody>
                    <a:bodyPr anchor="t" rtlCol="false"/>
                    <a:lstStyle/>
                    <a:p>
                      <a:pPr algn="ctr">
                        <a:lnSpc>
                          <a:spcPts val="2940"/>
                        </a:lnSpc>
                        <a:defRPr/>
                      </a:pPr>
                      <a:r>
                        <a:rPr lang="en-US" b="true" sz="2100">
                          <a:solidFill>
                            <a:srgbClr val="294069"/>
                          </a:solidFill>
                          <a:latin typeface="Garet Bold"/>
                          <a:ea typeface="Garet Bold"/>
                          <a:cs typeface="Garet Bold"/>
                          <a:sym typeface="Garet Bold"/>
                        </a:rPr>
                        <a:t>ÖNEMLI DIRENÇ MEKANIZMASI</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4956F"/>
                    </a:solidFill>
                  </a:tcPr>
                </a:tc>
                <a:tc>
                  <a:txBody>
                    <a:bodyPr anchor="t" rtlCol="false"/>
                    <a:lstStyle/>
                    <a:p>
                      <a:pPr algn="ctr">
                        <a:lnSpc>
                          <a:spcPts val="2940"/>
                        </a:lnSpc>
                        <a:defRPr/>
                      </a:pPr>
                      <a:r>
                        <a:rPr lang="en-US" b="true" sz="2100">
                          <a:solidFill>
                            <a:srgbClr val="294069"/>
                          </a:solidFill>
                          <a:latin typeface="Garet Bold"/>
                          <a:ea typeface="Garet Bold"/>
                          <a:cs typeface="Garet Bold"/>
                          <a:sym typeface="Garet Bold"/>
                        </a:rPr>
                        <a:t>TEDAVI SEÇENEKLERI</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4956F"/>
                    </a:solidFill>
                  </a:tcPr>
                </a:tc>
              </a:tr>
              <a:tr h="1141910">
                <a:tc>
                  <a:txBody>
                    <a:bodyPr anchor="t" rtlCol="false"/>
                    <a:lstStyle/>
                    <a:p>
                      <a:pPr algn="ctr">
                        <a:lnSpc>
                          <a:spcPts val="2520"/>
                        </a:lnSpc>
                        <a:defRPr/>
                      </a:pPr>
                      <a:r>
                        <a:rPr lang="en-US" sz="1800">
                          <a:solidFill>
                            <a:srgbClr val="000000"/>
                          </a:solidFill>
                          <a:latin typeface="Garet"/>
                          <a:ea typeface="Garet"/>
                          <a:cs typeface="Garet"/>
                          <a:sym typeface="Garet"/>
                        </a:rPr>
                        <a:t>MRSA</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Metisiline Dirençli Staphylococcus aureus</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mecA geni aracılığıyla penisilin bağlayan protein (PBP2a) değişikliği</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Vankomisin, Linezolid, Daptomisin</a:t>
                      </a:r>
                      <a:endParaRPr lang="en-US" sz="1100"/>
                    </a:p>
                    <a:p>
                      <a:pPr algn="ctr">
                        <a:lnSpc>
                          <a:spcPts val="2520"/>
                        </a:lnSpc>
                      </a:pPr>
                      <a:r>
                        <a:rPr lang="en-US" sz="1800">
                          <a:solidFill>
                            <a:srgbClr val="000000"/>
                          </a:solidFill>
                          <a:latin typeface="Garet"/>
                          <a:ea typeface="Garet"/>
                          <a:cs typeface="Garet"/>
                          <a:sym typeface="Garet"/>
                        </a:rPr>
                        <a:t>Deri/Yumuşak Doku (Ayaktan): TMP-SMX, Doksisiklin, Klindamisin</a:t>
                      </a:r>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r>
              <a:tr h="1141910">
                <a:tc>
                  <a:txBody>
                    <a:bodyPr anchor="t" rtlCol="false"/>
                    <a:lstStyle/>
                    <a:p>
                      <a:pPr algn="ctr">
                        <a:lnSpc>
                          <a:spcPts val="2520"/>
                        </a:lnSpc>
                        <a:defRPr/>
                      </a:pPr>
                      <a:r>
                        <a:rPr lang="en-US" sz="1800">
                          <a:solidFill>
                            <a:srgbClr val="000000"/>
                          </a:solidFill>
                          <a:latin typeface="Garet"/>
                          <a:ea typeface="Garet"/>
                          <a:cs typeface="Garet"/>
                          <a:sym typeface="Garet"/>
                        </a:rPr>
                        <a:t>VRE</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Vankomisine Dirençli Enterococcus (E. faecium &gt; E. faecalis)</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vanA veya vanB genleri ile peptidoglikan öncüllerinde değişiklik</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Linezolid, Daptomisin</a:t>
                      </a:r>
                      <a:endParaRPr lang="en-US" sz="1100"/>
                    </a:p>
                    <a:p>
                      <a:pPr algn="ctr">
                        <a:lnSpc>
                          <a:spcPts val="2520"/>
                        </a:lnSpc>
                      </a:pPr>
                      <a:r>
                        <a:rPr lang="en-US" sz="1800">
                          <a:solidFill>
                            <a:srgbClr val="000000"/>
                          </a:solidFill>
                          <a:latin typeface="Garet"/>
                          <a:ea typeface="Garet"/>
                          <a:cs typeface="Garet"/>
                          <a:sym typeface="Garet"/>
                        </a:rPr>
                        <a:t>Sistit için: Nitrofurantoin, Fosfomisin</a:t>
                      </a:r>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r>
              <a:tr h="1775222">
                <a:tc>
                  <a:txBody>
                    <a:bodyPr anchor="t" rtlCol="false"/>
                    <a:lstStyle/>
                    <a:p>
                      <a:pPr algn="ctr">
                        <a:lnSpc>
                          <a:spcPts val="2520"/>
                        </a:lnSpc>
                        <a:defRPr/>
                      </a:pPr>
                      <a:r>
                        <a:rPr lang="en-US" sz="1800">
                          <a:solidFill>
                            <a:srgbClr val="000000"/>
                          </a:solidFill>
                          <a:latin typeface="Garet"/>
                          <a:ea typeface="Garet"/>
                          <a:cs typeface="Garet"/>
                          <a:sym typeface="Garet"/>
                        </a:rPr>
                        <a:t>ESBL</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Genişlemiş Spektrumlu Beta-Laktamaz Üreten Bakteriler (E. coli, Klebsiella spp.)</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Çoğu penisilin, sefalosporin ve aztreonamı hidrolize eden enzimler</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Karbapenemler (Meropenem, İmipenem, Ertapenem)</a:t>
                      </a:r>
                      <a:endParaRPr lang="en-US" sz="1100"/>
                    </a:p>
                    <a:p>
                      <a:pPr algn="ctr">
                        <a:lnSpc>
                          <a:spcPts val="2520"/>
                        </a:lnSpc>
                      </a:pPr>
                      <a:r>
                        <a:rPr lang="en-US" sz="1800">
                          <a:solidFill>
                            <a:srgbClr val="000000"/>
                          </a:solidFill>
                          <a:latin typeface="Garet"/>
                          <a:ea typeface="Garet"/>
                          <a:cs typeface="Garet"/>
                          <a:sym typeface="Garet"/>
                        </a:rPr>
                        <a:t>Komplike olmayan sistit için: Fosfomisin, Nitrofurantoin</a:t>
                      </a:r>
                    </a:p>
                    <a:p>
                      <a:pPr algn="ctr">
                        <a:lnSpc>
                          <a:spcPts val="2520"/>
                        </a:lnSpc>
                      </a:pPr>
                      <a:r>
                        <a:rPr lang="en-US" sz="1800">
                          <a:solidFill>
                            <a:srgbClr val="000000"/>
                          </a:solidFill>
                          <a:latin typeface="Garet"/>
                          <a:ea typeface="Garet"/>
                          <a:cs typeface="Garet"/>
                          <a:sym typeface="Garet"/>
                        </a:rPr>
                        <a:t>Not: Piperasilin-tazobaktam, özellikle kan dolaşımı enfeksiyonlarında, artan başarısızlık riski nedeniyle ESBL enfeksiyonları için güvenilir bir seçenek olarak görülmemektedir.</a:t>
                      </a:r>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r>
              <a:tr h="1458566">
                <a:tc>
                  <a:txBody>
                    <a:bodyPr anchor="t" rtlCol="false"/>
                    <a:lstStyle/>
                    <a:p>
                      <a:pPr algn="ctr">
                        <a:lnSpc>
                          <a:spcPts val="2520"/>
                        </a:lnSpc>
                        <a:defRPr/>
                      </a:pPr>
                      <a:r>
                        <a:rPr lang="en-US" sz="1800">
                          <a:solidFill>
                            <a:srgbClr val="000000"/>
                          </a:solidFill>
                          <a:latin typeface="Garet"/>
                          <a:ea typeface="Garet"/>
                          <a:cs typeface="Garet"/>
                          <a:sym typeface="Garet"/>
                        </a:rPr>
                        <a:t>CRE</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Karbapeneme Dirençli Enterobacterales</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Karbapenemaz enzimleri (KPC, NDM, OXA-48)</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Tedavi, karbapenemaz tipine göre yönlendirilmelidir. KPC üretenler için: Seftazidim-avibaktam, Meropenem-vaborbaktam. Metallo-beta-laktamaz (MBL, örn: NDM) üretenler için: Seftazidim-avibaktam + Aztreonam kombinasyonu veya Sefiderokol.</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r>
              <a:tr h="1141910">
                <a:tc>
                  <a:txBody>
                    <a:bodyPr anchor="t" rtlCol="false"/>
                    <a:lstStyle/>
                    <a:p>
                      <a:pPr algn="ctr">
                        <a:lnSpc>
                          <a:spcPts val="2520"/>
                        </a:lnSpc>
                        <a:defRPr/>
                      </a:pPr>
                      <a:r>
                        <a:rPr lang="en-US" sz="1800">
                          <a:solidFill>
                            <a:srgbClr val="000000"/>
                          </a:solidFill>
                          <a:latin typeface="Garet"/>
                          <a:ea typeface="Garet"/>
                          <a:cs typeface="Garet"/>
                          <a:sym typeface="Garet"/>
                        </a:rPr>
                        <a:t>CRAB</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Karbapeneme Dirençli Acinetobacter baumannii</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Çeşitli karbapenemaz enzimleri ve porin kayıpları</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Sulbaktam-durlobaktam + meropenem/imipenem. Alternatif: Yüksek doz ampisilin-sulbaktam (27 g/gün) içeren kombinasyon rejimleri (eğer yeni ajanlar mevcut değilse).</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r>
              <a:tr h="1458566">
                <a:tc>
                  <a:txBody>
                    <a:bodyPr anchor="t" rtlCol="false"/>
                    <a:lstStyle/>
                    <a:p>
                      <a:pPr algn="ctr">
                        <a:lnSpc>
                          <a:spcPts val="2520"/>
                        </a:lnSpc>
                        <a:defRPr/>
                      </a:pPr>
                      <a:r>
                        <a:rPr lang="en-US" sz="1800">
                          <a:solidFill>
                            <a:srgbClr val="000000"/>
                          </a:solidFill>
                          <a:latin typeface="Garet"/>
                          <a:ea typeface="Garet"/>
                          <a:cs typeface="Garet"/>
                          <a:sym typeface="Garet"/>
                        </a:rPr>
                        <a:t>Stenotrophomonas maltophilia</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Çoklu ilaç dirençli Gram-negatif basil</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İntrinsik beta-laktamaz üretimi ve çoklu direnç mekanizmaları</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Trimetoprim-sulfametoksazol (TMP-SMX). Alternatifler: Minosiklin, Levofloksasin, Sefiderokol. Dirençli veya ciddi enfeksiyonlarda Seftazidim-avibaktam + Aztreonam kombinasyonu düşünülebilir. Not: Tigesiklin artık önerilmemektedir.</a:t>
                      </a:r>
                      <a:endParaRPr lang="en-US" sz="1100"/>
                    </a:p>
                  </a:txBody>
                  <a:tcPr marL="0" marR="0" marT="0" marB="0" anchor="ctr">
                    <a:lnL cmpd="sng" algn="ctr" cap="flat" w="66675">
                      <a:solidFill>
                        <a:srgbClr val="FFFFFF"/>
                      </a:solidFill>
                      <a:prstDash val="solid"/>
                      <a:round/>
                      <a:headEnd type="none" w="med" len="med"/>
                      <a:tailEnd type="none" w="med" len="med"/>
                    </a:lnL>
                    <a:lnR cmpd="sng" algn="ctr" cap="flat" w="66675">
                      <a:solidFill>
                        <a:srgbClr val="FFFFFF"/>
                      </a:solidFill>
                      <a:prstDash val="solid"/>
                      <a:round/>
                      <a:headEnd type="none" w="med" len="med"/>
                      <a:tailEnd type="none" w="med" len="med"/>
                    </a:lnR>
                    <a:lnT cmpd="sng" algn="ctr" cap="flat" w="66675">
                      <a:solidFill>
                        <a:srgbClr val="FFFFFF"/>
                      </a:solidFill>
                      <a:prstDash val="solid"/>
                      <a:round/>
                      <a:headEnd type="none" w="med" len="med"/>
                      <a:tailEnd type="none" w="med" len="med"/>
                    </a:lnT>
                    <a:lnB cmpd="sng" algn="ctr" cap="flat" w="66675">
                      <a:solidFill>
                        <a:srgbClr val="FFFFFF"/>
                      </a:solidFill>
                      <a:prstDash val="solid"/>
                      <a:round/>
                      <a:headEnd type="none" w="med" len="med"/>
                      <a:tailEnd type="none" w="med" len="med"/>
                    </a:lnB>
                    <a:solidFill>
                      <a:srgbClr val="FFE3D8"/>
                    </a:solidFill>
                  </a:tcPr>
                </a:tc>
              </a:tr>
            </a:tbl>
          </a:graphicData>
        </a:graphic>
      </p:graphicFrame>
      <p:sp>
        <p:nvSpPr>
          <p:cNvPr name="TextBox 6" id="6"/>
          <p:cNvSpPr txBox="true"/>
          <p:nvPr/>
        </p:nvSpPr>
        <p:spPr>
          <a:xfrm rot="0">
            <a:off x="0" y="76200"/>
            <a:ext cx="18288000"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294069"/>
                </a:solidFill>
                <a:latin typeface="Berthold Block"/>
                <a:ea typeface="Berthold Block"/>
                <a:cs typeface="Berthold Block"/>
                <a:sym typeface="Berthold Block"/>
              </a:rPr>
              <a:t>Sık Görülen Çoklu İlaç Dirençli Patojenler</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3546453"/>
            <a:chOff x="0" y="0"/>
            <a:chExt cx="4816593" cy="934045"/>
          </a:xfrm>
        </p:grpSpPr>
        <p:sp>
          <p:nvSpPr>
            <p:cNvPr name="Freeform 3" id="3"/>
            <p:cNvSpPr/>
            <p:nvPr/>
          </p:nvSpPr>
          <p:spPr>
            <a:xfrm flipH="false" flipV="false" rot="0">
              <a:off x="0" y="0"/>
              <a:ext cx="4816592" cy="934045"/>
            </a:xfrm>
            <a:custGeom>
              <a:avLst/>
              <a:gdLst/>
              <a:ahLst/>
              <a:cxnLst/>
              <a:rect r="r" b="b" t="t" l="l"/>
              <a:pathLst>
                <a:path h="934045" w="4816592">
                  <a:moveTo>
                    <a:pt x="0" y="0"/>
                  </a:moveTo>
                  <a:lnTo>
                    <a:pt x="4816592" y="0"/>
                  </a:lnTo>
                  <a:lnTo>
                    <a:pt x="4816592" y="934045"/>
                  </a:lnTo>
                  <a:lnTo>
                    <a:pt x="0" y="934045"/>
                  </a:lnTo>
                  <a:close/>
                </a:path>
              </a:pathLst>
            </a:custGeom>
            <a:solidFill>
              <a:srgbClr val="A1D4E1"/>
            </a:solidFill>
            <a:ln cap="sq">
              <a:noFill/>
              <a:prstDash val="solid"/>
              <a:miter/>
            </a:ln>
          </p:spPr>
        </p:sp>
        <p:sp>
          <p:nvSpPr>
            <p:cNvPr name="TextBox 4" id="4"/>
            <p:cNvSpPr txBox="true"/>
            <p:nvPr/>
          </p:nvSpPr>
          <p:spPr>
            <a:xfrm>
              <a:off x="0" y="0"/>
              <a:ext cx="4816593" cy="934045"/>
            </a:xfrm>
            <a:prstGeom prst="rect">
              <a:avLst/>
            </a:prstGeom>
          </p:spPr>
          <p:txBody>
            <a:bodyPr anchor="ctr" rtlCol="false" tIns="50800" lIns="50800" bIns="50800" rIns="50800"/>
            <a:lstStyle/>
            <a:p>
              <a:pPr algn="ctr" marL="0" indent="0" lvl="0">
                <a:lnSpc>
                  <a:spcPts val="2639"/>
                </a:lnSpc>
                <a:spcBef>
                  <a:spcPct val="0"/>
                </a:spcBef>
              </a:pPr>
            </a:p>
          </p:txBody>
        </p:sp>
      </p:grpSp>
      <p:sp>
        <p:nvSpPr>
          <p:cNvPr name="TextBox 5" id="5"/>
          <p:cNvSpPr txBox="true"/>
          <p:nvPr/>
        </p:nvSpPr>
        <p:spPr>
          <a:xfrm rot="0">
            <a:off x="-112464" y="-94579"/>
            <a:ext cx="18288000" cy="1003302"/>
          </a:xfrm>
          <a:prstGeom prst="rect">
            <a:avLst/>
          </a:prstGeom>
        </p:spPr>
        <p:txBody>
          <a:bodyPr anchor="t" rtlCol="false" tIns="0" lIns="0" bIns="0" rIns="0">
            <a:spAutoFit/>
          </a:bodyPr>
          <a:lstStyle/>
          <a:p>
            <a:pPr algn="ctr" marL="0" indent="0" lvl="0">
              <a:lnSpc>
                <a:spcPts val="7700"/>
              </a:lnSpc>
              <a:spcBef>
                <a:spcPct val="0"/>
              </a:spcBef>
            </a:pPr>
            <a:r>
              <a:rPr lang="en-US" sz="7000" spc="35">
                <a:solidFill>
                  <a:srgbClr val="294069"/>
                </a:solidFill>
                <a:latin typeface="Berthold Block"/>
                <a:ea typeface="Berthold Block"/>
                <a:cs typeface="Berthold Block"/>
                <a:sym typeface="Berthold Block"/>
              </a:rPr>
              <a:t>Sık Kullanılan Antibiyotiklerin Etki Spektrumları</a:t>
            </a:r>
          </a:p>
        </p:txBody>
      </p:sp>
      <p:graphicFrame>
        <p:nvGraphicFramePr>
          <p:cNvPr name="Table 6" id="6"/>
          <p:cNvGraphicFramePr>
            <a:graphicFrameLocks noGrp="true"/>
          </p:cNvGraphicFramePr>
          <p:nvPr/>
        </p:nvGraphicFramePr>
        <p:xfrm>
          <a:off x="0" y="761012"/>
          <a:ext cx="18288000" cy="9590110"/>
        </p:xfrm>
        <a:graphic>
          <a:graphicData uri="http://schemas.openxmlformats.org/drawingml/2006/table">
            <a:tbl>
              <a:tblPr/>
              <a:tblGrid>
                <a:gridCol w="3611534"/>
                <a:gridCol w="3667883"/>
                <a:gridCol w="5386547"/>
                <a:gridCol w="3160737"/>
                <a:gridCol w="2461299"/>
              </a:tblGrid>
              <a:tr h="650283">
                <a:tc>
                  <a:txBody>
                    <a:bodyPr anchor="t" rtlCol="false"/>
                    <a:lstStyle/>
                    <a:p>
                      <a:pPr algn="ctr">
                        <a:lnSpc>
                          <a:spcPts val="3013"/>
                        </a:lnSpc>
                        <a:defRPr/>
                      </a:pPr>
                      <a:r>
                        <a:rPr lang="en-US" sz="2152" b="true">
                          <a:solidFill>
                            <a:srgbClr val="294069"/>
                          </a:solidFill>
                          <a:latin typeface="Garet Bold"/>
                          <a:ea typeface="Garet Bold"/>
                          <a:cs typeface="Garet Bold"/>
                          <a:sym typeface="Garet Bold"/>
                        </a:rPr>
                        <a:t>Antibiyotik Sınıfı</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1B756"/>
                    </a:solidFill>
                  </a:tcPr>
                </a:tc>
                <a:tc>
                  <a:txBody>
                    <a:bodyPr anchor="t" rtlCol="false"/>
                    <a:lstStyle/>
                    <a:p>
                      <a:pPr algn="ctr">
                        <a:lnSpc>
                          <a:spcPts val="3013"/>
                        </a:lnSpc>
                        <a:defRPr/>
                      </a:pPr>
                      <a:r>
                        <a:rPr lang="en-US" sz="2152" b="true">
                          <a:solidFill>
                            <a:srgbClr val="294069"/>
                          </a:solidFill>
                          <a:latin typeface="Garet Bold"/>
                          <a:ea typeface="Garet Bold"/>
                          <a:cs typeface="Garet Bold"/>
                          <a:sym typeface="Garet Bold"/>
                        </a:rPr>
                        <a:t>Gram-Pozitif Kapsamı</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1B756"/>
                    </a:solidFill>
                  </a:tcPr>
                </a:tc>
                <a:tc>
                  <a:txBody>
                    <a:bodyPr anchor="t" rtlCol="false"/>
                    <a:lstStyle/>
                    <a:p>
                      <a:pPr algn="ctr">
                        <a:lnSpc>
                          <a:spcPts val="3013"/>
                        </a:lnSpc>
                        <a:defRPr/>
                      </a:pPr>
                      <a:r>
                        <a:rPr lang="en-US" sz="2152" b="true">
                          <a:solidFill>
                            <a:srgbClr val="294069"/>
                          </a:solidFill>
                          <a:latin typeface="Garet Bold"/>
                          <a:ea typeface="Garet Bold"/>
                          <a:cs typeface="Garet Bold"/>
                          <a:sym typeface="Garet Bold"/>
                        </a:rPr>
                        <a:t>Gram-Negatif Kapsamı</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1B756"/>
                    </a:solidFill>
                  </a:tcPr>
                </a:tc>
                <a:tc>
                  <a:txBody>
                    <a:bodyPr anchor="t" rtlCol="false"/>
                    <a:lstStyle/>
                    <a:p>
                      <a:pPr algn="ctr">
                        <a:lnSpc>
                          <a:spcPts val="3013"/>
                        </a:lnSpc>
                        <a:defRPr/>
                      </a:pPr>
                      <a:r>
                        <a:rPr lang="en-US" sz="2152" b="true">
                          <a:solidFill>
                            <a:srgbClr val="294069"/>
                          </a:solidFill>
                          <a:latin typeface="Garet Bold"/>
                          <a:ea typeface="Garet Bold"/>
                          <a:cs typeface="Garet Bold"/>
                          <a:sym typeface="Garet Bold"/>
                        </a:rPr>
                        <a:t>Anaerobik Kapsam</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1B756"/>
                    </a:solidFill>
                  </a:tcPr>
                </a:tc>
                <a:tc>
                  <a:txBody>
                    <a:bodyPr anchor="t" rtlCol="false"/>
                    <a:lstStyle/>
                    <a:p>
                      <a:pPr algn="ctr">
                        <a:lnSpc>
                          <a:spcPts val="3013"/>
                        </a:lnSpc>
                        <a:defRPr/>
                      </a:pPr>
                      <a:r>
                        <a:rPr lang="en-US" sz="2152" b="true">
                          <a:solidFill>
                            <a:srgbClr val="294069"/>
                          </a:solidFill>
                          <a:latin typeface="Garet Bold"/>
                          <a:ea typeface="Garet Bold"/>
                          <a:cs typeface="Garet Bold"/>
                          <a:sym typeface="Garet Bold"/>
                        </a:rPr>
                        <a:t>Atipik Kapsam</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1B756"/>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Penisilinler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İyi (Strep), Orta (Staph)</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İyi (ağız florası)</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Aminopenisilinler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İyi (Strep, Enterokok)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Orta (H. influenzae, E. coli)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Beta-laktamaz İnhibitörlü</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 (MSSA dahil)</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İyi (ESBL hariç)</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1. Kuşak Sefalosporinler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 (MSSA, Strep)</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Orta (E. coli, Klebsiella)</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3. Kuşak Sefalosporinler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Orta (Strep)</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 (Seftazidim: Pseudomonas)</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Karbapenemler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 (MSSA, Enterokok)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Geniş (ESBL, Pseudomonas)</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77401">
                <a:tc>
                  <a:txBody>
                    <a:bodyPr anchor="t" rtlCol="false"/>
                    <a:lstStyle/>
                    <a:p>
                      <a:pPr algn="ctr">
                        <a:lnSpc>
                          <a:spcPts val="2733"/>
                        </a:lnSpc>
                        <a:defRPr/>
                      </a:pPr>
                      <a:r>
                        <a:rPr lang="en-US" sz="1952">
                          <a:solidFill>
                            <a:srgbClr val="000000"/>
                          </a:solidFill>
                          <a:latin typeface="Garet"/>
                          <a:ea typeface="Garet"/>
                          <a:cs typeface="Garet"/>
                          <a:sym typeface="Garet"/>
                        </a:rPr>
                        <a:t>Seftazidim-avibaktam</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 (ESBL, KPC, bazı P. aeruginosa)</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Sulbaktam-durlobaktam</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Sadece Acinetobacter baumannii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946736">
                <a:tc>
                  <a:txBody>
                    <a:bodyPr anchor="t" rtlCol="false"/>
                    <a:lstStyle/>
                    <a:p>
                      <a:pPr algn="ctr">
                        <a:lnSpc>
                          <a:spcPts val="2733"/>
                        </a:lnSpc>
                        <a:defRPr/>
                      </a:pPr>
                      <a:r>
                        <a:rPr lang="en-US" sz="1952">
                          <a:solidFill>
                            <a:srgbClr val="000000"/>
                          </a:solidFill>
                          <a:latin typeface="Garet"/>
                          <a:ea typeface="Garet"/>
                          <a:cs typeface="Garet"/>
                          <a:sym typeface="Garet"/>
                        </a:rPr>
                        <a:t>Sefiderokol</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Orta</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Geniş (CRE, CRAB, DTR-Pseudomonas)</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946736">
                <a:tc>
                  <a:txBody>
                    <a:bodyPr anchor="t" rtlCol="false"/>
                    <a:lstStyle/>
                    <a:p>
                      <a:pPr algn="ctr">
                        <a:lnSpc>
                          <a:spcPts val="2733"/>
                        </a:lnSpc>
                        <a:defRPr/>
                      </a:pPr>
                      <a:r>
                        <a:rPr lang="en-US" sz="1952">
                          <a:solidFill>
                            <a:srgbClr val="000000"/>
                          </a:solidFill>
                          <a:latin typeface="Garet"/>
                          <a:ea typeface="Garet"/>
                          <a:cs typeface="Garet"/>
                          <a:sym typeface="Garet"/>
                        </a:rPr>
                        <a:t>Florokinolonlar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İyi (Solunumsal olanlar: Pnömokok)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 (Pseudomonas)</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Makrolidler</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İyi (Strep)</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Orta</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Zayıf</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946736">
                <a:tc>
                  <a:txBody>
                    <a:bodyPr anchor="t" rtlCol="false"/>
                    <a:lstStyle/>
                    <a:p>
                      <a:pPr algn="ctr">
                        <a:lnSpc>
                          <a:spcPts val="2733"/>
                        </a:lnSpc>
                        <a:defRPr/>
                      </a:pPr>
                      <a:r>
                        <a:rPr lang="en-US" sz="1952">
                          <a:solidFill>
                            <a:srgbClr val="000000"/>
                          </a:solidFill>
                          <a:latin typeface="Garet"/>
                          <a:ea typeface="Garet"/>
                          <a:cs typeface="Garet"/>
                          <a:sym typeface="Garet"/>
                        </a:rPr>
                        <a:t>Vankomisin</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Sadece Gram-Pozitif (MRSA, Enterokok)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C. difficile (oral)</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r h="602469">
                <a:tc>
                  <a:txBody>
                    <a:bodyPr anchor="t" rtlCol="false"/>
                    <a:lstStyle/>
                    <a:p>
                      <a:pPr algn="ctr">
                        <a:lnSpc>
                          <a:spcPts val="2733"/>
                        </a:lnSpc>
                        <a:defRPr/>
                      </a:pPr>
                      <a:r>
                        <a:rPr lang="en-US" sz="1952">
                          <a:solidFill>
                            <a:srgbClr val="000000"/>
                          </a:solidFill>
                          <a:latin typeface="Garet"/>
                          <a:ea typeface="Garet"/>
                          <a:cs typeface="Garet"/>
                          <a:sym typeface="Garet"/>
                        </a:rPr>
                        <a:t>Metronidazol</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Çok İyi</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c>
                  <a:txBody>
                    <a:bodyPr anchor="t" rtlCol="false"/>
                    <a:lstStyle/>
                    <a:p>
                      <a:pPr algn="ctr">
                        <a:lnSpc>
                          <a:spcPts val="2733"/>
                        </a:lnSpc>
                        <a:defRPr/>
                      </a:pPr>
                      <a:r>
                        <a:rPr lang="en-US" sz="1952">
                          <a:solidFill>
                            <a:srgbClr val="000000"/>
                          </a:solidFill>
                          <a:latin typeface="Garet"/>
                          <a:ea typeface="Garet"/>
                          <a:cs typeface="Garet"/>
                          <a:sym typeface="Garet"/>
                        </a:rPr>
                        <a:t>Yok</a:t>
                      </a:r>
                      <a:endParaRPr lang="en-US" sz="1100"/>
                    </a:p>
                  </a:txBody>
                  <a:tcPr marL="76200" marR="76200" marT="76200" marB="76200" anchor="ctr">
                    <a:lnL cmpd="sng" algn="ctr" cap="flat" w="38100">
                      <a:solidFill>
                        <a:srgbClr val="FFFFFF"/>
                      </a:solidFill>
                      <a:prstDash val="solid"/>
                      <a:round/>
                      <a:headEnd type="none" w="med" len="med"/>
                      <a:tailEnd type="none" w="med" len="med"/>
                    </a:lnL>
                    <a:lnR cmpd="sng" algn="ctr" cap="flat" w="38100">
                      <a:solidFill>
                        <a:srgbClr val="FFFFFF"/>
                      </a:solidFill>
                      <a:prstDash val="solid"/>
                      <a:round/>
                      <a:headEnd type="none" w="med" len="med"/>
                      <a:tailEnd type="none" w="med" len="med"/>
                    </a:lnR>
                    <a:lnT cmpd="sng" algn="ctr" cap="flat" w="38100">
                      <a:solidFill>
                        <a:srgbClr val="FFFFFF"/>
                      </a:solidFill>
                      <a:prstDash val="solid"/>
                      <a:round/>
                      <a:headEnd type="none" w="med" len="med"/>
                      <a:tailEnd type="none" w="med" len="med"/>
                    </a:lnT>
                    <a:lnB cmpd="sng" algn="ctr" cap="flat" w="38100">
                      <a:solidFill>
                        <a:srgbClr val="FFFFFF"/>
                      </a:solidFill>
                      <a:prstDash val="solid"/>
                      <a:round/>
                      <a:headEnd type="none" w="med" len="med"/>
                      <a:tailEnd type="none" w="med" len="med"/>
                    </a:lnB>
                    <a:solidFill>
                      <a:srgbClr val="FFF2DC"/>
                    </a:solidFill>
                  </a:tcPr>
                </a:tc>
              </a:tr>
            </a:tbl>
          </a:graphicData>
        </a:graphic>
      </p:graphicFrame>
    </p:spTree>
  </p:cSld>
  <p:clrMapOvr>
    <a:masterClrMapping/>
  </p:clrMapOvr>
</p:sld>
</file>

<file path=ppt/slides/slide18.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4826514"/>
            <a:chOff x="0" y="0"/>
            <a:chExt cx="4816593" cy="1271181"/>
          </a:xfrm>
        </p:grpSpPr>
        <p:sp>
          <p:nvSpPr>
            <p:cNvPr name="Freeform 3" id="3"/>
            <p:cNvSpPr/>
            <p:nvPr/>
          </p:nvSpPr>
          <p:spPr>
            <a:xfrm flipH="false" flipV="false" rot="0">
              <a:off x="0" y="0"/>
              <a:ext cx="4816592" cy="1271181"/>
            </a:xfrm>
            <a:custGeom>
              <a:avLst/>
              <a:gdLst/>
              <a:ahLst/>
              <a:cxnLst/>
              <a:rect r="r" b="b" t="t" l="l"/>
              <a:pathLst>
                <a:path h="1271181" w="4816592">
                  <a:moveTo>
                    <a:pt x="0" y="0"/>
                  </a:moveTo>
                  <a:lnTo>
                    <a:pt x="4816592" y="0"/>
                  </a:lnTo>
                  <a:lnTo>
                    <a:pt x="4816592" y="1271181"/>
                  </a:lnTo>
                  <a:lnTo>
                    <a:pt x="0" y="1271181"/>
                  </a:lnTo>
                  <a:close/>
                </a:path>
              </a:pathLst>
            </a:custGeom>
            <a:solidFill>
              <a:srgbClr val="A1D4E1"/>
            </a:solidFill>
            <a:ln cap="sq">
              <a:noFill/>
              <a:prstDash val="solid"/>
              <a:miter/>
            </a:ln>
          </p:spPr>
        </p:sp>
        <p:sp>
          <p:nvSpPr>
            <p:cNvPr name="TextBox 4" id="4"/>
            <p:cNvSpPr txBox="true"/>
            <p:nvPr/>
          </p:nvSpPr>
          <p:spPr>
            <a:xfrm>
              <a:off x="0" y="0"/>
              <a:ext cx="4816593" cy="1271181"/>
            </a:xfrm>
            <a:prstGeom prst="rect">
              <a:avLst/>
            </a:prstGeom>
          </p:spPr>
          <p:txBody>
            <a:bodyPr anchor="ctr" rtlCol="false" tIns="50800" lIns="50800" bIns="50800" rIns="50800"/>
            <a:lstStyle/>
            <a:p>
              <a:pPr algn="ctr" marL="0" indent="0" lvl="0">
                <a:lnSpc>
                  <a:spcPts val="2639"/>
                </a:lnSpc>
                <a:spcBef>
                  <a:spcPct val="0"/>
                </a:spcBef>
              </a:pPr>
            </a:p>
          </p:txBody>
        </p:sp>
      </p:grpSp>
      <p:grpSp>
        <p:nvGrpSpPr>
          <p:cNvPr name="Group 5" id="5"/>
          <p:cNvGrpSpPr/>
          <p:nvPr/>
        </p:nvGrpSpPr>
        <p:grpSpPr>
          <a:xfrm rot="0">
            <a:off x="1028700" y="4826514"/>
            <a:ext cx="7829550" cy="4431786"/>
            <a:chOff x="0" y="0"/>
            <a:chExt cx="2062104" cy="1167219"/>
          </a:xfrm>
        </p:grpSpPr>
        <p:sp>
          <p:nvSpPr>
            <p:cNvPr name="Freeform 6" id="6"/>
            <p:cNvSpPr/>
            <p:nvPr/>
          </p:nvSpPr>
          <p:spPr>
            <a:xfrm flipH="false" flipV="false" rot="0">
              <a:off x="0" y="0"/>
              <a:ext cx="2062104" cy="1167219"/>
            </a:xfrm>
            <a:custGeom>
              <a:avLst/>
              <a:gdLst/>
              <a:ahLst/>
              <a:cxnLst/>
              <a:rect r="r" b="b" t="t" l="l"/>
              <a:pathLst>
                <a:path h="1167219" w="2062104">
                  <a:moveTo>
                    <a:pt x="0" y="0"/>
                  </a:moveTo>
                  <a:lnTo>
                    <a:pt x="2062104" y="0"/>
                  </a:lnTo>
                  <a:lnTo>
                    <a:pt x="2062104" y="1167219"/>
                  </a:lnTo>
                  <a:lnTo>
                    <a:pt x="0" y="1167219"/>
                  </a:lnTo>
                  <a:close/>
                </a:path>
              </a:pathLst>
            </a:custGeom>
            <a:solidFill>
              <a:srgbClr val="FFFFFF"/>
            </a:solidFill>
          </p:spPr>
        </p:sp>
        <p:sp>
          <p:nvSpPr>
            <p:cNvPr name="TextBox 7" id="7"/>
            <p:cNvSpPr txBox="true"/>
            <p:nvPr/>
          </p:nvSpPr>
          <p:spPr>
            <a:xfrm>
              <a:off x="0" y="0"/>
              <a:ext cx="2062104" cy="1167219"/>
            </a:xfrm>
            <a:prstGeom prst="rect">
              <a:avLst/>
            </a:prstGeom>
          </p:spPr>
          <p:txBody>
            <a:bodyPr anchor="ctr" rtlCol="false" tIns="50800" lIns="50800" bIns="50800" rIns="50800"/>
            <a:lstStyle/>
            <a:p>
              <a:pPr algn="ctr">
                <a:lnSpc>
                  <a:spcPts val="2639"/>
                </a:lnSpc>
              </a:pPr>
            </a:p>
          </p:txBody>
        </p:sp>
      </p:grpSp>
      <p:grpSp>
        <p:nvGrpSpPr>
          <p:cNvPr name="Group 8" id="8"/>
          <p:cNvGrpSpPr/>
          <p:nvPr/>
        </p:nvGrpSpPr>
        <p:grpSpPr>
          <a:xfrm rot="0">
            <a:off x="9429750" y="4826514"/>
            <a:ext cx="7829550" cy="4431786"/>
            <a:chOff x="0" y="0"/>
            <a:chExt cx="2062104" cy="1167219"/>
          </a:xfrm>
        </p:grpSpPr>
        <p:sp>
          <p:nvSpPr>
            <p:cNvPr name="Freeform 9" id="9"/>
            <p:cNvSpPr/>
            <p:nvPr/>
          </p:nvSpPr>
          <p:spPr>
            <a:xfrm flipH="false" flipV="false" rot="0">
              <a:off x="0" y="0"/>
              <a:ext cx="2062104" cy="1167219"/>
            </a:xfrm>
            <a:custGeom>
              <a:avLst/>
              <a:gdLst/>
              <a:ahLst/>
              <a:cxnLst/>
              <a:rect r="r" b="b" t="t" l="l"/>
              <a:pathLst>
                <a:path h="1167219" w="2062104">
                  <a:moveTo>
                    <a:pt x="0" y="0"/>
                  </a:moveTo>
                  <a:lnTo>
                    <a:pt x="2062104" y="0"/>
                  </a:lnTo>
                  <a:lnTo>
                    <a:pt x="2062104" y="1167219"/>
                  </a:lnTo>
                  <a:lnTo>
                    <a:pt x="0" y="1167219"/>
                  </a:lnTo>
                  <a:close/>
                </a:path>
              </a:pathLst>
            </a:custGeom>
            <a:solidFill>
              <a:srgbClr val="FFFFFF"/>
            </a:solidFill>
          </p:spPr>
        </p:sp>
        <p:sp>
          <p:nvSpPr>
            <p:cNvPr name="TextBox 10" id="10"/>
            <p:cNvSpPr txBox="true"/>
            <p:nvPr/>
          </p:nvSpPr>
          <p:spPr>
            <a:xfrm>
              <a:off x="0" y="0"/>
              <a:ext cx="2062104" cy="1167219"/>
            </a:xfrm>
            <a:prstGeom prst="rect">
              <a:avLst/>
            </a:prstGeom>
          </p:spPr>
          <p:txBody>
            <a:bodyPr anchor="ctr" rtlCol="false" tIns="50800" lIns="50800" bIns="50800" rIns="50800"/>
            <a:lstStyle/>
            <a:p>
              <a:pPr algn="ctr">
                <a:lnSpc>
                  <a:spcPts val="2639"/>
                </a:lnSpc>
              </a:pPr>
            </a:p>
          </p:txBody>
        </p:sp>
      </p:grpSp>
      <p:grpSp>
        <p:nvGrpSpPr>
          <p:cNvPr name="Group 11" id="11"/>
          <p:cNvGrpSpPr/>
          <p:nvPr/>
        </p:nvGrpSpPr>
        <p:grpSpPr>
          <a:xfrm rot="0">
            <a:off x="1028700" y="3601413"/>
            <a:ext cx="7829550" cy="1225101"/>
            <a:chOff x="0" y="0"/>
            <a:chExt cx="2062104" cy="322660"/>
          </a:xfrm>
        </p:grpSpPr>
        <p:sp>
          <p:nvSpPr>
            <p:cNvPr name="Freeform 12" id="12"/>
            <p:cNvSpPr/>
            <p:nvPr/>
          </p:nvSpPr>
          <p:spPr>
            <a:xfrm flipH="false" flipV="false" rot="0">
              <a:off x="0" y="0"/>
              <a:ext cx="2062104" cy="322660"/>
            </a:xfrm>
            <a:custGeom>
              <a:avLst/>
              <a:gdLst/>
              <a:ahLst/>
              <a:cxnLst/>
              <a:rect r="r" b="b" t="t" l="l"/>
              <a:pathLst>
                <a:path h="322660" w="2062104">
                  <a:moveTo>
                    <a:pt x="0" y="0"/>
                  </a:moveTo>
                  <a:lnTo>
                    <a:pt x="2062104" y="0"/>
                  </a:lnTo>
                  <a:lnTo>
                    <a:pt x="2062104" y="322660"/>
                  </a:lnTo>
                  <a:lnTo>
                    <a:pt x="0" y="322660"/>
                  </a:lnTo>
                  <a:close/>
                </a:path>
              </a:pathLst>
            </a:custGeom>
            <a:solidFill>
              <a:srgbClr val="F4956F"/>
            </a:solidFill>
          </p:spPr>
        </p:sp>
        <p:sp>
          <p:nvSpPr>
            <p:cNvPr name="TextBox 13" id="13"/>
            <p:cNvSpPr txBox="true"/>
            <p:nvPr/>
          </p:nvSpPr>
          <p:spPr>
            <a:xfrm>
              <a:off x="0" y="0"/>
              <a:ext cx="2062104" cy="322660"/>
            </a:xfrm>
            <a:prstGeom prst="rect">
              <a:avLst/>
            </a:prstGeom>
          </p:spPr>
          <p:txBody>
            <a:bodyPr anchor="ctr" rtlCol="false" tIns="50800" lIns="50800" bIns="50800" rIns="50800"/>
            <a:lstStyle/>
            <a:p>
              <a:pPr algn="ctr">
                <a:lnSpc>
                  <a:spcPts val="2639"/>
                </a:lnSpc>
              </a:pPr>
            </a:p>
          </p:txBody>
        </p:sp>
      </p:grpSp>
      <p:grpSp>
        <p:nvGrpSpPr>
          <p:cNvPr name="Group 14" id="14"/>
          <p:cNvGrpSpPr/>
          <p:nvPr/>
        </p:nvGrpSpPr>
        <p:grpSpPr>
          <a:xfrm rot="0">
            <a:off x="9429750" y="3601413"/>
            <a:ext cx="7829550" cy="1225101"/>
            <a:chOff x="0" y="0"/>
            <a:chExt cx="2062104" cy="322660"/>
          </a:xfrm>
        </p:grpSpPr>
        <p:sp>
          <p:nvSpPr>
            <p:cNvPr name="Freeform 15" id="15"/>
            <p:cNvSpPr/>
            <p:nvPr/>
          </p:nvSpPr>
          <p:spPr>
            <a:xfrm flipH="false" flipV="false" rot="0">
              <a:off x="0" y="0"/>
              <a:ext cx="2062104" cy="322660"/>
            </a:xfrm>
            <a:custGeom>
              <a:avLst/>
              <a:gdLst/>
              <a:ahLst/>
              <a:cxnLst/>
              <a:rect r="r" b="b" t="t" l="l"/>
              <a:pathLst>
                <a:path h="322660" w="2062104">
                  <a:moveTo>
                    <a:pt x="0" y="0"/>
                  </a:moveTo>
                  <a:lnTo>
                    <a:pt x="2062104" y="0"/>
                  </a:lnTo>
                  <a:lnTo>
                    <a:pt x="2062104" y="322660"/>
                  </a:lnTo>
                  <a:lnTo>
                    <a:pt x="0" y="322660"/>
                  </a:lnTo>
                  <a:close/>
                </a:path>
              </a:pathLst>
            </a:custGeom>
            <a:solidFill>
              <a:srgbClr val="F4956F"/>
            </a:solidFill>
          </p:spPr>
        </p:sp>
        <p:sp>
          <p:nvSpPr>
            <p:cNvPr name="TextBox 16" id="16"/>
            <p:cNvSpPr txBox="true"/>
            <p:nvPr/>
          </p:nvSpPr>
          <p:spPr>
            <a:xfrm>
              <a:off x="0" y="0"/>
              <a:ext cx="2062104" cy="322660"/>
            </a:xfrm>
            <a:prstGeom prst="rect">
              <a:avLst/>
            </a:prstGeom>
          </p:spPr>
          <p:txBody>
            <a:bodyPr anchor="ctr" rtlCol="false" tIns="50800" lIns="50800" bIns="50800" rIns="50800"/>
            <a:lstStyle/>
            <a:p>
              <a:pPr algn="ctr">
                <a:lnSpc>
                  <a:spcPts val="2639"/>
                </a:lnSpc>
              </a:pPr>
            </a:p>
          </p:txBody>
        </p:sp>
      </p:grpSp>
      <p:sp>
        <p:nvSpPr>
          <p:cNvPr name="TextBox 17" id="17"/>
          <p:cNvSpPr txBox="true"/>
          <p:nvPr/>
        </p:nvSpPr>
        <p:spPr>
          <a:xfrm rot="0">
            <a:off x="1028700" y="375558"/>
            <a:ext cx="16230600" cy="2155191"/>
          </a:xfrm>
          <a:prstGeom prst="rect">
            <a:avLst/>
          </a:prstGeom>
        </p:spPr>
        <p:txBody>
          <a:bodyPr anchor="t" rtlCol="false" tIns="0" lIns="0" bIns="0" rIns="0">
            <a:spAutoFit/>
          </a:bodyPr>
          <a:lstStyle/>
          <a:p>
            <a:pPr algn="l" marL="0" indent="0" lvl="0">
              <a:lnSpc>
                <a:spcPts val="8470"/>
              </a:lnSpc>
              <a:spcBef>
                <a:spcPct val="0"/>
              </a:spcBef>
            </a:pPr>
            <a:r>
              <a:rPr lang="en-US" sz="7700" spc="38">
                <a:solidFill>
                  <a:srgbClr val="294069"/>
                </a:solidFill>
                <a:latin typeface="Berthold Block"/>
                <a:ea typeface="Berthold Block"/>
                <a:cs typeface="Berthold Block"/>
                <a:sym typeface="Berthold Block"/>
              </a:rPr>
              <a:t>Böbrek Yetmezliğinde Doz Ayarlaması Gereken Temel Antibiyotikler</a:t>
            </a:r>
          </a:p>
        </p:txBody>
      </p:sp>
      <p:sp>
        <p:nvSpPr>
          <p:cNvPr name="TextBox 18" id="18"/>
          <p:cNvSpPr txBox="true"/>
          <p:nvPr/>
        </p:nvSpPr>
        <p:spPr>
          <a:xfrm rot="0">
            <a:off x="1028700" y="2540936"/>
            <a:ext cx="16816517" cy="1002665"/>
          </a:xfrm>
          <a:prstGeom prst="rect">
            <a:avLst/>
          </a:prstGeom>
        </p:spPr>
        <p:txBody>
          <a:bodyPr anchor="t" rtlCol="false" tIns="0" lIns="0" bIns="0" rIns="0">
            <a:spAutoFit/>
          </a:bodyPr>
          <a:lstStyle/>
          <a:p>
            <a:pPr algn="l" marL="0" indent="0" lvl="0">
              <a:lnSpc>
                <a:spcPts val="4060"/>
              </a:lnSpc>
              <a:spcBef>
                <a:spcPct val="0"/>
              </a:spcBef>
            </a:pPr>
            <a:r>
              <a:rPr lang="en-US" sz="2900" spc="-29">
                <a:solidFill>
                  <a:srgbClr val="294069"/>
                </a:solidFill>
                <a:latin typeface="Garet"/>
                <a:ea typeface="Garet"/>
                <a:cs typeface="Garet"/>
                <a:sym typeface="Garet"/>
              </a:rPr>
              <a:t>Bu liste tam değildir, ilaç reçete etmeden önce her zaman güncel kaynaklardan kontrol edilmelidir.</a:t>
            </a:r>
          </a:p>
        </p:txBody>
      </p:sp>
      <p:sp>
        <p:nvSpPr>
          <p:cNvPr name="TextBox 19" id="19"/>
          <p:cNvSpPr txBox="true"/>
          <p:nvPr/>
        </p:nvSpPr>
        <p:spPr>
          <a:xfrm rot="0">
            <a:off x="1449679" y="3987362"/>
            <a:ext cx="6987592" cy="554355"/>
          </a:xfrm>
          <a:prstGeom prst="rect">
            <a:avLst/>
          </a:prstGeom>
        </p:spPr>
        <p:txBody>
          <a:bodyPr anchor="t" rtlCol="false" tIns="0" lIns="0" bIns="0" rIns="0">
            <a:spAutoFit/>
          </a:bodyPr>
          <a:lstStyle/>
          <a:p>
            <a:pPr algn="l" marL="0" indent="0" lvl="0">
              <a:lnSpc>
                <a:spcPts val="4290"/>
              </a:lnSpc>
              <a:spcBef>
                <a:spcPct val="0"/>
              </a:spcBef>
            </a:pPr>
            <a:r>
              <a:rPr lang="en-US" sz="3900" spc="19">
                <a:solidFill>
                  <a:srgbClr val="FFFFFF"/>
                </a:solidFill>
                <a:latin typeface="Berthold Block"/>
                <a:ea typeface="Berthold Block"/>
                <a:cs typeface="Berthold Block"/>
                <a:sym typeface="Berthold Block"/>
              </a:rPr>
              <a:t>Genellikle Doz Ay</a:t>
            </a:r>
            <a:r>
              <a:rPr lang="en-US" sz="3900" spc="19">
                <a:solidFill>
                  <a:srgbClr val="FFFFFF"/>
                </a:solidFill>
                <a:latin typeface="Berthold Block"/>
                <a:ea typeface="Berthold Block"/>
                <a:cs typeface="Berthold Block"/>
                <a:sym typeface="Berthold Block"/>
              </a:rPr>
              <a:t>a</a:t>
            </a:r>
            <a:r>
              <a:rPr lang="en-US" sz="3900" spc="19">
                <a:solidFill>
                  <a:srgbClr val="FFFFFF"/>
                </a:solidFill>
                <a:latin typeface="Berthold Block"/>
                <a:ea typeface="Berthold Block"/>
                <a:cs typeface="Berthold Block"/>
                <a:sym typeface="Berthold Block"/>
              </a:rPr>
              <a:t>rı</a:t>
            </a:r>
            <a:r>
              <a:rPr lang="en-US" sz="3900" spc="19">
                <a:solidFill>
                  <a:srgbClr val="FFFFFF"/>
                </a:solidFill>
                <a:latin typeface="Berthold Block"/>
                <a:ea typeface="Berthold Block"/>
                <a:cs typeface="Berthold Block"/>
                <a:sym typeface="Berthold Block"/>
              </a:rPr>
              <a:t> </a:t>
            </a:r>
            <a:r>
              <a:rPr lang="en-US" sz="3900" spc="19">
                <a:solidFill>
                  <a:srgbClr val="FFFFFF"/>
                </a:solidFill>
                <a:latin typeface="Berthold Block"/>
                <a:ea typeface="Berthold Block"/>
                <a:cs typeface="Berthold Block"/>
                <a:sym typeface="Berthold Block"/>
              </a:rPr>
              <a:t>GEREKENLER</a:t>
            </a:r>
          </a:p>
        </p:txBody>
      </p:sp>
      <p:sp>
        <p:nvSpPr>
          <p:cNvPr name="TextBox 20" id="20"/>
          <p:cNvSpPr txBox="true"/>
          <p:nvPr/>
        </p:nvSpPr>
        <p:spPr>
          <a:xfrm rot="0">
            <a:off x="9850729" y="3987361"/>
            <a:ext cx="7408571" cy="554355"/>
          </a:xfrm>
          <a:prstGeom prst="rect">
            <a:avLst/>
          </a:prstGeom>
        </p:spPr>
        <p:txBody>
          <a:bodyPr anchor="t" rtlCol="false" tIns="0" lIns="0" bIns="0" rIns="0">
            <a:spAutoFit/>
          </a:bodyPr>
          <a:lstStyle/>
          <a:p>
            <a:pPr algn="l" marL="0" indent="0" lvl="0">
              <a:lnSpc>
                <a:spcPts val="4290"/>
              </a:lnSpc>
              <a:spcBef>
                <a:spcPct val="0"/>
              </a:spcBef>
            </a:pPr>
            <a:r>
              <a:rPr lang="en-US" sz="3900" spc="19">
                <a:solidFill>
                  <a:srgbClr val="FFFFFF"/>
                </a:solidFill>
                <a:latin typeface="Berthold Block"/>
                <a:ea typeface="Berthold Block"/>
                <a:cs typeface="Berthold Block"/>
                <a:sym typeface="Berthold Block"/>
              </a:rPr>
              <a:t>Genellikle Doz Ayarı GEREKMEYENLER</a:t>
            </a:r>
          </a:p>
        </p:txBody>
      </p:sp>
      <p:sp>
        <p:nvSpPr>
          <p:cNvPr name="TextBox 21" id="21"/>
          <p:cNvSpPr txBox="true"/>
          <p:nvPr/>
        </p:nvSpPr>
        <p:spPr>
          <a:xfrm rot="0">
            <a:off x="1449679" y="5172075"/>
            <a:ext cx="6987592" cy="3648710"/>
          </a:xfrm>
          <a:prstGeom prst="rect">
            <a:avLst/>
          </a:prstGeom>
        </p:spPr>
        <p:txBody>
          <a:bodyPr anchor="t" rtlCol="false" tIns="0" lIns="0" bIns="0" rIns="0">
            <a:spAutoFit/>
          </a:bodyPr>
          <a:lstStyle/>
          <a:p>
            <a:pPr algn="l">
              <a:lnSpc>
                <a:spcPts val="3640"/>
              </a:lnSpc>
            </a:pPr>
            <a:r>
              <a:rPr lang="en-US" sz="2600" spc="-26">
                <a:solidFill>
                  <a:srgbClr val="294069"/>
                </a:solidFill>
                <a:latin typeface="Garet"/>
                <a:ea typeface="Garet"/>
                <a:cs typeface="Garet"/>
                <a:sym typeface="Garet"/>
              </a:rPr>
              <a:t>Acyclovir</a:t>
            </a:r>
          </a:p>
          <a:p>
            <a:pPr algn="l">
              <a:lnSpc>
                <a:spcPts val="3640"/>
              </a:lnSpc>
            </a:pPr>
            <a:r>
              <a:rPr lang="en-US" sz="2600" spc="-26">
                <a:solidFill>
                  <a:srgbClr val="294069"/>
                </a:solidFill>
                <a:latin typeface="Garet"/>
                <a:ea typeface="Garet"/>
                <a:cs typeface="Garet"/>
                <a:sym typeface="Garet"/>
              </a:rPr>
              <a:t>Aminoglikozidler (Gentamisin, Amikasin)</a:t>
            </a:r>
          </a:p>
          <a:p>
            <a:pPr algn="l">
              <a:lnSpc>
                <a:spcPts val="3640"/>
              </a:lnSpc>
            </a:pPr>
            <a:r>
              <a:rPr lang="en-US" sz="2600" spc="-26">
                <a:solidFill>
                  <a:srgbClr val="294069"/>
                </a:solidFill>
                <a:latin typeface="Garet"/>
                <a:ea typeface="Garet"/>
                <a:cs typeface="Garet"/>
                <a:sym typeface="Garet"/>
              </a:rPr>
              <a:t>Sefalosporinlerin çoğu (Seftriakson hariç)</a:t>
            </a:r>
          </a:p>
          <a:p>
            <a:pPr algn="l">
              <a:lnSpc>
                <a:spcPts val="3640"/>
              </a:lnSpc>
            </a:pPr>
            <a:r>
              <a:rPr lang="en-US" sz="2600" spc="-26">
                <a:solidFill>
                  <a:srgbClr val="294069"/>
                </a:solidFill>
                <a:latin typeface="Garet"/>
                <a:ea typeface="Garet"/>
                <a:cs typeface="Garet"/>
                <a:sym typeface="Garet"/>
              </a:rPr>
              <a:t>Karbapenemler(Ertapenem, Meropenem)</a:t>
            </a:r>
          </a:p>
          <a:p>
            <a:pPr algn="l">
              <a:lnSpc>
                <a:spcPts val="3640"/>
              </a:lnSpc>
            </a:pPr>
            <a:r>
              <a:rPr lang="en-US" sz="2600" spc="-26">
                <a:solidFill>
                  <a:srgbClr val="294069"/>
                </a:solidFill>
                <a:latin typeface="Garet"/>
                <a:ea typeface="Garet"/>
                <a:cs typeface="Garet"/>
                <a:sym typeface="Garet"/>
              </a:rPr>
              <a:t>Florokinolonlar (Moksifloksasin hariç)</a:t>
            </a:r>
          </a:p>
          <a:p>
            <a:pPr algn="l">
              <a:lnSpc>
                <a:spcPts val="3640"/>
              </a:lnSpc>
            </a:pPr>
            <a:r>
              <a:rPr lang="en-US" sz="2600" spc="-26">
                <a:solidFill>
                  <a:srgbClr val="294069"/>
                </a:solidFill>
                <a:latin typeface="Garet"/>
                <a:ea typeface="Garet"/>
                <a:cs typeface="Garet"/>
                <a:sym typeface="Garet"/>
              </a:rPr>
              <a:t>Vankomisin</a:t>
            </a:r>
          </a:p>
          <a:p>
            <a:pPr algn="l">
              <a:lnSpc>
                <a:spcPts val="3640"/>
              </a:lnSpc>
            </a:pPr>
            <a:r>
              <a:rPr lang="en-US" sz="2600" spc="-26">
                <a:solidFill>
                  <a:srgbClr val="294069"/>
                </a:solidFill>
                <a:latin typeface="Garet"/>
                <a:ea typeface="Garet"/>
                <a:cs typeface="Garet"/>
                <a:sym typeface="Garet"/>
              </a:rPr>
              <a:t>Piperasilin-tazobaktam</a:t>
            </a:r>
          </a:p>
          <a:p>
            <a:pPr algn="l" marL="0" indent="0" lvl="0">
              <a:lnSpc>
                <a:spcPts val="3640"/>
              </a:lnSpc>
              <a:spcBef>
                <a:spcPct val="0"/>
              </a:spcBef>
            </a:pPr>
            <a:r>
              <a:rPr lang="en-US" sz="2600" spc="-26">
                <a:solidFill>
                  <a:srgbClr val="294069"/>
                </a:solidFill>
                <a:latin typeface="Garet"/>
                <a:ea typeface="Garet"/>
                <a:cs typeface="Garet"/>
                <a:sym typeface="Garet"/>
              </a:rPr>
              <a:t>Trimetoprim-sulfametoksazol</a:t>
            </a:r>
          </a:p>
        </p:txBody>
      </p:sp>
      <p:sp>
        <p:nvSpPr>
          <p:cNvPr name="TextBox 22" id="22"/>
          <p:cNvSpPr txBox="true"/>
          <p:nvPr/>
        </p:nvSpPr>
        <p:spPr>
          <a:xfrm rot="0">
            <a:off x="9850729" y="5172075"/>
            <a:ext cx="6987592" cy="3648710"/>
          </a:xfrm>
          <a:prstGeom prst="rect">
            <a:avLst/>
          </a:prstGeom>
        </p:spPr>
        <p:txBody>
          <a:bodyPr anchor="t" rtlCol="false" tIns="0" lIns="0" bIns="0" rIns="0">
            <a:spAutoFit/>
          </a:bodyPr>
          <a:lstStyle/>
          <a:p>
            <a:pPr algn="l">
              <a:lnSpc>
                <a:spcPts val="3640"/>
              </a:lnSpc>
            </a:pPr>
            <a:r>
              <a:rPr lang="en-US" sz="2600" spc="-26">
                <a:solidFill>
                  <a:srgbClr val="294069"/>
                </a:solidFill>
                <a:latin typeface="Garet"/>
                <a:ea typeface="Garet"/>
                <a:cs typeface="Garet"/>
                <a:sym typeface="Garet"/>
              </a:rPr>
              <a:t>Azitromisin</a:t>
            </a:r>
          </a:p>
          <a:p>
            <a:pPr algn="l">
              <a:lnSpc>
                <a:spcPts val="3640"/>
              </a:lnSpc>
            </a:pPr>
            <a:r>
              <a:rPr lang="en-US" sz="2600" spc="-26">
                <a:solidFill>
                  <a:srgbClr val="294069"/>
                </a:solidFill>
                <a:latin typeface="Garet"/>
                <a:ea typeface="Garet"/>
                <a:cs typeface="Garet"/>
                <a:sym typeface="Garet"/>
              </a:rPr>
              <a:t>Seftriakson</a:t>
            </a:r>
          </a:p>
          <a:p>
            <a:pPr algn="l">
              <a:lnSpc>
                <a:spcPts val="3640"/>
              </a:lnSpc>
            </a:pPr>
            <a:r>
              <a:rPr lang="en-US" sz="2600" spc="-26">
                <a:solidFill>
                  <a:srgbClr val="294069"/>
                </a:solidFill>
                <a:latin typeface="Garet"/>
                <a:ea typeface="Garet"/>
                <a:cs typeface="Garet"/>
                <a:sym typeface="Garet"/>
              </a:rPr>
              <a:t>Klindamisin</a:t>
            </a:r>
          </a:p>
          <a:p>
            <a:pPr algn="l">
              <a:lnSpc>
                <a:spcPts val="3640"/>
              </a:lnSpc>
            </a:pPr>
            <a:r>
              <a:rPr lang="en-US" sz="2600" spc="-26">
                <a:solidFill>
                  <a:srgbClr val="294069"/>
                </a:solidFill>
                <a:latin typeface="Garet"/>
                <a:ea typeface="Garet"/>
                <a:cs typeface="Garet"/>
                <a:sym typeface="Garet"/>
              </a:rPr>
              <a:t>Doksisiklin</a:t>
            </a:r>
          </a:p>
          <a:p>
            <a:pPr algn="l">
              <a:lnSpc>
                <a:spcPts val="3640"/>
              </a:lnSpc>
            </a:pPr>
            <a:r>
              <a:rPr lang="en-US" sz="2600" spc="-26">
                <a:solidFill>
                  <a:srgbClr val="294069"/>
                </a:solidFill>
                <a:latin typeface="Garet"/>
                <a:ea typeface="Garet"/>
                <a:cs typeface="Garet"/>
                <a:sym typeface="Garet"/>
              </a:rPr>
              <a:t>Linezolid</a:t>
            </a:r>
          </a:p>
          <a:p>
            <a:pPr algn="l">
              <a:lnSpc>
                <a:spcPts val="3640"/>
              </a:lnSpc>
            </a:pPr>
            <a:r>
              <a:rPr lang="en-US" sz="2600" spc="-26">
                <a:solidFill>
                  <a:srgbClr val="294069"/>
                </a:solidFill>
                <a:latin typeface="Garet"/>
                <a:ea typeface="Garet"/>
                <a:cs typeface="Garet"/>
                <a:sym typeface="Garet"/>
              </a:rPr>
              <a:t>Metronidazol</a:t>
            </a:r>
          </a:p>
          <a:p>
            <a:pPr algn="l">
              <a:lnSpc>
                <a:spcPts val="3640"/>
              </a:lnSpc>
            </a:pPr>
            <a:r>
              <a:rPr lang="en-US" sz="2600" spc="-26">
                <a:solidFill>
                  <a:srgbClr val="294069"/>
                </a:solidFill>
                <a:latin typeface="Garet"/>
                <a:ea typeface="Garet"/>
                <a:cs typeface="Garet"/>
                <a:sym typeface="Garet"/>
              </a:rPr>
              <a:t>Moksifloksasin</a:t>
            </a:r>
          </a:p>
          <a:p>
            <a:pPr algn="l" marL="0" indent="0" lvl="0">
              <a:lnSpc>
                <a:spcPts val="3640"/>
              </a:lnSpc>
              <a:spcBef>
                <a:spcPct val="0"/>
              </a:spcBef>
            </a:pPr>
            <a:r>
              <a:rPr lang="en-US" sz="2600" spc="-26">
                <a:solidFill>
                  <a:srgbClr val="294069"/>
                </a:solidFill>
                <a:latin typeface="Garet"/>
                <a:ea typeface="Garet"/>
                <a:cs typeface="Garet"/>
                <a:sym typeface="Garet"/>
              </a:rPr>
              <a:t>Rifampin</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5603326"/>
            <a:chOff x="0" y="0"/>
            <a:chExt cx="4816593" cy="1475773"/>
          </a:xfrm>
        </p:grpSpPr>
        <p:sp>
          <p:nvSpPr>
            <p:cNvPr name="Freeform 3" id="3"/>
            <p:cNvSpPr/>
            <p:nvPr/>
          </p:nvSpPr>
          <p:spPr>
            <a:xfrm flipH="false" flipV="false" rot="0">
              <a:off x="0" y="0"/>
              <a:ext cx="4816592" cy="1475773"/>
            </a:xfrm>
            <a:custGeom>
              <a:avLst/>
              <a:gdLst/>
              <a:ahLst/>
              <a:cxnLst/>
              <a:rect r="r" b="b" t="t" l="l"/>
              <a:pathLst>
                <a:path h="1475773" w="4816592">
                  <a:moveTo>
                    <a:pt x="0" y="0"/>
                  </a:moveTo>
                  <a:lnTo>
                    <a:pt x="4816592" y="0"/>
                  </a:lnTo>
                  <a:lnTo>
                    <a:pt x="4816592" y="1475773"/>
                  </a:lnTo>
                  <a:lnTo>
                    <a:pt x="0" y="1475773"/>
                  </a:lnTo>
                  <a:close/>
                </a:path>
              </a:pathLst>
            </a:custGeom>
            <a:solidFill>
              <a:srgbClr val="A1D4E1"/>
            </a:solidFill>
          </p:spPr>
        </p:sp>
        <p:sp>
          <p:nvSpPr>
            <p:cNvPr name="TextBox 4" id="4"/>
            <p:cNvSpPr txBox="true"/>
            <p:nvPr/>
          </p:nvSpPr>
          <p:spPr>
            <a:xfrm>
              <a:off x="0" y="0"/>
              <a:ext cx="4816593" cy="1475773"/>
            </a:xfrm>
            <a:prstGeom prst="rect">
              <a:avLst/>
            </a:prstGeom>
          </p:spPr>
          <p:txBody>
            <a:bodyPr anchor="ctr" rtlCol="false" tIns="50800" lIns="50800" bIns="50800" rIns="50800"/>
            <a:lstStyle/>
            <a:p>
              <a:pPr algn="ctr">
                <a:lnSpc>
                  <a:spcPts val="2639"/>
                </a:lnSpc>
              </a:pPr>
            </a:p>
          </p:txBody>
        </p:sp>
      </p:grpSp>
      <p:grpSp>
        <p:nvGrpSpPr>
          <p:cNvPr name="Group 5" id="5"/>
          <p:cNvGrpSpPr/>
          <p:nvPr/>
        </p:nvGrpSpPr>
        <p:grpSpPr>
          <a:xfrm rot="0">
            <a:off x="1734328" y="3936050"/>
            <a:ext cx="14819344" cy="2778751"/>
            <a:chOff x="0" y="0"/>
            <a:chExt cx="19759125" cy="3705001"/>
          </a:xfrm>
        </p:grpSpPr>
        <p:sp>
          <p:nvSpPr>
            <p:cNvPr name="TextBox 6" id="6"/>
            <p:cNvSpPr txBox="true"/>
            <p:nvPr/>
          </p:nvSpPr>
          <p:spPr>
            <a:xfrm rot="0">
              <a:off x="0" y="104775"/>
              <a:ext cx="19759125" cy="2057601"/>
            </a:xfrm>
            <a:prstGeom prst="rect">
              <a:avLst/>
            </a:prstGeom>
          </p:spPr>
          <p:txBody>
            <a:bodyPr anchor="t" rtlCol="false" tIns="0" lIns="0" bIns="0" rIns="0">
              <a:spAutoFit/>
            </a:bodyPr>
            <a:lstStyle/>
            <a:p>
              <a:pPr algn="ctr" marL="0" indent="0" lvl="0">
                <a:lnSpc>
                  <a:spcPts val="11769"/>
                </a:lnSpc>
                <a:spcBef>
                  <a:spcPct val="0"/>
                </a:spcBef>
              </a:pPr>
              <a:r>
                <a:rPr lang="en-US" sz="10699" spc="53">
                  <a:solidFill>
                    <a:srgbClr val="294069"/>
                  </a:solidFill>
                  <a:latin typeface="Berthold Block"/>
                  <a:ea typeface="Berthold Block"/>
                  <a:cs typeface="Berthold Block"/>
                  <a:sym typeface="Berthold Block"/>
                </a:rPr>
                <a:t>Teşekkür</a:t>
              </a:r>
            </a:p>
          </p:txBody>
        </p:sp>
        <p:sp>
          <p:nvSpPr>
            <p:cNvPr name="TextBox 7" id="7"/>
            <p:cNvSpPr txBox="true"/>
            <p:nvPr/>
          </p:nvSpPr>
          <p:spPr>
            <a:xfrm rot="0">
              <a:off x="4927081" y="2321126"/>
              <a:ext cx="9904962" cy="1383875"/>
            </a:xfrm>
            <a:prstGeom prst="rect">
              <a:avLst/>
            </a:prstGeom>
          </p:spPr>
          <p:txBody>
            <a:bodyPr anchor="t" rtlCol="false" tIns="0" lIns="0" bIns="0" rIns="0">
              <a:spAutoFit/>
            </a:bodyPr>
            <a:lstStyle/>
            <a:p>
              <a:pPr algn="ctr" marL="0" indent="0" lvl="0">
                <a:lnSpc>
                  <a:spcPts val="7809"/>
                </a:lnSpc>
                <a:spcBef>
                  <a:spcPct val="0"/>
                </a:spcBef>
              </a:pPr>
              <a:r>
                <a:rPr lang="en-US" sz="7099" spc="35">
                  <a:solidFill>
                    <a:srgbClr val="294069"/>
                  </a:solidFill>
                  <a:latin typeface="Berthold Block"/>
                  <a:ea typeface="Berthold Block"/>
                  <a:cs typeface="Berthold Block"/>
                  <a:sym typeface="Berthold Block"/>
                </a:rPr>
                <a:t>DR. Ahmet GEZMEN</a:t>
              </a:r>
            </a:p>
          </p:txBody>
        </p:sp>
      </p:grpSp>
    </p:spTree>
  </p:cSld>
  <p:clrMapOvr>
    <a:masterClrMapping/>
  </p:clrMapOvr>
</p:sld>
</file>

<file path=ppt/slides/slide2.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612220"/>
            <a:chOff x="0" y="0"/>
            <a:chExt cx="4816593" cy="687992"/>
          </a:xfrm>
        </p:grpSpPr>
        <p:sp>
          <p:nvSpPr>
            <p:cNvPr name="Freeform 3" id="3"/>
            <p:cNvSpPr/>
            <p:nvPr/>
          </p:nvSpPr>
          <p:spPr>
            <a:xfrm flipH="false" flipV="false" rot="0">
              <a:off x="0" y="0"/>
              <a:ext cx="4816592" cy="687992"/>
            </a:xfrm>
            <a:custGeom>
              <a:avLst/>
              <a:gdLst/>
              <a:ahLst/>
              <a:cxnLst/>
              <a:rect r="r" b="b" t="t" l="l"/>
              <a:pathLst>
                <a:path h="687992" w="4816592">
                  <a:moveTo>
                    <a:pt x="0" y="0"/>
                  </a:moveTo>
                  <a:lnTo>
                    <a:pt x="4816592" y="0"/>
                  </a:lnTo>
                  <a:lnTo>
                    <a:pt x="4816592" y="687992"/>
                  </a:lnTo>
                  <a:lnTo>
                    <a:pt x="0" y="687992"/>
                  </a:lnTo>
                  <a:close/>
                </a:path>
              </a:pathLst>
            </a:custGeom>
            <a:solidFill>
              <a:srgbClr val="A1D4E1"/>
            </a:solidFill>
          </p:spPr>
        </p:sp>
        <p:sp>
          <p:nvSpPr>
            <p:cNvPr name="TextBox 4" id="4"/>
            <p:cNvSpPr txBox="true"/>
            <p:nvPr/>
          </p:nvSpPr>
          <p:spPr>
            <a:xfrm>
              <a:off x="0" y="0"/>
              <a:ext cx="4816593" cy="687992"/>
            </a:xfrm>
            <a:prstGeom prst="rect">
              <a:avLst/>
            </a:prstGeom>
          </p:spPr>
          <p:txBody>
            <a:bodyPr anchor="ctr" rtlCol="false" tIns="50800" lIns="50800" bIns="50800" rIns="50800"/>
            <a:lstStyle/>
            <a:p>
              <a:pPr algn="ctr">
                <a:lnSpc>
                  <a:spcPts val="2639"/>
                </a:lnSpc>
              </a:pPr>
            </a:p>
          </p:txBody>
        </p:sp>
      </p:grpSp>
      <p:grpSp>
        <p:nvGrpSpPr>
          <p:cNvPr name="Group 5" id="5"/>
          <p:cNvGrpSpPr/>
          <p:nvPr/>
        </p:nvGrpSpPr>
        <p:grpSpPr>
          <a:xfrm rot="0">
            <a:off x="1028700" y="781999"/>
            <a:ext cx="16230600" cy="1830221"/>
            <a:chOff x="0" y="0"/>
            <a:chExt cx="4274726" cy="482034"/>
          </a:xfrm>
        </p:grpSpPr>
        <p:sp>
          <p:nvSpPr>
            <p:cNvPr name="Freeform 6" id="6"/>
            <p:cNvSpPr/>
            <p:nvPr/>
          </p:nvSpPr>
          <p:spPr>
            <a:xfrm flipH="false" flipV="false" rot="0">
              <a:off x="0" y="0"/>
              <a:ext cx="4274726" cy="482034"/>
            </a:xfrm>
            <a:custGeom>
              <a:avLst/>
              <a:gdLst/>
              <a:ahLst/>
              <a:cxnLst/>
              <a:rect r="r" b="b" t="t" l="l"/>
              <a:pathLst>
                <a:path h="482034" w="4274726">
                  <a:moveTo>
                    <a:pt x="0" y="0"/>
                  </a:moveTo>
                  <a:lnTo>
                    <a:pt x="4274726" y="0"/>
                  </a:lnTo>
                  <a:lnTo>
                    <a:pt x="4274726" y="482034"/>
                  </a:lnTo>
                  <a:lnTo>
                    <a:pt x="0" y="482034"/>
                  </a:lnTo>
                  <a:close/>
                </a:path>
              </a:pathLst>
            </a:custGeom>
            <a:solidFill>
              <a:srgbClr val="F4956F"/>
            </a:solidFill>
          </p:spPr>
        </p:sp>
        <p:sp>
          <p:nvSpPr>
            <p:cNvPr name="TextBox 7" id="7"/>
            <p:cNvSpPr txBox="true"/>
            <p:nvPr/>
          </p:nvSpPr>
          <p:spPr>
            <a:xfrm>
              <a:off x="0" y="0"/>
              <a:ext cx="4274726" cy="482034"/>
            </a:xfrm>
            <a:prstGeom prst="rect">
              <a:avLst/>
            </a:prstGeom>
          </p:spPr>
          <p:txBody>
            <a:bodyPr anchor="ctr" rtlCol="false" tIns="50800" lIns="50800" bIns="50800" rIns="50800"/>
            <a:lstStyle/>
            <a:p>
              <a:pPr algn="ctr">
                <a:lnSpc>
                  <a:spcPts val="2639"/>
                </a:lnSpc>
              </a:pPr>
            </a:p>
          </p:txBody>
        </p:sp>
      </p:grpSp>
      <p:grpSp>
        <p:nvGrpSpPr>
          <p:cNvPr name="Group 8" id="8"/>
          <p:cNvGrpSpPr/>
          <p:nvPr/>
        </p:nvGrpSpPr>
        <p:grpSpPr>
          <a:xfrm rot="0">
            <a:off x="1028700" y="2612220"/>
            <a:ext cx="16230600" cy="6646080"/>
            <a:chOff x="0" y="0"/>
            <a:chExt cx="4274726" cy="1750408"/>
          </a:xfrm>
        </p:grpSpPr>
        <p:sp>
          <p:nvSpPr>
            <p:cNvPr name="Freeform 9" id="9"/>
            <p:cNvSpPr/>
            <p:nvPr/>
          </p:nvSpPr>
          <p:spPr>
            <a:xfrm flipH="false" flipV="false" rot="0">
              <a:off x="0" y="0"/>
              <a:ext cx="4274726" cy="1750408"/>
            </a:xfrm>
            <a:custGeom>
              <a:avLst/>
              <a:gdLst/>
              <a:ahLst/>
              <a:cxnLst/>
              <a:rect r="r" b="b" t="t" l="l"/>
              <a:pathLst>
                <a:path h="1750408" w="4274726">
                  <a:moveTo>
                    <a:pt x="0" y="0"/>
                  </a:moveTo>
                  <a:lnTo>
                    <a:pt x="4274726" y="0"/>
                  </a:lnTo>
                  <a:lnTo>
                    <a:pt x="4274726" y="1750408"/>
                  </a:lnTo>
                  <a:lnTo>
                    <a:pt x="0" y="1750408"/>
                  </a:lnTo>
                  <a:close/>
                </a:path>
              </a:pathLst>
            </a:custGeom>
            <a:solidFill>
              <a:srgbClr val="FFFFFF"/>
            </a:solidFill>
          </p:spPr>
        </p:sp>
        <p:sp>
          <p:nvSpPr>
            <p:cNvPr name="TextBox 10" id="10"/>
            <p:cNvSpPr txBox="true"/>
            <p:nvPr/>
          </p:nvSpPr>
          <p:spPr>
            <a:xfrm>
              <a:off x="0" y="0"/>
              <a:ext cx="4274726" cy="1750408"/>
            </a:xfrm>
            <a:prstGeom prst="rect">
              <a:avLst/>
            </a:prstGeom>
          </p:spPr>
          <p:txBody>
            <a:bodyPr anchor="ctr" rtlCol="false" tIns="50800" lIns="50800" bIns="50800" rIns="50800"/>
            <a:lstStyle/>
            <a:p>
              <a:pPr algn="ctr">
                <a:lnSpc>
                  <a:spcPts val="2639"/>
                </a:lnSpc>
              </a:pPr>
            </a:p>
          </p:txBody>
        </p:sp>
      </p:grpSp>
      <p:sp>
        <p:nvSpPr>
          <p:cNvPr name="TextBox 11" id="11"/>
          <p:cNvSpPr txBox="true"/>
          <p:nvPr/>
        </p:nvSpPr>
        <p:spPr>
          <a:xfrm rot="0">
            <a:off x="1796737" y="1209675"/>
            <a:ext cx="14694527"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FFFFFF"/>
                </a:solidFill>
                <a:latin typeface="Berthold Block"/>
                <a:ea typeface="Berthold Block"/>
                <a:cs typeface="Berthold Block"/>
                <a:sym typeface="Berthold Block"/>
              </a:rPr>
              <a:t>Üst So</a:t>
            </a:r>
            <a:r>
              <a:rPr lang="en-US" sz="7700" spc="38" strike="noStrike" u="none">
                <a:solidFill>
                  <a:srgbClr val="FFFFFF"/>
                </a:solidFill>
                <a:latin typeface="Berthold Block"/>
                <a:ea typeface="Berthold Block"/>
                <a:cs typeface="Berthold Block"/>
                <a:sym typeface="Berthold Block"/>
              </a:rPr>
              <a:t>lunum Yolu Enfeksiyonları (ÜSYE)</a:t>
            </a:r>
          </a:p>
        </p:txBody>
      </p:sp>
      <p:sp>
        <p:nvSpPr>
          <p:cNvPr name="TextBox 12" id="12"/>
          <p:cNvSpPr txBox="true"/>
          <p:nvPr/>
        </p:nvSpPr>
        <p:spPr>
          <a:xfrm rot="0">
            <a:off x="1796737" y="3352715"/>
            <a:ext cx="14440704" cy="4603115"/>
          </a:xfrm>
          <a:prstGeom prst="rect">
            <a:avLst/>
          </a:prstGeom>
        </p:spPr>
        <p:txBody>
          <a:bodyPr anchor="t" rtlCol="false" tIns="0" lIns="0" bIns="0" rIns="0">
            <a:spAutoFit/>
          </a:bodyPr>
          <a:lstStyle/>
          <a:p>
            <a:pPr algn="l">
              <a:lnSpc>
                <a:spcPts val="4060"/>
              </a:lnSpc>
            </a:pPr>
            <a:r>
              <a:rPr lang="en-US" sz="2900" spc="-29" b="true">
                <a:solidFill>
                  <a:srgbClr val="294069"/>
                </a:solidFill>
                <a:latin typeface="Garet Bold"/>
                <a:ea typeface="Garet Bold"/>
                <a:cs typeface="Garet Bold"/>
                <a:sym typeface="Garet Bold"/>
              </a:rPr>
              <a:t>ÜSYE'ler, antibiyotiklerin en sık ve çoğunlukla gereksiz yere kullanıldığı enfeksiyonlardır. </a:t>
            </a:r>
          </a:p>
          <a:p>
            <a:pPr algn="l">
              <a:lnSpc>
                <a:spcPts val="4060"/>
              </a:lnSpc>
            </a:pPr>
          </a:p>
          <a:p>
            <a:pPr algn="l">
              <a:lnSpc>
                <a:spcPts val="4060"/>
              </a:lnSpc>
            </a:pPr>
            <a:r>
              <a:rPr lang="en-US" sz="2900" spc="-29" b="true">
                <a:solidFill>
                  <a:srgbClr val="294069"/>
                </a:solidFill>
                <a:latin typeface="Garet Bold"/>
                <a:ea typeface="Garet Bold"/>
                <a:cs typeface="Garet Bold"/>
                <a:sym typeface="Garet Bold"/>
              </a:rPr>
              <a:t>Viral etkenler %80-90 oranında sorumludur. Antibiyotik kullanım kararı, </a:t>
            </a:r>
          </a:p>
          <a:p>
            <a:pPr algn="l">
              <a:lnSpc>
                <a:spcPts val="4060"/>
              </a:lnSpc>
            </a:pPr>
            <a:r>
              <a:rPr lang="en-US" sz="2900" spc="-29" b="true">
                <a:solidFill>
                  <a:srgbClr val="294069"/>
                </a:solidFill>
                <a:latin typeface="Garet Bold"/>
                <a:ea typeface="Garet Bold"/>
                <a:cs typeface="Garet Bold"/>
                <a:sym typeface="Garet Bold"/>
              </a:rPr>
              <a:t>bakteriyel enfeksiyon şüphesine dayandırılmalıdır. </a:t>
            </a:r>
          </a:p>
          <a:p>
            <a:pPr algn="l">
              <a:lnSpc>
                <a:spcPts val="4060"/>
              </a:lnSpc>
            </a:pPr>
          </a:p>
          <a:p>
            <a:pPr algn="l">
              <a:lnSpc>
                <a:spcPts val="4060"/>
              </a:lnSpc>
            </a:pPr>
            <a:r>
              <a:rPr lang="en-US" sz="2900" spc="-29" b="true">
                <a:solidFill>
                  <a:srgbClr val="294069"/>
                </a:solidFill>
                <a:latin typeface="Garet Bold"/>
                <a:ea typeface="Garet Bold"/>
                <a:cs typeface="Garet Bold"/>
                <a:sym typeface="Garet Bold"/>
              </a:rPr>
              <a:t>Viral farenjit, rinosinüzit ve otitis media vakalarında gereksiz antibiyotik kullanımından kaçınılması, hem hasta güvenliği hem de antibiyotik direnci açısından kritik öneme sahiptir.</a:t>
            </a:r>
          </a:p>
        </p:txBody>
      </p:sp>
    </p:spTree>
  </p:cSld>
  <p:clrMapOvr>
    <a:masterClrMapping/>
  </p:clrMapOvr>
</p:sld>
</file>

<file path=ppt/slides/slide3.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1787222"/>
            <a:chOff x="0" y="0"/>
            <a:chExt cx="4816593" cy="470709"/>
          </a:xfrm>
        </p:grpSpPr>
        <p:sp>
          <p:nvSpPr>
            <p:cNvPr name="Freeform 3" id="3"/>
            <p:cNvSpPr/>
            <p:nvPr/>
          </p:nvSpPr>
          <p:spPr>
            <a:xfrm flipH="false" flipV="false" rot="0">
              <a:off x="0" y="0"/>
              <a:ext cx="4816592" cy="470709"/>
            </a:xfrm>
            <a:custGeom>
              <a:avLst/>
              <a:gdLst/>
              <a:ahLst/>
              <a:cxnLst/>
              <a:rect r="r" b="b" t="t" l="l"/>
              <a:pathLst>
                <a:path h="470709" w="4816592">
                  <a:moveTo>
                    <a:pt x="0" y="0"/>
                  </a:moveTo>
                  <a:lnTo>
                    <a:pt x="4816592" y="0"/>
                  </a:lnTo>
                  <a:lnTo>
                    <a:pt x="4816592" y="470709"/>
                  </a:lnTo>
                  <a:lnTo>
                    <a:pt x="0" y="470709"/>
                  </a:lnTo>
                  <a:close/>
                </a:path>
              </a:pathLst>
            </a:custGeom>
            <a:solidFill>
              <a:srgbClr val="A1D4E1"/>
            </a:solidFill>
          </p:spPr>
        </p:sp>
        <p:sp>
          <p:nvSpPr>
            <p:cNvPr name="TextBox 4" id="4"/>
            <p:cNvSpPr txBox="true"/>
            <p:nvPr/>
          </p:nvSpPr>
          <p:spPr>
            <a:xfrm>
              <a:off x="0" y="0"/>
              <a:ext cx="4816593" cy="470709"/>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867164" y="514350"/>
          <a:ext cx="16553672" cy="9258300"/>
        </p:xfrm>
        <a:graphic>
          <a:graphicData uri="http://schemas.openxmlformats.org/drawingml/2006/table">
            <a:tbl>
              <a:tblPr/>
              <a:tblGrid>
                <a:gridCol w="2956182"/>
                <a:gridCol w="2956182"/>
                <a:gridCol w="6187818"/>
                <a:gridCol w="4453490"/>
              </a:tblGrid>
              <a:tr h="1276350">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E</a:t>
                      </a:r>
                      <a:r>
                        <a:rPr lang="en-US" b="true" sz="2299">
                          <a:solidFill>
                            <a:srgbClr val="294069"/>
                          </a:solidFill>
                          <a:latin typeface="Garet Bold"/>
                          <a:ea typeface="Garet Bold"/>
                          <a:cs typeface="Garet Bold"/>
                          <a:sym typeface="Garet Bold"/>
                        </a:rPr>
                        <a:t>NFEKSIYON</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OLASI PATOJENLER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AYAKTAN TEDAVI ÖNERILERI (BAKTERIYEL ENFEKSIYON DÜŞÜNÜLÜRSE)</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NOTLAR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r>
              <a:tr h="3048000">
                <a:tc>
                  <a:txBody>
                    <a:bodyPr anchor="t" rtlCol="false"/>
                    <a:lstStyle/>
                    <a:p>
                      <a:pPr algn="ctr">
                        <a:lnSpc>
                          <a:spcPts val="2800"/>
                        </a:lnSpc>
                        <a:defRPr/>
                      </a:pPr>
                      <a:r>
                        <a:rPr lang="en-US" sz="2000">
                          <a:solidFill>
                            <a:srgbClr val="000000"/>
                          </a:solidFill>
                          <a:latin typeface="Garet"/>
                          <a:ea typeface="Garet"/>
                          <a:cs typeface="Garet"/>
                          <a:sym typeface="Garet"/>
                        </a:rPr>
                        <a:t>Akut Farenjit</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A Grubu Beta-Hemolitik Streptokok (GAS)</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1. Seçenek: Amoksisilin veya Fenoksimetilpenisilin </a:t>
                      </a:r>
                      <a:endParaRPr lang="en-US" sz="1100"/>
                    </a:p>
                    <a:p>
                      <a:pPr algn="ctr">
                        <a:lnSpc>
                          <a:spcPts val="2800"/>
                        </a:lnSpc>
                      </a:pPr>
                      <a:r>
                        <a:rPr lang="en-US" sz="2000">
                          <a:solidFill>
                            <a:srgbClr val="000000"/>
                          </a:solidFill>
                          <a:latin typeface="Garet"/>
                          <a:ea typeface="Garet"/>
                          <a:cs typeface="Garet"/>
                          <a:sym typeface="Garet"/>
                        </a:rPr>
                        <a:t>Penisilin Alerjisi: Klindamisin veya 1. kuşak sefalosporin (anafilaksi dışı alerji) veya Makrolid (lokal GAS direnci &lt;%10-15 ise)</a:t>
                      </a:r>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Viral farenjitlerden ayırt etmek için Centor/McIsaac skorlaması kullanılabilir. Hızlı antijen testi veya boğaz kültürü ile tanı doğrulanmalıdır.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r>
              <a:tr h="3048000">
                <a:tc>
                  <a:txBody>
                    <a:bodyPr anchor="t" rtlCol="false"/>
                    <a:lstStyle/>
                    <a:p>
                      <a:pPr algn="ctr">
                        <a:lnSpc>
                          <a:spcPts val="2800"/>
                        </a:lnSpc>
                        <a:defRPr/>
                      </a:pPr>
                      <a:r>
                        <a:rPr lang="en-US" sz="2000">
                          <a:solidFill>
                            <a:srgbClr val="000000"/>
                          </a:solidFill>
                          <a:latin typeface="Garet"/>
                          <a:ea typeface="Garet"/>
                          <a:cs typeface="Garet"/>
                          <a:sym typeface="Garet"/>
                        </a:rPr>
                        <a:t>Akut Sinüzit</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S. pneumoniae, H. influenzae, M. catarrhalis</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1. Seçenek: Amoksisilin-klavulanat</a:t>
                      </a:r>
                      <a:endParaRPr lang="en-US" sz="1100"/>
                    </a:p>
                    <a:p>
                      <a:pPr algn="ctr">
                        <a:lnSpc>
                          <a:spcPts val="2800"/>
                        </a:lnSpc>
                      </a:pPr>
                      <a:r>
                        <a:rPr lang="en-US" sz="2000">
                          <a:solidFill>
                            <a:srgbClr val="000000"/>
                          </a:solidFill>
                          <a:latin typeface="Garet"/>
                          <a:ea typeface="Garet"/>
                          <a:cs typeface="Garet"/>
                          <a:sym typeface="Garet"/>
                        </a:rPr>
                        <a:t>Penisilin Alerjisi: Doksisiklin veya Levofloksasin/Moksifloksasin</a:t>
                      </a:r>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Semptomlar 10 günden uzun sürerse, 3-4 gün yüksek ateşle birlikte pürülan burun akıntısı olursa (şiddetli başlangıç) veya başlangıçta düzelip sonra kötüleşirse (çift taraflı hastalık) antibiyotik düşünülmelidir.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r>
              <a:tr h="1885950">
                <a:tc>
                  <a:txBody>
                    <a:bodyPr anchor="t" rtlCol="false"/>
                    <a:lstStyle/>
                    <a:p>
                      <a:pPr algn="ctr">
                        <a:lnSpc>
                          <a:spcPts val="2800"/>
                        </a:lnSpc>
                        <a:defRPr/>
                      </a:pPr>
                      <a:r>
                        <a:rPr lang="en-US" sz="2000">
                          <a:solidFill>
                            <a:srgbClr val="000000"/>
                          </a:solidFill>
                          <a:latin typeface="Garet"/>
                          <a:ea typeface="Garet"/>
                          <a:cs typeface="Garet"/>
                          <a:sym typeface="Garet"/>
                        </a:rPr>
                        <a:t>Akut Otitis Media</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S. pneumoniae, H. influenzae, M. catarrhalis</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1. Seçenek: Amoksisilin veya Amoksisilin-klavulanat (yüksek doz) </a:t>
                      </a:r>
                      <a:endParaRPr lang="en-US" sz="1100"/>
                    </a:p>
                    <a:p>
                      <a:pPr algn="ctr">
                        <a:lnSpc>
                          <a:spcPts val="2800"/>
                        </a:lnSpc>
                      </a:pPr>
                      <a:r>
                        <a:rPr lang="en-US" sz="2000">
                          <a:solidFill>
                            <a:srgbClr val="000000"/>
                          </a:solidFill>
                          <a:latin typeface="Garet"/>
                          <a:ea typeface="Garet"/>
                          <a:cs typeface="Garet"/>
                          <a:sym typeface="Garet"/>
                        </a:rPr>
                        <a:t>Penisilin Alerjisi: Sefdinir, Sefuroksim veya Levofloksasin</a:t>
                      </a:r>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6 aydan küçük tüm çocuklarda, 6 ay-2 yaş arası çocuklarda kesin tanı varsa ve 2 yaş üstü çocuklarda şiddetli semptomlar varsa antibiyotik tedavisi önerilir.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r>
            </a:tbl>
          </a:graphicData>
        </a:graphic>
      </p:graphicFrame>
    </p:spTree>
  </p:cSld>
  <p:clrMapOvr>
    <a:masterClrMapping/>
  </p:clrMapOvr>
</p:sld>
</file>

<file path=ppt/slides/slide4.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9429750" y="3546453"/>
            <a:ext cx="7829550" cy="5711847"/>
            <a:chOff x="0" y="0"/>
            <a:chExt cx="2062104" cy="1504355"/>
          </a:xfrm>
        </p:grpSpPr>
        <p:sp>
          <p:nvSpPr>
            <p:cNvPr name="Freeform 3" id="3"/>
            <p:cNvSpPr/>
            <p:nvPr/>
          </p:nvSpPr>
          <p:spPr>
            <a:xfrm flipH="false" flipV="false" rot="0">
              <a:off x="0" y="0"/>
              <a:ext cx="2062104" cy="1504355"/>
            </a:xfrm>
            <a:custGeom>
              <a:avLst/>
              <a:gdLst/>
              <a:ahLst/>
              <a:cxnLst/>
              <a:rect r="r" b="b" t="t" l="l"/>
              <a:pathLst>
                <a:path h="1504355" w="2062104">
                  <a:moveTo>
                    <a:pt x="0" y="0"/>
                  </a:moveTo>
                  <a:lnTo>
                    <a:pt x="2062104" y="0"/>
                  </a:lnTo>
                  <a:lnTo>
                    <a:pt x="2062104" y="1504355"/>
                  </a:lnTo>
                  <a:lnTo>
                    <a:pt x="0" y="1504355"/>
                  </a:lnTo>
                  <a:close/>
                </a:path>
              </a:pathLst>
            </a:custGeom>
            <a:solidFill>
              <a:srgbClr val="FFFFFF"/>
            </a:solidFill>
          </p:spPr>
        </p:sp>
        <p:sp>
          <p:nvSpPr>
            <p:cNvPr name="TextBox 4" id="4"/>
            <p:cNvSpPr txBox="true"/>
            <p:nvPr/>
          </p:nvSpPr>
          <p:spPr>
            <a:xfrm>
              <a:off x="0" y="0"/>
              <a:ext cx="2062104" cy="1504355"/>
            </a:xfrm>
            <a:prstGeom prst="rect">
              <a:avLst/>
            </a:prstGeom>
          </p:spPr>
          <p:txBody>
            <a:bodyPr anchor="ctr" rtlCol="false" tIns="50800" lIns="50800" bIns="50800" rIns="50800"/>
            <a:lstStyle/>
            <a:p>
              <a:pPr algn="ctr">
                <a:lnSpc>
                  <a:spcPts val="2639"/>
                </a:lnSpc>
              </a:pPr>
            </a:p>
          </p:txBody>
        </p:sp>
      </p:grpSp>
      <p:grpSp>
        <p:nvGrpSpPr>
          <p:cNvPr name="Group 5" id="5"/>
          <p:cNvGrpSpPr/>
          <p:nvPr/>
        </p:nvGrpSpPr>
        <p:grpSpPr>
          <a:xfrm rot="0">
            <a:off x="0" y="0"/>
            <a:ext cx="18288000" cy="3546453"/>
            <a:chOff x="0" y="0"/>
            <a:chExt cx="4816593" cy="934045"/>
          </a:xfrm>
        </p:grpSpPr>
        <p:sp>
          <p:nvSpPr>
            <p:cNvPr name="Freeform 6" id="6"/>
            <p:cNvSpPr/>
            <p:nvPr/>
          </p:nvSpPr>
          <p:spPr>
            <a:xfrm flipH="false" flipV="false" rot="0">
              <a:off x="0" y="0"/>
              <a:ext cx="4816592" cy="934045"/>
            </a:xfrm>
            <a:custGeom>
              <a:avLst/>
              <a:gdLst/>
              <a:ahLst/>
              <a:cxnLst/>
              <a:rect r="r" b="b" t="t" l="l"/>
              <a:pathLst>
                <a:path h="934045" w="4816592">
                  <a:moveTo>
                    <a:pt x="0" y="0"/>
                  </a:moveTo>
                  <a:lnTo>
                    <a:pt x="4816592" y="0"/>
                  </a:lnTo>
                  <a:lnTo>
                    <a:pt x="4816592" y="934045"/>
                  </a:lnTo>
                  <a:lnTo>
                    <a:pt x="0" y="934045"/>
                  </a:lnTo>
                  <a:close/>
                </a:path>
              </a:pathLst>
            </a:custGeom>
            <a:solidFill>
              <a:srgbClr val="A1D4E1"/>
            </a:solidFill>
            <a:ln cap="sq">
              <a:noFill/>
              <a:prstDash val="solid"/>
              <a:miter/>
            </a:ln>
          </p:spPr>
        </p:sp>
        <p:sp>
          <p:nvSpPr>
            <p:cNvPr name="TextBox 7" id="7"/>
            <p:cNvSpPr txBox="true"/>
            <p:nvPr/>
          </p:nvSpPr>
          <p:spPr>
            <a:xfrm>
              <a:off x="0" y="0"/>
              <a:ext cx="4816593" cy="934045"/>
            </a:xfrm>
            <a:prstGeom prst="rect">
              <a:avLst/>
            </a:prstGeom>
          </p:spPr>
          <p:txBody>
            <a:bodyPr anchor="ctr" rtlCol="false" tIns="50800" lIns="50800" bIns="50800" rIns="50800"/>
            <a:lstStyle/>
            <a:p>
              <a:pPr algn="ctr" marL="0" indent="0" lvl="0">
                <a:lnSpc>
                  <a:spcPts val="2639"/>
                </a:lnSpc>
                <a:spcBef>
                  <a:spcPct val="0"/>
                </a:spcBef>
              </a:pPr>
            </a:p>
          </p:txBody>
        </p:sp>
      </p:grpSp>
      <p:sp>
        <p:nvSpPr>
          <p:cNvPr name="TextBox 8" id="8"/>
          <p:cNvSpPr txBox="true"/>
          <p:nvPr/>
        </p:nvSpPr>
        <p:spPr>
          <a:xfrm rot="0">
            <a:off x="10083467" y="4070328"/>
            <a:ext cx="6522115" cy="2545715"/>
          </a:xfrm>
          <a:prstGeom prst="rect">
            <a:avLst/>
          </a:prstGeom>
        </p:spPr>
        <p:txBody>
          <a:bodyPr anchor="t" rtlCol="false" tIns="0" lIns="0" bIns="0" rIns="0">
            <a:spAutoFit/>
          </a:bodyPr>
          <a:lstStyle/>
          <a:p>
            <a:pPr algn="ctr" marL="0" indent="0" lvl="0">
              <a:lnSpc>
                <a:spcPts val="4060"/>
              </a:lnSpc>
              <a:spcBef>
                <a:spcPct val="0"/>
              </a:spcBef>
            </a:pPr>
            <a:r>
              <a:rPr lang="en-US" sz="2900" spc="-29">
                <a:solidFill>
                  <a:srgbClr val="294069"/>
                </a:solidFill>
                <a:latin typeface="Garet"/>
                <a:ea typeface="Garet"/>
                <a:cs typeface="Garet"/>
                <a:sym typeface="Garet"/>
              </a:rPr>
              <a:t>Tedavi,</a:t>
            </a:r>
            <a:r>
              <a:rPr lang="en-US" sz="2900" spc="-29" strike="noStrike" u="none">
                <a:solidFill>
                  <a:srgbClr val="294069"/>
                </a:solidFill>
                <a:latin typeface="Garet"/>
                <a:ea typeface="Garet"/>
                <a:cs typeface="Garet"/>
                <a:sym typeface="Garet"/>
              </a:rPr>
              <a:t> hastaneye yatıştan ≥48 saat sonra gelişen pnömoniyi kapsar </a:t>
            </a:r>
            <a:r>
              <a:rPr lang="en-US" sz="2900" spc="-29" strike="noStrike" u="none">
                <a:solidFill>
                  <a:srgbClr val="294069"/>
                </a:solidFill>
                <a:latin typeface="Garet"/>
                <a:ea typeface="Garet"/>
                <a:cs typeface="Garet"/>
                <a:sym typeface="Garet"/>
              </a:rPr>
              <a:t>v</a:t>
            </a:r>
            <a:r>
              <a:rPr lang="en-US" sz="2900" spc="-29" strike="noStrike" u="none">
                <a:solidFill>
                  <a:srgbClr val="294069"/>
                </a:solidFill>
                <a:latin typeface="Garet"/>
                <a:ea typeface="Garet"/>
                <a:cs typeface="Garet"/>
                <a:sym typeface="Garet"/>
              </a:rPr>
              <a:t>e </a:t>
            </a:r>
            <a:r>
              <a:rPr lang="en-US" sz="2900" spc="-29" strike="noStrike" u="none">
                <a:solidFill>
                  <a:srgbClr val="294069"/>
                </a:solidFill>
                <a:latin typeface="Garet"/>
                <a:ea typeface="Garet"/>
                <a:cs typeface="Garet"/>
                <a:sym typeface="Garet"/>
              </a:rPr>
              <a:t>l</a:t>
            </a:r>
            <a:r>
              <a:rPr lang="en-US" sz="2900" spc="-29" strike="noStrike" u="none">
                <a:solidFill>
                  <a:srgbClr val="294069"/>
                </a:solidFill>
                <a:latin typeface="Garet"/>
                <a:ea typeface="Garet"/>
                <a:cs typeface="Garet"/>
                <a:sym typeface="Garet"/>
              </a:rPr>
              <a:t>o</a:t>
            </a:r>
            <a:r>
              <a:rPr lang="en-US" sz="2900" spc="-29" strike="noStrike" u="none">
                <a:solidFill>
                  <a:srgbClr val="294069"/>
                </a:solidFill>
                <a:latin typeface="Garet"/>
                <a:ea typeface="Garet"/>
                <a:cs typeface="Garet"/>
                <a:sym typeface="Garet"/>
              </a:rPr>
              <a:t>k</a:t>
            </a:r>
            <a:r>
              <a:rPr lang="en-US" sz="2900" spc="-29" strike="noStrike" u="none">
                <a:solidFill>
                  <a:srgbClr val="294069"/>
                </a:solidFill>
                <a:latin typeface="Garet"/>
                <a:ea typeface="Garet"/>
                <a:cs typeface="Garet"/>
                <a:sym typeface="Garet"/>
              </a:rPr>
              <a:t>al </a:t>
            </a:r>
            <a:r>
              <a:rPr lang="en-US" sz="2900" spc="-29" strike="noStrike" u="none">
                <a:solidFill>
                  <a:srgbClr val="294069"/>
                </a:solidFill>
                <a:latin typeface="Garet"/>
                <a:ea typeface="Garet"/>
                <a:cs typeface="Garet"/>
                <a:sym typeface="Garet"/>
              </a:rPr>
              <a:t>dire</a:t>
            </a:r>
            <a:r>
              <a:rPr lang="en-US" sz="2900" spc="-29" strike="noStrike" u="none">
                <a:solidFill>
                  <a:srgbClr val="294069"/>
                </a:solidFill>
                <a:latin typeface="Garet"/>
                <a:ea typeface="Garet"/>
                <a:cs typeface="Garet"/>
                <a:sym typeface="Garet"/>
              </a:rPr>
              <a:t>n</a:t>
            </a:r>
            <a:r>
              <a:rPr lang="en-US" sz="2900" spc="-29" strike="noStrike" u="none">
                <a:solidFill>
                  <a:srgbClr val="294069"/>
                </a:solidFill>
                <a:latin typeface="Garet"/>
                <a:ea typeface="Garet"/>
                <a:cs typeface="Garet"/>
                <a:sym typeface="Garet"/>
              </a:rPr>
              <a:t>ç v</a:t>
            </a:r>
            <a:r>
              <a:rPr lang="en-US" sz="2900" spc="-29" strike="noStrike" u="none">
                <a:solidFill>
                  <a:srgbClr val="294069"/>
                </a:solidFill>
                <a:latin typeface="Garet"/>
                <a:ea typeface="Garet"/>
                <a:cs typeface="Garet"/>
                <a:sym typeface="Garet"/>
              </a:rPr>
              <a:t>e</a:t>
            </a:r>
            <a:r>
              <a:rPr lang="en-US" sz="2900" spc="-29" strike="noStrike" u="none">
                <a:solidFill>
                  <a:srgbClr val="294069"/>
                </a:solidFill>
                <a:latin typeface="Garet"/>
                <a:ea typeface="Garet"/>
                <a:cs typeface="Garet"/>
                <a:sym typeface="Garet"/>
              </a:rPr>
              <a:t>r</a:t>
            </a:r>
            <a:r>
              <a:rPr lang="en-US" sz="2900" spc="-29" strike="noStrike" u="none">
                <a:solidFill>
                  <a:srgbClr val="294069"/>
                </a:solidFill>
                <a:latin typeface="Garet"/>
                <a:ea typeface="Garet"/>
                <a:cs typeface="Garet"/>
                <a:sym typeface="Garet"/>
              </a:rPr>
              <a:t>i</a:t>
            </a:r>
            <a:r>
              <a:rPr lang="en-US" sz="2900" spc="-29" strike="noStrike" u="none">
                <a:solidFill>
                  <a:srgbClr val="294069"/>
                </a:solidFill>
                <a:latin typeface="Garet"/>
                <a:ea typeface="Garet"/>
                <a:cs typeface="Garet"/>
                <a:sym typeface="Garet"/>
              </a:rPr>
              <a:t>ler</a:t>
            </a:r>
            <a:r>
              <a:rPr lang="en-US" sz="2900" spc="-29" strike="noStrike" u="none">
                <a:solidFill>
                  <a:srgbClr val="294069"/>
                </a:solidFill>
                <a:latin typeface="Garet"/>
                <a:ea typeface="Garet"/>
                <a:cs typeface="Garet"/>
                <a:sym typeface="Garet"/>
              </a:rPr>
              <a:t>ine, hastanın risk faktörlerine göre şekillendirilmelidir.</a:t>
            </a:r>
          </a:p>
        </p:txBody>
      </p:sp>
      <p:grpSp>
        <p:nvGrpSpPr>
          <p:cNvPr name="Group 9" id="9"/>
          <p:cNvGrpSpPr/>
          <p:nvPr/>
        </p:nvGrpSpPr>
        <p:grpSpPr>
          <a:xfrm rot="0">
            <a:off x="1028700" y="3546453"/>
            <a:ext cx="7829550" cy="5711847"/>
            <a:chOff x="0" y="0"/>
            <a:chExt cx="2062104" cy="1504355"/>
          </a:xfrm>
        </p:grpSpPr>
        <p:sp>
          <p:nvSpPr>
            <p:cNvPr name="Freeform 10" id="10"/>
            <p:cNvSpPr/>
            <p:nvPr/>
          </p:nvSpPr>
          <p:spPr>
            <a:xfrm flipH="false" flipV="false" rot="0">
              <a:off x="0" y="0"/>
              <a:ext cx="2062104" cy="1504355"/>
            </a:xfrm>
            <a:custGeom>
              <a:avLst/>
              <a:gdLst/>
              <a:ahLst/>
              <a:cxnLst/>
              <a:rect r="r" b="b" t="t" l="l"/>
              <a:pathLst>
                <a:path h="1504355" w="2062104">
                  <a:moveTo>
                    <a:pt x="0" y="0"/>
                  </a:moveTo>
                  <a:lnTo>
                    <a:pt x="2062104" y="0"/>
                  </a:lnTo>
                  <a:lnTo>
                    <a:pt x="2062104" y="1504355"/>
                  </a:lnTo>
                  <a:lnTo>
                    <a:pt x="0" y="1504355"/>
                  </a:lnTo>
                  <a:close/>
                </a:path>
              </a:pathLst>
            </a:custGeom>
            <a:solidFill>
              <a:srgbClr val="FFFFFF"/>
            </a:solidFill>
          </p:spPr>
        </p:sp>
        <p:sp>
          <p:nvSpPr>
            <p:cNvPr name="TextBox 11" id="11"/>
            <p:cNvSpPr txBox="true"/>
            <p:nvPr/>
          </p:nvSpPr>
          <p:spPr>
            <a:xfrm>
              <a:off x="0" y="0"/>
              <a:ext cx="2062104" cy="1504355"/>
            </a:xfrm>
            <a:prstGeom prst="rect">
              <a:avLst/>
            </a:prstGeom>
          </p:spPr>
          <p:txBody>
            <a:bodyPr anchor="ctr" rtlCol="false" tIns="50800" lIns="50800" bIns="50800" rIns="50800"/>
            <a:lstStyle/>
            <a:p>
              <a:pPr algn="ctr">
                <a:lnSpc>
                  <a:spcPts val="2639"/>
                </a:lnSpc>
              </a:pPr>
            </a:p>
          </p:txBody>
        </p:sp>
      </p:grpSp>
      <p:sp>
        <p:nvSpPr>
          <p:cNvPr name="TextBox 12" id="12"/>
          <p:cNvSpPr txBox="true"/>
          <p:nvPr/>
        </p:nvSpPr>
        <p:spPr>
          <a:xfrm rot="0">
            <a:off x="1682417" y="4070328"/>
            <a:ext cx="6522115" cy="3060065"/>
          </a:xfrm>
          <a:prstGeom prst="rect">
            <a:avLst/>
          </a:prstGeom>
        </p:spPr>
        <p:txBody>
          <a:bodyPr anchor="t" rtlCol="false" tIns="0" lIns="0" bIns="0" rIns="0">
            <a:spAutoFit/>
          </a:bodyPr>
          <a:lstStyle/>
          <a:p>
            <a:pPr algn="ctr" marL="0" indent="0" lvl="0">
              <a:lnSpc>
                <a:spcPts val="4060"/>
              </a:lnSpc>
              <a:spcBef>
                <a:spcPct val="0"/>
              </a:spcBef>
            </a:pPr>
            <a:r>
              <a:rPr lang="en-US" sz="2900" spc="-29">
                <a:solidFill>
                  <a:srgbClr val="294069"/>
                </a:solidFill>
                <a:latin typeface="Garet"/>
                <a:ea typeface="Garet"/>
                <a:cs typeface="Garet"/>
                <a:sym typeface="Garet"/>
              </a:rPr>
              <a:t>CURB-65</a:t>
            </a:r>
            <a:r>
              <a:rPr lang="en-US" sz="2900" spc="-29" strike="noStrike" u="none">
                <a:solidFill>
                  <a:srgbClr val="294069"/>
                </a:solidFill>
                <a:latin typeface="Garet"/>
                <a:ea typeface="Garet"/>
                <a:cs typeface="Garet"/>
                <a:sym typeface="Garet"/>
              </a:rPr>
              <a:t> skoru (Konfüzyon</a:t>
            </a:r>
            <a:r>
              <a:rPr lang="en-US" sz="2900" spc="-29" strike="noStrike" u="none">
                <a:solidFill>
                  <a:srgbClr val="294069"/>
                </a:solidFill>
                <a:latin typeface="Garet"/>
                <a:ea typeface="Garet"/>
                <a:cs typeface="Garet"/>
                <a:sym typeface="Garet"/>
              </a:rPr>
              <a:t>, Ü</a:t>
            </a:r>
            <a:r>
              <a:rPr lang="en-US" sz="2900" spc="-29" strike="noStrike" u="none">
                <a:solidFill>
                  <a:srgbClr val="294069"/>
                </a:solidFill>
                <a:latin typeface="Garet"/>
                <a:ea typeface="Garet"/>
                <a:cs typeface="Garet"/>
                <a:sym typeface="Garet"/>
              </a:rPr>
              <a:t>r</a:t>
            </a:r>
            <a:r>
              <a:rPr lang="en-US" sz="2900" spc="-29" strike="noStrike" u="none">
                <a:solidFill>
                  <a:srgbClr val="294069"/>
                </a:solidFill>
                <a:latin typeface="Garet"/>
                <a:ea typeface="Garet"/>
                <a:cs typeface="Garet"/>
                <a:sym typeface="Garet"/>
              </a:rPr>
              <a:t>e &gt; 7 mmo</a:t>
            </a:r>
            <a:r>
              <a:rPr lang="en-US" sz="2900" spc="-29" strike="noStrike" u="none">
                <a:solidFill>
                  <a:srgbClr val="294069"/>
                </a:solidFill>
                <a:latin typeface="Garet"/>
                <a:ea typeface="Garet"/>
                <a:cs typeface="Garet"/>
                <a:sym typeface="Garet"/>
              </a:rPr>
              <a:t>l</a:t>
            </a:r>
            <a:r>
              <a:rPr lang="en-US" sz="2900" spc="-29" strike="noStrike" u="none">
                <a:solidFill>
                  <a:srgbClr val="294069"/>
                </a:solidFill>
                <a:latin typeface="Garet"/>
                <a:ea typeface="Garet"/>
                <a:cs typeface="Garet"/>
                <a:sym typeface="Garet"/>
              </a:rPr>
              <a:t>/L,</a:t>
            </a:r>
            <a:r>
              <a:rPr lang="en-US" sz="2900" spc="-29" strike="noStrike" u="none">
                <a:solidFill>
                  <a:srgbClr val="294069"/>
                </a:solidFill>
                <a:latin typeface="Garet"/>
                <a:ea typeface="Garet"/>
                <a:cs typeface="Garet"/>
                <a:sym typeface="Garet"/>
              </a:rPr>
              <a:t> </a:t>
            </a:r>
            <a:r>
              <a:rPr lang="en-US" sz="2900" spc="-29" strike="noStrike" u="none">
                <a:solidFill>
                  <a:srgbClr val="294069"/>
                </a:solidFill>
                <a:latin typeface="Garet"/>
                <a:ea typeface="Garet"/>
                <a:cs typeface="Garet"/>
                <a:sym typeface="Garet"/>
              </a:rPr>
              <a:t>So</a:t>
            </a:r>
            <a:r>
              <a:rPr lang="en-US" sz="2900" spc="-29" strike="noStrike" u="none">
                <a:solidFill>
                  <a:srgbClr val="294069"/>
                </a:solidFill>
                <a:latin typeface="Garet"/>
                <a:ea typeface="Garet"/>
                <a:cs typeface="Garet"/>
                <a:sym typeface="Garet"/>
              </a:rPr>
              <a:t>l</a:t>
            </a:r>
            <a:r>
              <a:rPr lang="en-US" sz="2900" spc="-29" strike="noStrike" u="none">
                <a:solidFill>
                  <a:srgbClr val="294069"/>
                </a:solidFill>
                <a:latin typeface="Garet"/>
                <a:ea typeface="Garet"/>
                <a:cs typeface="Garet"/>
                <a:sym typeface="Garet"/>
              </a:rPr>
              <a:t>unu</a:t>
            </a:r>
            <a:r>
              <a:rPr lang="en-US" sz="2900" spc="-29" strike="noStrike" u="none">
                <a:solidFill>
                  <a:srgbClr val="294069"/>
                </a:solidFill>
                <a:latin typeface="Garet"/>
                <a:ea typeface="Garet"/>
                <a:cs typeface="Garet"/>
                <a:sym typeface="Garet"/>
              </a:rPr>
              <a:t>m sayısı ≥ 30/dk, Kan </a:t>
            </a:r>
            <a:r>
              <a:rPr lang="en-US" sz="2900" spc="-29" strike="noStrike" u="none">
                <a:solidFill>
                  <a:srgbClr val="294069"/>
                </a:solidFill>
                <a:latin typeface="Garet"/>
                <a:ea typeface="Garet"/>
                <a:cs typeface="Garet"/>
                <a:sym typeface="Garet"/>
              </a:rPr>
              <a:t>b</a:t>
            </a:r>
            <a:r>
              <a:rPr lang="en-US" sz="2900" spc="-29" strike="noStrike" u="none">
                <a:solidFill>
                  <a:srgbClr val="294069"/>
                </a:solidFill>
                <a:latin typeface="Garet"/>
                <a:ea typeface="Garet"/>
                <a:cs typeface="Garet"/>
                <a:sym typeface="Garet"/>
              </a:rPr>
              <a:t>a</a:t>
            </a:r>
            <a:r>
              <a:rPr lang="en-US" sz="2900" spc="-29" strike="noStrike" u="none">
                <a:solidFill>
                  <a:srgbClr val="294069"/>
                </a:solidFill>
                <a:latin typeface="Garet"/>
                <a:ea typeface="Garet"/>
                <a:cs typeface="Garet"/>
                <a:sym typeface="Garet"/>
              </a:rPr>
              <a:t>sı</a:t>
            </a:r>
            <a:r>
              <a:rPr lang="en-US" sz="2900" spc="-29" strike="noStrike" u="none">
                <a:solidFill>
                  <a:srgbClr val="294069"/>
                </a:solidFill>
                <a:latin typeface="Garet"/>
                <a:ea typeface="Garet"/>
                <a:cs typeface="Garet"/>
                <a:sym typeface="Garet"/>
              </a:rPr>
              <a:t>n</a:t>
            </a:r>
            <a:r>
              <a:rPr lang="en-US" sz="2900" spc="-29" strike="noStrike" u="none">
                <a:solidFill>
                  <a:srgbClr val="294069"/>
                </a:solidFill>
                <a:latin typeface="Garet"/>
                <a:ea typeface="Garet"/>
                <a:cs typeface="Garet"/>
                <a:sym typeface="Garet"/>
              </a:rPr>
              <a:t>cı &lt; 90/60</a:t>
            </a:r>
            <a:r>
              <a:rPr lang="en-US" sz="2900" spc="-29" strike="noStrike" u="none">
                <a:solidFill>
                  <a:srgbClr val="294069"/>
                </a:solidFill>
                <a:latin typeface="Garet"/>
                <a:ea typeface="Garet"/>
                <a:cs typeface="Garet"/>
                <a:sym typeface="Garet"/>
              </a:rPr>
              <a:t> m</a:t>
            </a:r>
            <a:r>
              <a:rPr lang="en-US" sz="2900" spc="-29" strike="noStrike" u="none">
                <a:solidFill>
                  <a:srgbClr val="294069"/>
                </a:solidFill>
                <a:latin typeface="Garet"/>
                <a:ea typeface="Garet"/>
                <a:cs typeface="Garet"/>
                <a:sym typeface="Garet"/>
              </a:rPr>
              <a:t>mH</a:t>
            </a:r>
            <a:r>
              <a:rPr lang="en-US" sz="2900" spc="-29" strike="noStrike" u="none">
                <a:solidFill>
                  <a:srgbClr val="294069"/>
                </a:solidFill>
                <a:latin typeface="Garet"/>
                <a:ea typeface="Garet"/>
                <a:cs typeface="Garet"/>
                <a:sym typeface="Garet"/>
              </a:rPr>
              <a:t>g</a:t>
            </a:r>
            <a:r>
              <a:rPr lang="en-US" sz="2900" spc="-29" strike="noStrike" u="none">
                <a:solidFill>
                  <a:srgbClr val="294069"/>
                </a:solidFill>
                <a:latin typeface="Garet"/>
                <a:ea typeface="Garet"/>
                <a:cs typeface="Garet"/>
                <a:sym typeface="Garet"/>
              </a:rPr>
              <a:t>, Y</a:t>
            </a:r>
            <a:r>
              <a:rPr lang="en-US" sz="2900" spc="-29" strike="noStrike" u="none">
                <a:solidFill>
                  <a:srgbClr val="294069"/>
                </a:solidFill>
                <a:latin typeface="Garet"/>
                <a:ea typeface="Garet"/>
                <a:cs typeface="Garet"/>
                <a:sym typeface="Garet"/>
              </a:rPr>
              <a:t>a</a:t>
            </a:r>
            <a:r>
              <a:rPr lang="en-US" sz="2900" spc="-29" strike="noStrike" u="none">
                <a:solidFill>
                  <a:srgbClr val="294069"/>
                </a:solidFill>
                <a:latin typeface="Garet"/>
                <a:ea typeface="Garet"/>
                <a:cs typeface="Garet"/>
                <a:sym typeface="Garet"/>
              </a:rPr>
              <a:t>ş ≥ 65) </a:t>
            </a:r>
            <a:r>
              <a:rPr lang="en-US" sz="2900" spc="-29" strike="noStrike" u="none">
                <a:solidFill>
                  <a:srgbClr val="294069"/>
                </a:solidFill>
                <a:latin typeface="Garet"/>
                <a:ea typeface="Garet"/>
                <a:cs typeface="Garet"/>
                <a:sym typeface="Garet"/>
              </a:rPr>
              <a:t>hastanın yatış kararını ve tedavi yerini belirlemede yardımcıdır.</a:t>
            </a:r>
          </a:p>
        </p:txBody>
      </p:sp>
      <p:grpSp>
        <p:nvGrpSpPr>
          <p:cNvPr name="Group 13" id="13"/>
          <p:cNvGrpSpPr/>
          <p:nvPr/>
        </p:nvGrpSpPr>
        <p:grpSpPr>
          <a:xfrm rot="0">
            <a:off x="1028700" y="2321352"/>
            <a:ext cx="7829550" cy="1225101"/>
            <a:chOff x="0" y="0"/>
            <a:chExt cx="2062104" cy="322660"/>
          </a:xfrm>
        </p:grpSpPr>
        <p:sp>
          <p:nvSpPr>
            <p:cNvPr name="Freeform 14" id="14"/>
            <p:cNvSpPr/>
            <p:nvPr/>
          </p:nvSpPr>
          <p:spPr>
            <a:xfrm flipH="false" flipV="false" rot="0">
              <a:off x="0" y="0"/>
              <a:ext cx="2062104" cy="322660"/>
            </a:xfrm>
            <a:custGeom>
              <a:avLst/>
              <a:gdLst/>
              <a:ahLst/>
              <a:cxnLst/>
              <a:rect r="r" b="b" t="t" l="l"/>
              <a:pathLst>
                <a:path h="322660" w="2062104">
                  <a:moveTo>
                    <a:pt x="0" y="0"/>
                  </a:moveTo>
                  <a:lnTo>
                    <a:pt x="2062104" y="0"/>
                  </a:lnTo>
                  <a:lnTo>
                    <a:pt x="2062104" y="322660"/>
                  </a:lnTo>
                  <a:lnTo>
                    <a:pt x="0" y="322660"/>
                  </a:lnTo>
                  <a:close/>
                </a:path>
              </a:pathLst>
            </a:custGeom>
            <a:solidFill>
              <a:srgbClr val="F4956F"/>
            </a:solidFill>
          </p:spPr>
        </p:sp>
        <p:sp>
          <p:nvSpPr>
            <p:cNvPr name="TextBox 15" id="15"/>
            <p:cNvSpPr txBox="true"/>
            <p:nvPr/>
          </p:nvSpPr>
          <p:spPr>
            <a:xfrm>
              <a:off x="0" y="0"/>
              <a:ext cx="2062104" cy="322660"/>
            </a:xfrm>
            <a:prstGeom prst="rect">
              <a:avLst/>
            </a:prstGeom>
          </p:spPr>
          <p:txBody>
            <a:bodyPr anchor="ctr" rtlCol="false" tIns="50800" lIns="50800" bIns="50800" rIns="50800"/>
            <a:lstStyle/>
            <a:p>
              <a:pPr algn="ctr">
                <a:lnSpc>
                  <a:spcPts val="2639"/>
                </a:lnSpc>
              </a:pPr>
            </a:p>
          </p:txBody>
        </p:sp>
      </p:grpSp>
      <p:grpSp>
        <p:nvGrpSpPr>
          <p:cNvPr name="Group 16" id="16"/>
          <p:cNvGrpSpPr/>
          <p:nvPr/>
        </p:nvGrpSpPr>
        <p:grpSpPr>
          <a:xfrm rot="0">
            <a:off x="9429750" y="2321352"/>
            <a:ext cx="7829550" cy="1225101"/>
            <a:chOff x="0" y="0"/>
            <a:chExt cx="2062104" cy="322660"/>
          </a:xfrm>
        </p:grpSpPr>
        <p:sp>
          <p:nvSpPr>
            <p:cNvPr name="Freeform 17" id="17"/>
            <p:cNvSpPr/>
            <p:nvPr/>
          </p:nvSpPr>
          <p:spPr>
            <a:xfrm flipH="false" flipV="false" rot="0">
              <a:off x="0" y="0"/>
              <a:ext cx="2062104" cy="322660"/>
            </a:xfrm>
            <a:custGeom>
              <a:avLst/>
              <a:gdLst/>
              <a:ahLst/>
              <a:cxnLst/>
              <a:rect r="r" b="b" t="t" l="l"/>
              <a:pathLst>
                <a:path h="322660" w="2062104">
                  <a:moveTo>
                    <a:pt x="0" y="0"/>
                  </a:moveTo>
                  <a:lnTo>
                    <a:pt x="2062104" y="0"/>
                  </a:lnTo>
                  <a:lnTo>
                    <a:pt x="2062104" y="322660"/>
                  </a:lnTo>
                  <a:lnTo>
                    <a:pt x="0" y="322660"/>
                  </a:lnTo>
                  <a:close/>
                </a:path>
              </a:pathLst>
            </a:custGeom>
            <a:solidFill>
              <a:srgbClr val="F4956F"/>
            </a:solidFill>
          </p:spPr>
        </p:sp>
        <p:sp>
          <p:nvSpPr>
            <p:cNvPr name="TextBox 18" id="18"/>
            <p:cNvSpPr txBox="true"/>
            <p:nvPr/>
          </p:nvSpPr>
          <p:spPr>
            <a:xfrm>
              <a:off x="0" y="0"/>
              <a:ext cx="2062104" cy="322660"/>
            </a:xfrm>
            <a:prstGeom prst="rect">
              <a:avLst/>
            </a:prstGeom>
          </p:spPr>
          <p:txBody>
            <a:bodyPr anchor="ctr" rtlCol="false" tIns="50800" lIns="50800" bIns="50800" rIns="50800"/>
            <a:lstStyle/>
            <a:p>
              <a:pPr algn="ctr">
                <a:lnSpc>
                  <a:spcPts val="2639"/>
                </a:lnSpc>
              </a:pPr>
            </a:p>
          </p:txBody>
        </p:sp>
      </p:grpSp>
      <p:sp>
        <p:nvSpPr>
          <p:cNvPr name="TextBox 19" id="19"/>
          <p:cNvSpPr txBox="true"/>
          <p:nvPr/>
        </p:nvSpPr>
        <p:spPr>
          <a:xfrm rot="0">
            <a:off x="1796737" y="707040"/>
            <a:ext cx="14694527"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294069"/>
                </a:solidFill>
                <a:latin typeface="Berthold Block"/>
                <a:ea typeface="Berthold Block"/>
                <a:cs typeface="Berthold Block"/>
                <a:sym typeface="Berthold Block"/>
              </a:rPr>
              <a:t>Alt Solunum Yolu Enfeksiyonları</a:t>
            </a:r>
          </a:p>
        </p:txBody>
      </p:sp>
      <p:sp>
        <p:nvSpPr>
          <p:cNvPr name="TextBox 20" id="20"/>
          <p:cNvSpPr txBox="true"/>
          <p:nvPr/>
        </p:nvSpPr>
        <p:spPr>
          <a:xfrm rot="0">
            <a:off x="927949" y="2726728"/>
            <a:ext cx="7930301" cy="452448"/>
          </a:xfrm>
          <a:prstGeom prst="rect">
            <a:avLst/>
          </a:prstGeom>
        </p:spPr>
        <p:txBody>
          <a:bodyPr anchor="t" rtlCol="false" tIns="0" lIns="0" bIns="0" rIns="0">
            <a:spAutoFit/>
          </a:bodyPr>
          <a:lstStyle/>
          <a:p>
            <a:pPr algn="ctr" marL="0" indent="0" lvl="0">
              <a:lnSpc>
                <a:spcPts val="3564"/>
              </a:lnSpc>
              <a:spcBef>
                <a:spcPct val="0"/>
              </a:spcBef>
            </a:pPr>
            <a:r>
              <a:rPr lang="en-US" sz="3240" spc="16" strike="noStrike" u="none">
                <a:solidFill>
                  <a:srgbClr val="FFFFFF"/>
                </a:solidFill>
                <a:latin typeface="Berthold Block"/>
                <a:ea typeface="Berthold Block"/>
                <a:cs typeface="Berthold Block"/>
                <a:sym typeface="Berthold Block"/>
              </a:rPr>
              <a:t>Natural MedicineToplum Kökenli Pnömoni (TKP)</a:t>
            </a:r>
          </a:p>
        </p:txBody>
      </p:sp>
      <p:sp>
        <p:nvSpPr>
          <p:cNvPr name="TextBox 21" id="21"/>
          <p:cNvSpPr txBox="true"/>
          <p:nvPr/>
        </p:nvSpPr>
        <p:spPr>
          <a:xfrm rot="0">
            <a:off x="9756609" y="2517013"/>
            <a:ext cx="7175833" cy="907933"/>
          </a:xfrm>
          <a:prstGeom prst="rect">
            <a:avLst/>
          </a:prstGeom>
        </p:spPr>
        <p:txBody>
          <a:bodyPr anchor="t" rtlCol="false" tIns="0" lIns="0" bIns="0" rIns="0">
            <a:spAutoFit/>
          </a:bodyPr>
          <a:lstStyle/>
          <a:p>
            <a:pPr algn="ctr" marL="0" indent="0" lvl="0">
              <a:lnSpc>
                <a:spcPts val="3564"/>
              </a:lnSpc>
              <a:spcBef>
                <a:spcPct val="0"/>
              </a:spcBef>
            </a:pPr>
            <a:r>
              <a:rPr lang="en-US" sz="3240" spc="16">
                <a:solidFill>
                  <a:srgbClr val="FFFFFF"/>
                </a:solidFill>
                <a:latin typeface="Berthold Block"/>
                <a:ea typeface="Berthold Block"/>
                <a:cs typeface="Berthold Block"/>
                <a:sym typeface="Berthold Block"/>
              </a:rPr>
              <a:t>Hastane Kökenli Pnömoni (HKP) / Ventilatör İlişkili Pnömoni (VİP)</a:t>
            </a:r>
          </a:p>
        </p:txBody>
      </p:sp>
    </p:spTree>
  </p:cSld>
  <p:clrMapOvr>
    <a:masterClrMapping/>
  </p:clrMapOvr>
</p:sld>
</file>

<file path=ppt/slides/slide5.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21702"/>
            <a:ext cx="18288000" cy="2085869"/>
            <a:chOff x="0" y="0"/>
            <a:chExt cx="4816593" cy="549365"/>
          </a:xfrm>
        </p:grpSpPr>
        <p:sp>
          <p:nvSpPr>
            <p:cNvPr name="Freeform 3" id="3"/>
            <p:cNvSpPr/>
            <p:nvPr/>
          </p:nvSpPr>
          <p:spPr>
            <a:xfrm flipH="false" flipV="false" rot="0">
              <a:off x="0" y="0"/>
              <a:ext cx="4816592" cy="549365"/>
            </a:xfrm>
            <a:custGeom>
              <a:avLst/>
              <a:gdLst/>
              <a:ahLst/>
              <a:cxnLst/>
              <a:rect r="r" b="b" t="t" l="l"/>
              <a:pathLst>
                <a:path h="549365" w="4816592">
                  <a:moveTo>
                    <a:pt x="0" y="0"/>
                  </a:moveTo>
                  <a:lnTo>
                    <a:pt x="4816592" y="0"/>
                  </a:lnTo>
                  <a:lnTo>
                    <a:pt x="4816592" y="549365"/>
                  </a:lnTo>
                  <a:lnTo>
                    <a:pt x="0" y="549365"/>
                  </a:lnTo>
                  <a:close/>
                </a:path>
              </a:pathLst>
            </a:custGeom>
            <a:solidFill>
              <a:srgbClr val="A1D4E1"/>
            </a:solidFill>
          </p:spPr>
        </p:sp>
        <p:sp>
          <p:nvSpPr>
            <p:cNvPr name="TextBox 4" id="4"/>
            <p:cNvSpPr txBox="true"/>
            <p:nvPr/>
          </p:nvSpPr>
          <p:spPr>
            <a:xfrm>
              <a:off x="0" y="0"/>
              <a:ext cx="4816593" cy="549365"/>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1028700" y="1216662"/>
          <a:ext cx="16479716" cy="8924925"/>
        </p:xfrm>
        <a:graphic>
          <a:graphicData uri="http://schemas.openxmlformats.org/drawingml/2006/table">
            <a:tbl>
              <a:tblPr/>
              <a:tblGrid>
                <a:gridCol w="5493239"/>
                <a:gridCol w="5493239"/>
                <a:gridCol w="5493239"/>
              </a:tblGrid>
              <a:tr h="847725">
                <a:tc>
                  <a:txBody>
                    <a:bodyPr anchor="t" rtlCol="false"/>
                    <a:lstStyle/>
                    <a:p>
                      <a:pPr algn="ctr">
                        <a:lnSpc>
                          <a:spcPts val="3079"/>
                        </a:lnSpc>
                        <a:defRPr/>
                      </a:pPr>
                      <a:r>
                        <a:rPr lang="en-US" b="true" sz="2199">
                          <a:solidFill>
                            <a:srgbClr val="294069"/>
                          </a:solidFill>
                          <a:latin typeface="Garet Bold"/>
                          <a:ea typeface="Garet Bold"/>
                          <a:cs typeface="Garet Bold"/>
                          <a:sym typeface="Garet Bold"/>
                        </a:rPr>
                        <a:t>HASTA GRUBU</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c>
                  <a:txBody>
                    <a:bodyPr anchor="t" rtlCol="false"/>
                    <a:lstStyle/>
                    <a:p>
                      <a:pPr algn="ctr">
                        <a:lnSpc>
                          <a:spcPts val="3079"/>
                        </a:lnSpc>
                        <a:defRPr/>
                      </a:pPr>
                      <a:r>
                        <a:rPr lang="en-US" b="true" sz="2199">
                          <a:solidFill>
                            <a:srgbClr val="294069"/>
                          </a:solidFill>
                          <a:latin typeface="Garet Bold"/>
                          <a:ea typeface="Garet Bold"/>
                          <a:cs typeface="Garet Bold"/>
                          <a:sym typeface="Garet Bold"/>
                        </a:rPr>
                        <a:t>OLASI PATOJENLER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c>
                  <a:txBody>
                    <a:bodyPr anchor="t" rtlCol="false"/>
                    <a:lstStyle/>
                    <a:p>
                      <a:pPr algn="ctr">
                        <a:lnSpc>
                          <a:spcPts val="3079"/>
                        </a:lnSpc>
                        <a:defRPr/>
                      </a:pPr>
                      <a:r>
                        <a:rPr lang="en-US" b="true" sz="2199">
                          <a:solidFill>
                            <a:srgbClr val="294069"/>
                          </a:solidFill>
                          <a:latin typeface="Garet Bold"/>
                          <a:ea typeface="Garet Bold"/>
                          <a:cs typeface="Garet Bold"/>
                          <a:sym typeface="Garet Bold"/>
                        </a:rPr>
                        <a:t>TEDAVI ÖNERILERI</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1B756"/>
                    </a:solidFill>
                  </a:tcPr>
                </a:tc>
              </a:tr>
              <a:tr h="1390650">
                <a:tc>
                  <a:txBody>
                    <a:bodyPr anchor="t" rtlCol="false"/>
                    <a:lstStyle/>
                    <a:p>
                      <a:pPr algn="ctr">
                        <a:lnSpc>
                          <a:spcPts val="2520"/>
                        </a:lnSpc>
                        <a:defRPr/>
                      </a:pPr>
                      <a:r>
                        <a:rPr lang="en-US" sz="1800">
                          <a:solidFill>
                            <a:srgbClr val="000000"/>
                          </a:solidFill>
                          <a:latin typeface="Garet"/>
                          <a:ea typeface="Garet"/>
                          <a:cs typeface="Garet"/>
                          <a:sym typeface="Garet"/>
                        </a:rPr>
                        <a:t>Ayaktan Tedavi (Komorbiditesi olmayan)</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S. pneumoniae, M. pneumoniae, C. pneumoniae, H. influenzae, Virüsler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Amoksisilin veya Doksisiklin</a:t>
                      </a:r>
                      <a:endParaRPr lang="en-US" sz="1100"/>
                    </a:p>
                    <a:p>
                      <a:pPr algn="ctr">
                        <a:lnSpc>
                          <a:spcPts val="2520"/>
                        </a:lnSpc>
                      </a:pPr>
                      <a:r>
                        <a:rPr lang="en-US" sz="1800">
                          <a:solidFill>
                            <a:srgbClr val="000000"/>
                          </a:solidFill>
                          <a:latin typeface="Garet"/>
                          <a:ea typeface="Garet"/>
                          <a:cs typeface="Garet"/>
                          <a:sym typeface="Garet"/>
                        </a:rPr>
                        <a:t>Alternatif: Makrolid (lokal pnömokok direnci &lt;%25 ise)</a:t>
                      </a:r>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r h="2019300">
                <a:tc>
                  <a:txBody>
                    <a:bodyPr anchor="t" rtlCol="false"/>
                    <a:lstStyle/>
                    <a:p>
                      <a:pPr algn="ctr">
                        <a:lnSpc>
                          <a:spcPts val="2520"/>
                        </a:lnSpc>
                        <a:defRPr/>
                      </a:pPr>
                      <a:r>
                        <a:rPr lang="en-US" sz="1800">
                          <a:solidFill>
                            <a:srgbClr val="000000"/>
                          </a:solidFill>
                          <a:latin typeface="Garet"/>
                          <a:ea typeface="Garet"/>
                          <a:cs typeface="Garet"/>
                          <a:sym typeface="Garet"/>
                        </a:rPr>
                        <a:t>Ayaktan Tedavi (Komorbiditeli)</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Yukarıdakiler + Legionella spp., Gram-negatif basiller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Amoksisilin-klavulanat VEYA Sefalosporin (örn: Sefpodoksim, Sefuroksim) + Makrolid VEYA Doksisiklin</a:t>
                      </a:r>
                      <a:endParaRPr lang="en-US" sz="1100"/>
                    </a:p>
                    <a:p>
                      <a:pPr algn="ctr">
                        <a:lnSpc>
                          <a:spcPts val="2520"/>
                        </a:lnSpc>
                      </a:pPr>
                      <a:r>
                        <a:rPr lang="en-US" sz="1800">
                          <a:solidFill>
                            <a:srgbClr val="000000"/>
                          </a:solidFill>
                          <a:latin typeface="Garet"/>
                          <a:ea typeface="Garet"/>
                          <a:cs typeface="Garet"/>
                          <a:sym typeface="Garet"/>
                        </a:rPr>
                        <a:t>Monoterapi: Solunumsal Florokinolon (Levofloksasin, Moksifloksasin)</a:t>
                      </a:r>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r h="1390650">
                <a:tc>
                  <a:txBody>
                    <a:bodyPr anchor="t" rtlCol="false"/>
                    <a:lstStyle/>
                    <a:p>
                      <a:pPr algn="ctr">
                        <a:lnSpc>
                          <a:spcPts val="2520"/>
                        </a:lnSpc>
                        <a:defRPr/>
                      </a:pPr>
                      <a:r>
                        <a:rPr lang="en-US" sz="1800">
                          <a:solidFill>
                            <a:srgbClr val="000000"/>
                          </a:solidFill>
                          <a:latin typeface="Garet"/>
                          <a:ea typeface="Garet"/>
                          <a:cs typeface="Garet"/>
                          <a:sym typeface="Garet"/>
                        </a:rPr>
                        <a:t>Serviste Yatan Hasta (Yoğun bakım dışı)</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Yukarıdakiler + Legionella spp.</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1. Seçenek: Beta-laktam (Seftriakson, Sefotaksim) + Makrolid (Azitromisin)</a:t>
                      </a:r>
                      <a:endParaRPr lang="en-US" sz="1100"/>
                    </a:p>
                    <a:p>
                      <a:pPr algn="ctr">
                        <a:lnSpc>
                          <a:spcPts val="2520"/>
                        </a:lnSpc>
                      </a:pPr>
                      <a:r>
                        <a:rPr lang="en-US" sz="1800">
                          <a:solidFill>
                            <a:srgbClr val="000000"/>
                          </a:solidFill>
                          <a:latin typeface="Garet"/>
                          <a:ea typeface="Garet"/>
                          <a:cs typeface="Garet"/>
                          <a:sym typeface="Garet"/>
                        </a:rPr>
                        <a:t>Alternatif: Solunumsal Florokinolon</a:t>
                      </a:r>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r h="3276600">
                <a:tc>
                  <a:txBody>
                    <a:bodyPr anchor="t" rtlCol="false"/>
                    <a:lstStyle/>
                    <a:p>
                      <a:pPr algn="ctr">
                        <a:lnSpc>
                          <a:spcPts val="2520"/>
                        </a:lnSpc>
                        <a:defRPr/>
                      </a:pPr>
                      <a:r>
                        <a:rPr lang="en-US" sz="1800">
                          <a:solidFill>
                            <a:srgbClr val="000000"/>
                          </a:solidFill>
                          <a:latin typeface="Garet"/>
                          <a:ea typeface="Garet"/>
                          <a:cs typeface="Garet"/>
                          <a:sym typeface="Garet"/>
                        </a:rPr>
                        <a:t>Yoğun Bakımda Yatan Hasta</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Yukarıdakiler + S. aureus, Gram-negatif basiller (Pseudomonas riski varsa)</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c>
                  <a:txBody>
                    <a:bodyPr anchor="t" rtlCol="false"/>
                    <a:lstStyle/>
                    <a:p>
                      <a:pPr algn="ctr">
                        <a:lnSpc>
                          <a:spcPts val="2520"/>
                        </a:lnSpc>
                        <a:defRPr/>
                      </a:pPr>
                      <a:r>
                        <a:rPr lang="en-US" sz="1800">
                          <a:solidFill>
                            <a:srgbClr val="000000"/>
                          </a:solidFill>
                          <a:latin typeface="Garet"/>
                          <a:ea typeface="Garet"/>
                          <a:cs typeface="Garet"/>
                          <a:sym typeface="Garet"/>
                        </a:rPr>
                        <a:t>Standart: Beta-laktam (Seftriakson, Sefotaksim) + Makrolid VEYA Solunumsal Florokinolon </a:t>
                      </a:r>
                      <a:endParaRPr lang="en-US" sz="1100"/>
                    </a:p>
                    <a:p>
                      <a:pPr algn="ctr">
                        <a:lnSpc>
                          <a:spcPts val="2520"/>
                        </a:lnSpc>
                      </a:pPr>
                      <a:r>
                        <a:rPr lang="en-US" sz="1800">
                          <a:solidFill>
                            <a:srgbClr val="000000"/>
                          </a:solidFill>
                          <a:latin typeface="Garet"/>
                          <a:ea typeface="Garet"/>
                          <a:cs typeface="Garet"/>
                          <a:sym typeface="Garet"/>
                        </a:rPr>
                        <a:t>Pseudomonas Riski Varsa: Anti-pseudomonal beta-laktam (Piperasilin-tazobaktam, Sefepim, Meropenem) + Anti-pseudomonal Florokinolon (Siprofloksasin, Levofloksasin) VEYA Aminoglikozid + Azitromisin</a:t>
                      </a:r>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F2DC"/>
                    </a:solidFill>
                  </a:tcPr>
                </a:tc>
              </a:tr>
            </a:tbl>
          </a:graphicData>
        </a:graphic>
      </p:graphicFrame>
      <p:sp>
        <p:nvSpPr>
          <p:cNvPr name="TextBox 6" id="6"/>
          <p:cNvSpPr txBox="true"/>
          <p:nvPr/>
        </p:nvSpPr>
        <p:spPr>
          <a:xfrm rot="0">
            <a:off x="1796737" y="142875"/>
            <a:ext cx="14694527" cy="1045212"/>
          </a:xfrm>
          <a:prstGeom prst="rect">
            <a:avLst/>
          </a:prstGeom>
        </p:spPr>
        <p:txBody>
          <a:bodyPr anchor="t" rtlCol="false" tIns="0" lIns="0" bIns="0" rIns="0">
            <a:spAutoFit/>
          </a:bodyPr>
          <a:lstStyle/>
          <a:p>
            <a:pPr algn="ctr" marL="0" indent="0" lvl="0">
              <a:lnSpc>
                <a:spcPts val="8030"/>
              </a:lnSpc>
              <a:spcBef>
                <a:spcPct val="0"/>
              </a:spcBef>
            </a:pPr>
            <a:r>
              <a:rPr lang="en-US" sz="7300" spc="36">
                <a:solidFill>
                  <a:srgbClr val="294069"/>
                </a:solidFill>
                <a:latin typeface="Berthold Block"/>
                <a:ea typeface="Berthold Block"/>
                <a:cs typeface="Berthold Block"/>
                <a:sym typeface="Berthold Block"/>
              </a:rPr>
              <a:t>Toplum Kökenli Pnömoni (TKP)</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3751739" y="1533743"/>
            <a:ext cx="10784522" cy="1830221"/>
            <a:chOff x="0" y="0"/>
            <a:chExt cx="2840368" cy="482034"/>
          </a:xfrm>
        </p:grpSpPr>
        <p:sp>
          <p:nvSpPr>
            <p:cNvPr name="Freeform 3" id="3"/>
            <p:cNvSpPr/>
            <p:nvPr/>
          </p:nvSpPr>
          <p:spPr>
            <a:xfrm flipH="false" flipV="false" rot="0">
              <a:off x="0" y="0"/>
              <a:ext cx="2840368" cy="482034"/>
            </a:xfrm>
            <a:custGeom>
              <a:avLst/>
              <a:gdLst/>
              <a:ahLst/>
              <a:cxnLst/>
              <a:rect r="r" b="b" t="t" l="l"/>
              <a:pathLst>
                <a:path h="482034" w="2840368">
                  <a:moveTo>
                    <a:pt x="0" y="0"/>
                  </a:moveTo>
                  <a:lnTo>
                    <a:pt x="2840368" y="0"/>
                  </a:lnTo>
                  <a:lnTo>
                    <a:pt x="2840368" y="482034"/>
                  </a:lnTo>
                  <a:lnTo>
                    <a:pt x="0" y="482034"/>
                  </a:lnTo>
                  <a:close/>
                </a:path>
              </a:pathLst>
            </a:custGeom>
            <a:solidFill>
              <a:srgbClr val="F4956F"/>
            </a:solidFill>
          </p:spPr>
        </p:sp>
        <p:sp>
          <p:nvSpPr>
            <p:cNvPr name="TextBox 4" id="4"/>
            <p:cNvSpPr txBox="true"/>
            <p:nvPr/>
          </p:nvSpPr>
          <p:spPr>
            <a:xfrm>
              <a:off x="0" y="0"/>
              <a:ext cx="2840368" cy="482034"/>
            </a:xfrm>
            <a:prstGeom prst="rect">
              <a:avLst/>
            </a:prstGeom>
          </p:spPr>
          <p:txBody>
            <a:bodyPr anchor="ctr" rtlCol="false" tIns="50800" lIns="50800" bIns="50800" rIns="50800"/>
            <a:lstStyle/>
            <a:p>
              <a:pPr algn="ctr">
                <a:lnSpc>
                  <a:spcPts val="2639"/>
                </a:lnSpc>
              </a:pPr>
            </a:p>
          </p:txBody>
        </p:sp>
      </p:grpSp>
      <p:grpSp>
        <p:nvGrpSpPr>
          <p:cNvPr name="Group 5" id="5"/>
          <p:cNvGrpSpPr/>
          <p:nvPr/>
        </p:nvGrpSpPr>
        <p:grpSpPr>
          <a:xfrm rot="0">
            <a:off x="0" y="3363964"/>
            <a:ext cx="18288000" cy="6923036"/>
            <a:chOff x="0" y="0"/>
            <a:chExt cx="4816593" cy="1823351"/>
          </a:xfrm>
        </p:grpSpPr>
        <p:sp>
          <p:nvSpPr>
            <p:cNvPr name="Freeform 6" id="6"/>
            <p:cNvSpPr/>
            <p:nvPr/>
          </p:nvSpPr>
          <p:spPr>
            <a:xfrm flipH="false" flipV="false" rot="0">
              <a:off x="0" y="0"/>
              <a:ext cx="4816592" cy="1823351"/>
            </a:xfrm>
            <a:custGeom>
              <a:avLst/>
              <a:gdLst/>
              <a:ahLst/>
              <a:cxnLst/>
              <a:rect r="r" b="b" t="t" l="l"/>
              <a:pathLst>
                <a:path h="1823351" w="4816592">
                  <a:moveTo>
                    <a:pt x="0" y="0"/>
                  </a:moveTo>
                  <a:lnTo>
                    <a:pt x="4816592" y="0"/>
                  </a:lnTo>
                  <a:lnTo>
                    <a:pt x="4816592" y="1823351"/>
                  </a:lnTo>
                  <a:lnTo>
                    <a:pt x="0" y="1823351"/>
                  </a:lnTo>
                  <a:close/>
                </a:path>
              </a:pathLst>
            </a:custGeom>
            <a:solidFill>
              <a:srgbClr val="A1D4E1"/>
            </a:solidFill>
          </p:spPr>
        </p:sp>
        <p:sp>
          <p:nvSpPr>
            <p:cNvPr name="TextBox 7" id="7"/>
            <p:cNvSpPr txBox="true"/>
            <p:nvPr/>
          </p:nvSpPr>
          <p:spPr>
            <a:xfrm>
              <a:off x="0" y="0"/>
              <a:ext cx="4816593" cy="1823351"/>
            </a:xfrm>
            <a:prstGeom prst="rect">
              <a:avLst/>
            </a:prstGeom>
          </p:spPr>
          <p:txBody>
            <a:bodyPr anchor="ctr" rtlCol="false" tIns="50800" lIns="50800" bIns="50800" rIns="50800"/>
            <a:lstStyle/>
            <a:p>
              <a:pPr algn="ctr">
                <a:lnSpc>
                  <a:spcPts val="2639"/>
                </a:lnSpc>
              </a:pPr>
            </a:p>
          </p:txBody>
        </p:sp>
      </p:grpSp>
      <p:grpSp>
        <p:nvGrpSpPr>
          <p:cNvPr name="Group 8" id="8"/>
          <p:cNvGrpSpPr/>
          <p:nvPr/>
        </p:nvGrpSpPr>
        <p:grpSpPr>
          <a:xfrm rot="0">
            <a:off x="3751739" y="3363964"/>
            <a:ext cx="10784522" cy="5389292"/>
            <a:chOff x="0" y="0"/>
            <a:chExt cx="2840368" cy="1419402"/>
          </a:xfrm>
        </p:grpSpPr>
        <p:sp>
          <p:nvSpPr>
            <p:cNvPr name="Freeform 9" id="9"/>
            <p:cNvSpPr/>
            <p:nvPr/>
          </p:nvSpPr>
          <p:spPr>
            <a:xfrm flipH="false" flipV="false" rot="0">
              <a:off x="0" y="0"/>
              <a:ext cx="2840368" cy="1419402"/>
            </a:xfrm>
            <a:custGeom>
              <a:avLst/>
              <a:gdLst/>
              <a:ahLst/>
              <a:cxnLst/>
              <a:rect r="r" b="b" t="t" l="l"/>
              <a:pathLst>
                <a:path h="1419402" w="2840368">
                  <a:moveTo>
                    <a:pt x="0" y="0"/>
                  </a:moveTo>
                  <a:lnTo>
                    <a:pt x="2840368" y="0"/>
                  </a:lnTo>
                  <a:lnTo>
                    <a:pt x="2840368" y="1419402"/>
                  </a:lnTo>
                  <a:lnTo>
                    <a:pt x="0" y="1419402"/>
                  </a:lnTo>
                  <a:close/>
                </a:path>
              </a:pathLst>
            </a:custGeom>
            <a:solidFill>
              <a:srgbClr val="FFFFFF"/>
            </a:solidFill>
          </p:spPr>
        </p:sp>
        <p:sp>
          <p:nvSpPr>
            <p:cNvPr name="TextBox 10" id="10"/>
            <p:cNvSpPr txBox="true"/>
            <p:nvPr/>
          </p:nvSpPr>
          <p:spPr>
            <a:xfrm>
              <a:off x="0" y="0"/>
              <a:ext cx="2840368" cy="1419402"/>
            </a:xfrm>
            <a:prstGeom prst="rect">
              <a:avLst/>
            </a:prstGeom>
          </p:spPr>
          <p:txBody>
            <a:bodyPr anchor="ctr" rtlCol="false" tIns="50800" lIns="50800" bIns="50800" rIns="50800"/>
            <a:lstStyle/>
            <a:p>
              <a:pPr algn="ctr">
                <a:lnSpc>
                  <a:spcPts val="2639"/>
                </a:lnSpc>
              </a:pPr>
            </a:p>
          </p:txBody>
        </p:sp>
      </p:grpSp>
      <p:sp>
        <p:nvSpPr>
          <p:cNvPr name="TextBox 11" id="11"/>
          <p:cNvSpPr txBox="true"/>
          <p:nvPr/>
        </p:nvSpPr>
        <p:spPr>
          <a:xfrm rot="0">
            <a:off x="4326300" y="3922299"/>
            <a:ext cx="9635400" cy="4603115"/>
          </a:xfrm>
          <a:prstGeom prst="rect">
            <a:avLst/>
          </a:prstGeom>
        </p:spPr>
        <p:txBody>
          <a:bodyPr anchor="t" rtlCol="false" tIns="0" lIns="0" bIns="0" rIns="0">
            <a:spAutoFit/>
          </a:bodyPr>
          <a:lstStyle/>
          <a:p>
            <a:pPr algn="ctr">
              <a:lnSpc>
                <a:spcPts val="4060"/>
              </a:lnSpc>
            </a:pPr>
            <a:r>
              <a:rPr lang="en-US" b="true" sz="2900" spc="-29">
                <a:solidFill>
                  <a:srgbClr val="294069"/>
                </a:solidFill>
                <a:latin typeface="Garet Bold"/>
                <a:ea typeface="Garet Bold"/>
                <a:cs typeface="Garet Bold"/>
                <a:sym typeface="Garet Bold"/>
              </a:rPr>
              <a:t>Tedavi Süresi ve Kortikosteroid Kullanımı: Tedavi süresi genellikle 5-7 gündür. Klinik stabilite sağlandıkta</a:t>
            </a:r>
            <a:r>
              <a:rPr lang="en-US" b="true" sz="2900" spc="-29">
                <a:solidFill>
                  <a:srgbClr val="294069"/>
                </a:solidFill>
                <a:latin typeface="Garet Bold"/>
                <a:ea typeface="Garet Bold"/>
                <a:cs typeface="Garet Bold"/>
                <a:sym typeface="Garet Bold"/>
              </a:rPr>
              <a:t>n sonra (örn: 48 saat ateşsiz) tedavi sonlandırılabilir. MRSA veya P. aeruginosa gibi patojenler için 7 günden uzun tedavi gerekebilir. Şiddetli TKP (yoğun bakım gerektiren) tanısı alan hastalarda, mortaliteyi azaltma potansiyeli nedeniyle sistemik kortikosteroid (örn: deksametazon) tedavisi düşünülmelidir.</a:t>
            </a:r>
          </a:p>
        </p:txBody>
      </p:sp>
      <p:sp>
        <p:nvSpPr>
          <p:cNvPr name="Freeform 12" id="12"/>
          <p:cNvSpPr/>
          <p:nvPr/>
        </p:nvSpPr>
        <p:spPr>
          <a:xfrm flipH="false" flipV="false" rot="-545213">
            <a:off x="1151005" y="6055269"/>
            <a:ext cx="1835890" cy="3299803"/>
          </a:xfrm>
          <a:custGeom>
            <a:avLst/>
            <a:gdLst/>
            <a:ahLst/>
            <a:cxnLst/>
            <a:rect r="r" b="b" t="t" l="l"/>
            <a:pathLst>
              <a:path h="3299803" w="1835890">
                <a:moveTo>
                  <a:pt x="0" y="0"/>
                </a:moveTo>
                <a:lnTo>
                  <a:pt x="1835890" y="0"/>
                </a:lnTo>
                <a:lnTo>
                  <a:pt x="1835890" y="3299803"/>
                </a:lnTo>
                <a:lnTo>
                  <a:pt x="0" y="329980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472889">
            <a:off x="15427036" y="878506"/>
            <a:ext cx="1683327" cy="4114800"/>
          </a:xfrm>
          <a:custGeom>
            <a:avLst/>
            <a:gdLst/>
            <a:ahLst/>
            <a:cxnLst/>
            <a:rect r="r" b="b" t="t" l="l"/>
            <a:pathLst>
              <a:path h="4114800" w="1683327">
                <a:moveTo>
                  <a:pt x="0" y="0"/>
                </a:moveTo>
                <a:lnTo>
                  <a:pt x="1683328" y="0"/>
                </a:lnTo>
                <a:lnTo>
                  <a:pt x="1683328"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4" id="14"/>
          <p:cNvSpPr txBox="true"/>
          <p:nvPr/>
        </p:nvSpPr>
        <p:spPr>
          <a:xfrm rot="0">
            <a:off x="3751739" y="1942369"/>
            <a:ext cx="10696611" cy="1003302"/>
          </a:xfrm>
          <a:prstGeom prst="rect">
            <a:avLst/>
          </a:prstGeom>
        </p:spPr>
        <p:txBody>
          <a:bodyPr anchor="t" rtlCol="false" tIns="0" lIns="0" bIns="0" rIns="0">
            <a:spAutoFit/>
          </a:bodyPr>
          <a:lstStyle/>
          <a:p>
            <a:pPr algn="ctr" marL="0" indent="0" lvl="0">
              <a:lnSpc>
                <a:spcPts val="7700"/>
              </a:lnSpc>
              <a:spcBef>
                <a:spcPct val="0"/>
              </a:spcBef>
            </a:pPr>
            <a:r>
              <a:rPr lang="en-US" sz="7000" spc="35">
                <a:solidFill>
                  <a:srgbClr val="FFFFFF"/>
                </a:solidFill>
                <a:latin typeface="Berthold Block"/>
                <a:ea typeface="Berthold Block"/>
                <a:cs typeface="Berthold Block"/>
                <a:sym typeface="Berthold Block"/>
              </a:rPr>
              <a:t>Toplum Kökenli Pnömoni (TKP)</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612220"/>
            <a:chOff x="0" y="0"/>
            <a:chExt cx="4816593" cy="687992"/>
          </a:xfrm>
        </p:grpSpPr>
        <p:sp>
          <p:nvSpPr>
            <p:cNvPr name="Freeform 3" id="3"/>
            <p:cNvSpPr/>
            <p:nvPr/>
          </p:nvSpPr>
          <p:spPr>
            <a:xfrm flipH="false" flipV="false" rot="0">
              <a:off x="0" y="0"/>
              <a:ext cx="4816592" cy="687992"/>
            </a:xfrm>
            <a:custGeom>
              <a:avLst/>
              <a:gdLst/>
              <a:ahLst/>
              <a:cxnLst/>
              <a:rect r="r" b="b" t="t" l="l"/>
              <a:pathLst>
                <a:path h="687992" w="4816592">
                  <a:moveTo>
                    <a:pt x="0" y="0"/>
                  </a:moveTo>
                  <a:lnTo>
                    <a:pt x="4816592" y="0"/>
                  </a:lnTo>
                  <a:lnTo>
                    <a:pt x="4816592" y="687992"/>
                  </a:lnTo>
                  <a:lnTo>
                    <a:pt x="0" y="687992"/>
                  </a:lnTo>
                  <a:close/>
                </a:path>
              </a:pathLst>
            </a:custGeom>
            <a:solidFill>
              <a:srgbClr val="A1D4E1"/>
            </a:solidFill>
          </p:spPr>
        </p:sp>
        <p:sp>
          <p:nvSpPr>
            <p:cNvPr name="TextBox 4" id="4"/>
            <p:cNvSpPr txBox="true"/>
            <p:nvPr/>
          </p:nvSpPr>
          <p:spPr>
            <a:xfrm>
              <a:off x="0" y="0"/>
              <a:ext cx="4816593" cy="687992"/>
            </a:xfrm>
            <a:prstGeom prst="rect">
              <a:avLst/>
            </a:prstGeom>
          </p:spPr>
          <p:txBody>
            <a:bodyPr anchor="ctr" rtlCol="false" tIns="50800" lIns="50800" bIns="50800" rIns="50800"/>
            <a:lstStyle/>
            <a:p>
              <a:pPr algn="ctr">
                <a:lnSpc>
                  <a:spcPts val="2639"/>
                </a:lnSpc>
              </a:pPr>
            </a:p>
          </p:txBody>
        </p:sp>
      </p:grpSp>
      <p:grpSp>
        <p:nvGrpSpPr>
          <p:cNvPr name="Group 5" id="5"/>
          <p:cNvGrpSpPr/>
          <p:nvPr/>
        </p:nvGrpSpPr>
        <p:grpSpPr>
          <a:xfrm rot="0">
            <a:off x="1028700" y="781999"/>
            <a:ext cx="16230600" cy="1830221"/>
            <a:chOff x="0" y="0"/>
            <a:chExt cx="4274726" cy="482034"/>
          </a:xfrm>
        </p:grpSpPr>
        <p:sp>
          <p:nvSpPr>
            <p:cNvPr name="Freeform 6" id="6"/>
            <p:cNvSpPr/>
            <p:nvPr/>
          </p:nvSpPr>
          <p:spPr>
            <a:xfrm flipH="false" flipV="false" rot="0">
              <a:off x="0" y="0"/>
              <a:ext cx="4274726" cy="482034"/>
            </a:xfrm>
            <a:custGeom>
              <a:avLst/>
              <a:gdLst/>
              <a:ahLst/>
              <a:cxnLst/>
              <a:rect r="r" b="b" t="t" l="l"/>
              <a:pathLst>
                <a:path h="482034" w="4274726">
                  <a:moveTo>
                    <a:pt x="0" y="0"/>
                  </a:moveTo>
                  <a:lnTo>
                    <a:pt x="4274726" y="0"/>
                  </a:lnTo>
                  <a:lnTo>
                    <a:pt x="4274726" y="482034"/>
                  </a:lnTo>
                  <a:lnTo>
                    <a:pt x="0" y="482034"/>
                  </a:lnTo>
                  <a:close/>
                </a:path>
              </a:pathLst>
            </a:custGeom>
            <a:solidFill>
              <a:srgbClr val="F4956F"/>
            </a:solidFill>
          </p:spPr>
        </p:sp>
        <p:sp>
          <p:nvSpPr>
            <p:cNvPr name="TextBox 7" id="7"/>
            <p:cNvSpPr txBox="true"/>
            <p:nvPr/>
          </p:nvSpPr>
          <p:spPr>
            <a:xfrm>
              <a:off x="0" y="0"/>
              <a:ext cx="4274726" cy="482034"/>
            </a:xfrm>
            <a:prstGeom prst="rect">
              <a:avLst/>
            </a:prstGeom>
          </p:spPr>
          <p:txBody>
            <a:bodyPr anchor="ctr" rtlCol="false" tIns="50800" lIns="50800" bIns="50800" rIns="50800"/>
            <a:lstStyle/>
            <a:p>
              <a:pPr algn="ctr">
                <a:lnSpc>
                  <a:spcPts val="2639"/>
                </a:lnSpc>
              </a:pPr>
            </a:p>
          </p:txBody>
        </p:sp>
      </p:grpSp>
      <p:grpSp>
        <p:nvGrpSpPr>
          <p:cNvPr name="Group 8" id="8"/>
          <p:cNvGrpSpPr/>
          <p:nvPr/>
        </p:nvGrpSpPr>
        <p:grpSpPr>
          <a:xfrm rot="0">
            <a:off x="1028700" y="2612220"/>
            <a:ext cx="16230600" cy="6646080"/>
            <a:chOff x="0" y="0"/>
            <a:chExt cx="4274726" cy="1750408"/>
          </a:xfrm>
        </p:grpSpPr>
        <p:sp>
          <p:nvSpPr>
            <p:cNvPr name="Freeform 9" id="9"/>
            <p:cNvSpPr/>
            <p:nvPr/>
          </p:nvSpPr>
          <p:spPr>
            <a:xfrm flipH="false" flipV="false" rot="0">
              <a:off x="0" y="0"/>
              <a:ext cx="4274726" cy="1750408"/>
            </a:xfrm>
            <a:custGeom>
              <a:avLst/>
              <a:gdLst/>
              <a:ahLst/>
              <a:cxnLst/>
              <a:rect r="r" b="b" t="t" l="l"/>
              <a:pathLst>
                <a:path h="1750408" w="4274726">
                  <a:moveTo>
                    <a:pt x="0" y="0"/>
                  </a:moveTo>
                  <a:lnTo>
                    <a:pt x="4274726" y="0"/>
                  </a:lnTo>
                  <a:lnTo>
                    <a:pt x="4274726" y="1750408"/>
                  </a:lnTo>
                  <a:lnTo>
                    <a:pt x="0" y="1750408"/>
                  </a:lnTo>
                  <a:close/>
                </a:path>
              </a:pathLst>
            </a:custGeom>
            <a:solidFill>
              <a:srgbClr val="FFFFFF"/>
            </a:solidFill>
          </p:spPr>
        </p:sp>
        <p:sp>
          <p:nvSpPr>
            <p:cNvPr name="TextBox 10" id="10"/>
            <p:cNvSpPr txBox="true"/>
            <p:nvPr/>
          </p:nvSpPr>
          <p:spPr>
            <a:xfrm>
              <a:off x="0" y="0"/>
              <a:ext cx="4274726" cy="1750408"/>
            </a:xfrm>
            <a:prstGeom prst="rect">
              <a:avLst/>
            </a:prstGeom>
          </p:spPr>
          <p:txBody>
            <a:bodyPr anchor="ctr" rtlCol="false" tIns="50800" lIns="50800" bIns="50800" rIns="50800"/>
            <a:lstStyle/>
            <a:p>
              <a:pPr algn="ctr">
                <a:lnSpc>
                  <a:spcPts val="2639"/>
                </a:lnSpc>
              </a:pPr>
            </a:p>
          </p:txBody>
        </p:sp>
      </p:grpSp>
      <p:sp>
        <p:nvSpPr>
          <p:cNvPr name="TextBox 11" id="11"/>
          <p:cNvSpPr txBox="true"/>
          <p:nvPr/>
        </p:nvSpPr>
        <p:spPr>
          <a:xfrm rot="0">
            <a:off x="1796737" y="1181100"/>
            <a:ext cx="14694527" cy="659768"/>
          </a:xfrm>
          <a:prstGeom prst="rect">
            <a:avLst/>
          </a:prstGeom>
        </p:spPr>
        <p:txBody>
          <a:bodyPr anchor="t" rtlCol="false" tIns="0" lIns="0" bIns="0" rIns="0">
            <a:spAutoFit/>
          </a:bodyPr>
          <a:lstStyle/>
          <a:p>
            <a:pPr algn="ctr" marL="0" indent="0" lvl="0">
              <a:lnSpc>
                <a:spcPts val="5170"/>
              </a:lnSpc>
              <a:spcBef>
                <a:spcPct val="0"/>
              </a:spcBef>
            </a:pPr>
            <a:r>
              <a:rPr lang="en-US" sz="4700" spc="23">
                <a:solidFill>
                  <a:srgbClr val="FFFFFF"/>
                </a:solidFill>
                <a:latin typeface="Berthold Block"/>
                <a:ea typeface="Berthold Block"/>
                <a:cs typeface="Berthold Block"/>
                <a:sym typeface="Berthold Block"/>
              </a:rPr>
              <a:t>Hastane Kökenli Pnömoni (HKP) / Ventilatör İlişkili Pnömoni (VİP)</a:t>
            </a:r>
          </a:p>
        </p:txBody>
      </p:sp>
      <p:sp>
        <p:nvSpPr>
          <p:cNvPr name="TextBox 12" id="12"/>
          <p:cNvSpPr txBox="true"/>
          <p:nvPr/>
        </p:nvSpPr>
        <p:spPr>
          <a:xfrm rot="0">
            <a:off x="1796737" y="3026410"/>
            <a:ext cx="14694527" cy="6146165"/>
          </a:xfrm>
          <a:prstGeom prst="rect">
            <a:avLst/>
          </a:prstGeom>
        </p:spPr>
        <p:txBody>
          <a:bodyPr anchor="t" rtlCol="false" tIns="0" lIns="0" bIns="0" rIns="0">
            <a:spAutoFit/>
          </a:bodyPr>
          <a:lstStyle/>
          <a:p>
            <a:pPr algn="l">
              <a:lnSpc>
                <a:spcPts val="4060"/>
              </a:lnSpc>
            </a:pPr>
            <a:r>
              <a:rPr lang="en-US" sz="2900" spc="-29" b="true">
                <a:solidFill>
                  <a:srgbClr val="294069"/>
                </a:solidFill>
                <a:latin typeface="Garet Bold"/>
                <a:ea typeface="Garet Bold"/>
                <a:cs typeface="Garet Bold"/>
                <a:sym typeface="Garet Bold"/>
              </a:rPr>
              <a:t>Tedavi, hastaneye yatıştan ≥48 saat sonra gelişen pnömoniyi kapsar ve lokal direnç verilerine, hastanın risk faktörlerine göre şekillendirilmelidir.</a:t>
            </a:r>
          </a:p>
          <a:p>
            <a:pPr algn="l">
              <a:lnSpc>
                <a:spcPts val="4060"/>
              </a:lnSpc>
            </a:pPr>
            <a:r>
              <a:rPr lang="en-US" sz="2900" spc="-29" b="true">
                <a:solidFill>
                  <a:srgbClr val="294069"/>
                </a:solidFill>
                <a:latin typeface="Garet Bold"/>
                <a:ea typeface="Garet Bold"/>
                <a:cs typeface="Garet Bold"/>
                <a:sym typeface="Garet Bold"/>
              </a:rPr>
              <a:t>Temel Patojenler: Gram-negatif basiller (E. coli, Klebsiella pneumoniae, Enterobacter spp.,</a:t>
            </a:r>
            <a:r>
              <a:rPr lang="en-US" sz="2900" spc="-29" b="true">
                <a:solidFill>
                  <a:srgbClr val="294069"/>
                </a:solidFill>
                <a:latin typeface="Garet Bold"/>
                <a:ea typeface="Garet Bold"/>
                <a:cs typeface="Garet Bold"/>
                <a:sym typeface="Garet Bold"/>
              </a:rPr>
              <a:t> Pseudomonas aeruginosa, Acinetobacter baumannii), Staphylococcus aureus (MRSA dahil).</a:t>
            </a:r>
          </a:p>
          <a:p>
            <a:pPr algn="l">
              <a:lnSpc>
                <a:spcPts val="4060"/>
              </a:lnSpc>
            </a:pPr>
            <a:r>
              <a:rPr lang="en-US" sz="2900" spc="-29" b="true">
                <a:solidFill>
                  <a:srgbClr val="294069"/>
                </a:solidFill>
                <a:latin typeface="Garet Bold"/>
                <a:ea typeface="Garet Bold"/>
                <a:cs typeface="Garet Bold"/>
                <a:sym typeface="Garet Bold"/>
              </a:rPr>
              <a:t>Ampirik Tedavi: Genellikle geniş spektrumlu bir rejim gerektirir. MRSA Kapsamı İçin: Vankomisin veya Linezolid. Anti-pseudomonal Kapsam İçin: Piperasilin-tazobaktam, Sefepim, Seftazidim, Meropenem veya İmipenem. Çift Anti-pseudomonal Kapsam (Yüksek riskli hastalarda): Yukarıdaki beta-laktamlardan biri + Siprofloksasin/Levofloksasin veya bir Aminoglikozid (Amikasin, Gentamisin).</a:t>
            </a:r>
          </a:p>
          <a:p>
            <a:pPr algn="l">
              <a:lnSpc>
                <a:spcPts val="4060"/>
              </a:lnSpc>
            </a:pP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3067272"/>
            <a:chOff x="0" y="0"/>
            <a:chExt cx="4816593" cy="807841"/>
          </a:xfrm>
        </p:grpSpPr>
        <p:sp>
          <p:nvSpPr>
            <p:cNvPr name="Freeform 3" id="3"/>
            <p:cNvSpPr/>
            <p:nvPr/>
          </p:nvSpPr>
          <p:spPr>
            <a:xfrm flipH="false" flipV="false" rot="0">
              <a:off x="0" y="0"/>
              <a:ext cx="4816592" cy="807841"/>
            </a:xfrm>
            <a:custGeom>
              <a:avLst/>
              <a:gdLst/>
              <a:ahLst/>
              <a:cxnLst/>
              <a:rect r="r" b="b" t="t" l="l"/>
              <a:pathLst>
                <a:path h="807841" w="4816592">
                  <a:moveTo>
                    <a:pt x="0" y="0"/>
                  </a:moveTo>
                  <a:lnTo>
                    <a:pt x="4816592" y="0"/>
                  </a:lnTo>
                  <a:lnTo>
                    <a:pt x="4816592" y="807841"/>
                  </a:lnTo>
                  <a:lnTo>
                    <a:pt x="0" y="807841"/>
                  </a:lnTo>
                  <a:close/>
                </a:path>
              </a:pathLst>
            </a:custGeom>
            <a:solidFill>
              <a:srgbClr val="A1D4E1"/>
            </a:solidFill>
          </p:spPr>
        </p:sp>
        <p:sp>
          <p:nvSpPr>
            <p:cNvPr name="TextBox 4" id="4"/>
            <p:cNvSpPr txBox="true"/>
            <p:nvPr/>
          </p:nvSpPr>
          <p:spPr>
            <a:xfrm>
              <a:off x="0" y="0"/>
              <a:ext cx="4816593" cy="807841"/>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404934" y="2193291"/>
          <a:ext cx="17478132" cy="7791450"/>
        </p:xfrm>
        <a:graphic>
          <a:graphicData uri="http://schemas.openxmlformats.org/drawingml/2006/table">
            <a:tbl>
              <a:tblPr/>
              <a:tblGrid>
                <a:gridCol w="3183502"/>
                <a:gridCol w="9800298"/>
                <a:gridCol w="4494331"/>
              </a:tblGrid>
              <a:tr h="876300">
                <a:tc>
                  <a:txBody>
                    <a:bodyPr anchor="t" rtlCol="false"/>
                    <a:lstStyle/>
                    <a:p>
                      <a:pPr algn="ctr">
                        <a:lnSpc>
                          <a:spcPts val="3359"/>
                        </a:lnSpc>
                        <a:defRPr/>
                      </a:pPr>
                      <a:r>
                        <a:rPr lang="en-US" b="true" sz="2399">
                          <a:solidFill>
                            <a:srgbClr val="294069"/>
                          </a:solidFill>
                          <a:latin typeface="Garet Bold"/>
                          <a:ea typeface="Garet Bold"/>
                          <a:cs typeface="Garet Bold"/>
                          <a:sym typeface="Garet Bold"/>
                        </a:rPr>
                        <a:t>E</a:t>
                      </a:r>
                      <a:r>
                        <a:rPr lang="en-US" b="true" sz="2399">
                          <a:solidFill>
                            <a:srgbClr val="294069"/>
                          </a:solidFill>
                          <a:latin typeface="Garet Bold"/>
                          <a:ea typeface="Garet Bold"/>
                          <a:cs typeface="Garet Bold"/>
                          <a:sym typeface="Garet Bold"/>
                        </a:rPr>
                        <a:t>NFEKSIYON</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4956F"/>
                    </a:solidFill>
                  </a:tcPr>
                </a:tc>
                <a:tc>
                  <a:txBody>
                    <a:bodyPr anchor="t" rtlCol="false"/>
                    <a:lstStyle/>
                    <a:p>
                      <a:pPr algn="ctr">
                        <a:lnSpc>
                          <a:spcPts val="3359"/>
                        </a:lnSpc>
                        <a:defRPr/>
                      </a:pPr>
                      <a:r>
                        <a:rPr lang="en-US" b="true" sz="2399">
                          <a:solidFill>
                            <a:srgbClr val="294069"/>
                          </a:solidFill>
                          <a:latin typeface="Garet Bold"/>
                          <a:ea typeface="Garet Bold"/>
                          <a:cs typeface="Garet Bold"/>
                          <a:sym typeface="Garet Bold"/>
                        </a:rPr>
                        <a:t>TANIM VE TEDAVI ÖNERILERI</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4956F"/>
                    </a:solidFill>
                  </a:tcPr>
                </a:tc>
                <a:tc>
                  <a:txBody>
                    <a:bodyPr anchor="t" rtlCol="false"/>
                    <a:lstStyle/>
                    <a:p>
                      <a:pPr algn="ctr">
                        <a:lnSpc>
                          <a:spcPts val="3359"/>
                        </a:lnSpc>
                        <a:defRPr/>
                      </a:pPr>
                      <a:r>
                        <a:rPr lang="en-US" b="true" sz="2399">
                          <a:solidFill>
                            <a:srgbClr val="294069"/>
                          </a:solidFill>
                          <a:latin typeface="Garet Bold"/>
                          <a:ea typeface="Garet Bold"/>
                          <a:cs typeface="Garet Bold"/>
                          <a:sym typeface="Garet Bold"/>
                        </a:rPr>
                        <a:t>NOTLAR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4956F"/>
                    </a:solidFill>
                  </a:tcPr>
                </a:tc>
              </a:tr>
              <a:tr h="1562100">
                <a:tc>
                  <a:txBody>
                    <a:bodyPr anchor="t" rtlCol="false"/>
                    <a:lstStyle/>
                    <a:p>
                      <a:pPr algn="ctr">
                        <a:lnSpc>
                          <a:spcPts val="2940"/>
                        </a:lnSpc>
                        <a:defRPr/>
                      </a:pPr>
                      <a:r>
                        <a:rPr lang="en-US" sz="2100">
                          <a:solidFill>
                            <a:srgbClr val="000000"/>
                          </a:solidFill>
                          <a:latin typeface="Garet"/>
                          <a:ea typeface="Garet"/>
                          <a:cs typeface="Garet"/>
                          <a:sym typeface="Garet"/>
                        </a:rPr>
                        <a:t>Asemptomatik Bakteriüri</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c>
                  <a:txBody>
                    <a:bodyPr anchor="t" rtlCol="false"/>
                    <a:lstStyle/>
                    <a:p>
                      <a:pPr algn="ctr">
                        <a:lnSpc>
                          <a:spcPts val="2940"/>
                        </a:lnSpc>
                        <a:defRPr/>
                      </a:pPr>
                      <a:r>
                        <a:rPr lang="en-US" sz="2100">
                          <a:solidFill>
                            <a:srgbClr val="000000"/>
                          </a:solidFill>
                          <a:latin typeface="Garet"/>
                          <a:ea typeface="Garet"/>
                          <a:cs typeface="Garet"/>
                          <a:sym typeface="Garet"/>
                        </a:rPr>
                        <a:t>E. coli ve diğer enterik basiller. Tedavi önerilmez.</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c>
                  <a:txBody>
                    <a:bodyPr anchor="t" rtlCol="false"/>
                    <a:lstStyle/>
                    <a:p>
                      <a:pPr algn="ctr">
                        <a:lnSpc>
                          <a:spcPts val="2940"/>
                        </a:lnSpc>
                        <a:defRPr/>
                      </a:pPr>
                      <a:r>
                        <a:rPr lang="en-US" sz="2100">
                          <a:solidFill>
                            <a:srgbClr val="000000"/>
                          </a:solidFill>
                          <a:latin typeface="Garet"/>
                          <a:ea typeface="Garet"/>
                          <a:cs typeface="Garet"/>
                          <a:sym typeface="Garet"/>
                        </a:rPr>
                        <a:t>Sadece gebelerde ve ürolojik girişim öncesi tedavi edilmelidir.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r>
              <a:tr h="2305050">
                <a:tc>
                  <a:txBody>
                    <a:bodyPr anchor="t" rtlCol="false"/>
                    <a:lstStyle/>
                    <a:p>
                      <a:pPr algn="ctr">
                        <a:lnSpc>
                          <a:spcPts val="2940"/>
                        </a:lnSpc>
                        <a:defRPr/>
                      </a:pPr>
                      <a:r>
                        <a:rPr lang="en-US" sz="2100">
                          <a:solidFill>
                            <a:srgbClr val="000000"/>
                          </a:solidFill>
                          <a:latin typeface="Garet"/>
                          <a:ea typeface="Garet"/>
                          <a:cs typeface="Garet"/>
                          <a:sym typeface="Garet"/>
                        </a:rPr>
                        <a:t>Komplike Olmayan Sistit</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c>
                  <a:txBody>
                    <a:bodyPr anchor="t" rtlCol="false"/>
                    <a:lstStyle/>
                    <a:p>
                      <a:pPr algn="ctr">
                        <a:lnSpc>
                          <a:spcPts val="2940"/>
                        </a:lnSpc>
                        <a:defRPr/>
                      </a:pPr>
                      <a:r>
                        <a:rPr lang="en-US" sz="2100">
                          <a:solidFill>
                            <a:srgbClr val="000000"/>
                          </a:solidFill>
                          <a:latin typeface="Garet"/>
                          <a:ea typeface="Garet"/>
                          <a:cs typeface="Garet"/>
                          <a:sym typeface="Garet"/>
                        </a:rPr>
                        <a:t>Ateş veya sistemik semptomların eşlik etmediği, mesane ile sınırlı enfeksiyon. E. coli, S. saprophyticus, Klebsiella spp. &lt;br&gt; 1. Seçenek: Nitrofurantoin, Fosfomisin &lt;br&gt; 2. Seçenek: TMP-SMX (lokal direnç &lt;%10-20 ise) &lt;br&gt; Alternatif: Siprofloksasin (diğerleri kullanılamıyorsa)</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c>
                  <a:txBody>
                    <a:bodyPr anchor="t" rtlCol="false"/>
                    <a:lstStyle/>
                    <a:p>
                      <a:pPr algn="ctr">
                        <a:lnSpc>
                          <a:spcPts val="2940"/>
                        </a:lnSpc>
                        <a:defRPr/>
                      </a:pPr>
                      <a:r>
                        <a:rPr lang="en-US" sz="2100">
                          <a:solidFill>
                            <a:srgbClr val="000000"/>
                          </a:solidFill>
                          <a:latin typeface="Garet"/>
                          <a:ea typeface="Garet"/>
                          <a:cs typeface="Garet"/>
                          <a:sym typeface="Garet"/>
                        </a:rPr>
                        <a:t>Florokinolonlar, artan direnç ve yan etkiler nedeniyle ilk seçenek değildir.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r>
              <a:tr h="3048000">
                <a:tc>
                  <a:txBody>
                    <a:bodyPr anchor="t" rtlCol="false"/>
                    <a:lstStyle/>
                    <a:p>
                      <a:pPr algn="ctr">
                        <a:lnSpc>
                          <a:spcPts val="2940"/>
                        </a:lnSpc>
                        <a:defRPr/>
                      </a:pPr>
                      <a:r>
                        <a:rPr lang="en-US" sz="2100">
                          <a:solidFill>
                            <a:srgbClr val="000000"/>
                          </a:solidFill>
                          <a:latin typeface="Garet"/>
                          <a:ea typeface="Garet"/>
                          <a:cs typeface="Garet"/>
                          <a:sym typeface="Garet"/>
                        </a:rPr>
                        <a:t>Komplike İYE (Piyelonefrit dahil)</a:t>
                      </a:r>
                      <a:endParaRPr lang="en-US" sz="1100"/>
                    </a:p>
                  </a:txBody>
                  <a:tcPr marL="190500" marR="190500" marT="190500" marB="190500" anchor="ctr">
                    <a:lnL cmpd="sng" algn="ctr" cap="flat" w="0">
                      <a:solidFill>
                        <a:srgbClr val="000000"/>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c>
                  <a:txBody>
                    <a:bodyPr anchor="t" rtlCol="false"/>
                    <a:lstStyle/>
                    <a:p>
                      <a:pPr algn="ctr">
                        <a:lnSpc>
                          <a:spcPts val="2940"/>
                        </a:lnSpc>
                        <a:defRPr/>
                      </a:pPr>
                      <a:r>
                        <a:rPr lang="en-US" sz="2100">
                          <a:solidFill>
                            <a:srgbClr val="000000"/>
                          </a:solidFill>
                          <a:latin typeface="Garet"/>
                          <a:ea typeface="Garet"/>
                          <a:cs typeface="Garet"/>
                          <a:sym typeface="Garet"/>
                        </a:rPr>
                        <a:t>Ateş (&gt;38°C), titreme, yan ağrısı gibi sistemik bulguların eşlik ettiği veya erkek hastalardaki İYE. E. coli, Proteus, Klebsiella, Enterococcus &lt;br&gt; Ayaktan: Florokinolon (direnç &lt;%10 ise) VEYA Seftriakson (tek doz IV/IM) sonrası oral tedavi &lt;br&gt; Yatan Hasta: Seftriakson, Piperasilin-tazobaktam. Direnç riski varsa Karbapenem</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c>
                  <a:txBody>
                    <a:bodyPr anchor="t" rtlCol="false"/>
                    <a:lstStyle/>
                    <a:p>
                      <a:pPr algn="ctr">
                        <a:lnSpc>
                          <a:spcPts val="2940"/>
                        </a:lnSpc>
                        <a:defRPr/>
                      </a:pPr>
                      <a:r>
                        <a:rPr lang="en-US" sz="2100">
                          <a:solidFill>
                            <a:srgbClr val="000000"/>
                          </a:solidFill>
                          <a:latin typeface="Garet"/>
                          <a:ea typeface="Garet"/>
                          <a:cs typeface="Garet"/>
                          <a:sym typeface="Garet"/>
                        </a:rPr>
                        <a:t>Ayaktan tedavi edilecek piyelonefrit vakalarında, özellikle direnç riski varsa, tek doz uzun etkili bir aminoglikozid (örn: Gentamisin, Amikasin) de bir seçenektir.</a:t>
                      </a:r>
                      <a:endParaRPr lang="en-US" sz="1100"/>
                    </a:p>
                  </a:txBody>
                  <a:tcPr marL="190500" marR="190500" marT="190500" marB="190500" anchor="ctr">
                    <a:lnL cmpd="sng" algn="ctr" cap="flat" w="47625">
                      <a:solidFill>
                        <a:srgbClr val="FFFFFF"/>
                      </a:solidFill>
                      <a:prstDash val="solid"/>
                      <a:round/>
                      <a:headEnd type="none" w="med" len="med"/>
                      <a:tailEnd type="none" w="med" len="med"/>
                    </a:lnL>
                    <a:lnR cmpd="sng" algn="ctr" cap="flat" w="0">
                      <a:solidFill>
                        <a:srgbClr val="000000"/>
                      </a:solidFill>
                      <a:prstDash val="solid"/>
                      <a:round/>
                      <a:headEnd type="none" w="med" len="med"/>
                      <a:tailEnd type="none" w="med" len="med"/>
                    </a:lnR>
                    <a:lnT cmpd="sng" algn="ctr" cap="flat" w="0">
                      <a:solidFill>
                        <a:srgbClr val="000000"/>
                      </a:solidFill>
                      <a:prstDash val="solid"/>
                      <a:round/>
                      <a:headEnd type="none" w="med" len="med"/>
                      <a:tailEnd type="none" w="med" len="med"/>
                    </a:lnT>
                    <a:lnB cmpd="sng" algn="ctr" cap="flat" w="0">
                      <a:solidFill>
                        <a:srgbClr val="000000"/>
                      </a:solidFill>
                      <a:prstDash val="solid"/>
                      <a:round/>
                      <a:headEnd type="none" w="med" len="med"/>
                      <a:tailEnd type="none" w="med" len="med"/>
                    </a:lnB>
                    <a:solidFill>
                      <a:srgbClr val="FFE3D8"/>
                    </a:solidFill>
                  </a:tcPr>
                </a:tc>
              </a:tr>
            </a:tbl>
          </a:graphicData>
        </a:graphic>
      </p:graphicFrame>
      <p:sp>
        <p:nvSpPr>
          <p:cNvPr name="TextBox 6" id="6"/>
          <p:cNvSpPr txBox="true"/>
          <p:nvPr/>
        </p:nvSpPr>
        <p:spPr>
          <a:xfrm rot="0">
            <a:off x="1734328" y="1104900"/>
            <a:ext cx="14819344"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294069"/>
                </a:solidFill>
                <a:latin typeface="Berthold Block"/>
                <a:ea typeface="Berthold Block"/>
                <a:cs typeface="Berthold Block"/>
                <a:sym typeface="Berthold Block"/>
              </a:rPr>
              <a:t>İdrar Yolu Enfeksiyonları (İYE)</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E7F1F4"/>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1787222"/>
            <a:chOff x="0" y="0"/>
            <a:chExt cx="4816593" cy="470709"/>
          </a:xfrm>
        </p:grpSpPr>
        <p:sp>
          <p:nvSpPr>
            <p:cNvPr name="Freeform 3" id="3"/>
            <p:cNvSpPr/>
            <p:nvPr/>
          </p:nvSpPr>
          <p:spPr>
            <a:xfrm flipH="false" flipV="false" rot="0">
              <a:off x="0" y="0"/>
              <a:ext cx="4816592" cy="470709"/>
            </a:xfrm>
            <a:custGeom>
              <a:avLst/>
              <a:gdLst/>
              <a:ahLst/>
              <a:cxnLst/>
              <a:rect r="r" b="b" t="t" l="l"/>
              <a:pathLst>
                <a:path h="470709" w="4816592">
                  <a:moveTo>
                    <a:pt x="0" y="0"/>
                  </a:moveTo>
                  <a:lnTo>
                    <a:pt x="4816592" y="0"/>
                  </a:lnTo>
                  <a:lnTo>
                    <a:pt x="4816592" y="470709"/>
                  </a:lnTo>
                  <a:lnTo>
                    <a:pt x="0" y="470709"/>
                  </a:lnTo>
                  <a:close/>
                </a:path>
              </a:pathLst>
            </a:custGeom>
            <a:solidFill>
              <a:srgbClr val="A1D4E1"/>
            </a:solidFill>
          </p:spPr>
        </p:sp>
        <p:sp>
          <p:nvSpPr>
            <p:cNvPr name="TextBox 4" id="4"/>
            <p:cNvSpPr txBox="true"/>
            <p:nvPr/>
          </p:nvSpPr>
          <p:spPr>
            <a:xfrm>
              <a:off x="0" y="0"/>
              <a:ext cx="4816593" cy="470709"/>
            </a:xfrm>
            <a:prstGeom prst="rect">
              <a:avLst/>
            </a:prstGeom>
          </p:spPr>
          <p:txBody>
            <a:bodyPr anchor="ctr" rtlCol="false" tIns="50800" lIns="50800" bIns="50800" rIns="50800"/>
            <a:lstStyle/>
            <a:p>
              <a:pPr algn="ctr">
                <a:lnSpc>
                  <a:spcPts val="2639"/>
                </a:lnSpc>
              </a:pPr>
            </a:p>
          </p:txBody>
        </p:sp>
      </p:grpSp>
      <p:graphicFrame>
        <p:nvGraphicFramePr>
          <p:cNvPr name="Table 5" id="5"/>
          <p:cNvGraphicFramePr>
            <a:graphicFrameLocks noGrp="true"/>
          </p:cNvGraphicFramePr>
          <p:nvPr/>
        </p:nvGraphicFramePr>
        <p:xfrm>
          <a:off x="867164" y="1155751"/>
          <a:ext cx="16553672" cy="9001125"/>
        </p:xfrm>
        <a:graphic>
          <a:graphicData uri="http://schemas.openxmlformats.org/drawingml/2006/table">
            <a:tbl>
              <a:tblPr/>
              <a:tblGrid>
                <a:gridCol w="2956182"/>
                <a:gridCol w="2956182"/>
                <a:gridCol w="6187818"/>
                <a:gridCol w="4453490"/>
              </a:tblGrid>
              <a:tr h="1019175">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E</a:t>
                      </a:r>
                      <a:r>
                        <a:rPr lang="en-US" b="true" sz="2299">
                          <a:solidFill>
                            <a:srgbClr val="294069"/>
                          </a:solidFill>
                          <a:latin typeface="Garet Bold"/>
                          <a:ea typeface="Garet Bold"/>
                          <a:cs typeface="Garet Bold"/>
                          <a:sym typeface="Garet Bold"/>
                        </a:rPr>
                        <a:t>NFEKSIYON</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OLASI PATOJENLER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AYAKTAN TEDAVI ÖNERILERI</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c>
                  <a:txBody>
                    <a:bodyPr anchor="t" rtlCol="false"/>
                    <a:lstStyle/>
                    <a:p>
                      <a:pPr algn="ctr">
                        <a:lnSpc>
                          <a:spcPts val="3219"/>
                        </a:lnSpc>
                        <a:defRPr/>
                      </a:pPr>
                      <a:r>
                        <a:rPr lang="en-US" b="true" sz="2299">
                          <a:solidFill>
                            <a:srgbClr val="294069"/>
                          </a:solidFill>
                          <a:latin typeface="Garet Bold"/>
                          <a:ea typeface="Garet Bold"/>
                          <a:cs typeface="Garet Bold"/>
                          <a:sym typeface="Garet Bold"/>
                        </a:rPr>
                        <a:t>YATAN HASTA TEDAVI ÖNERILERI</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4956F"/>
                    </a:solidFill>
                  </a:tcPr>
                </a:tc>
              </a:tr>
              <a:tr h="3048000">
                <a:tc>
                  <a:txBody>
                    <a:bodyPr anchor="t" rtlCol="false"/>
                    <a:lstStyle/>
                    <a:p>
                      <a:pPr algn="ctr">
                        <a:lnSpc>
                          <a:spcPts val="2800"/>
                        </a:lnSpc>
                        <a:defRPr/>
                      </a:pPr>
                      <a:r>
                        <a:rPr lang="en-US" sz="2000">
                          <a:solidFill>
                            <a:srgbClr val="000000"/>
                          </a:solidFill>
                          <a:latin typeface="Garet"/>
                          <a:ea typeface="Garet"/>
                          <a:cs typeface="Garet"/>
                          <a:sym typeface="Garet"/>
                        </a:rPr>
                        <a:t>Selülit / Erizipel (Pürülan olmayan)</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Streptococcus pyogenes, S. aureus (MSSA)</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1. Seçenek: Sefaleksin, Amoksisilin-klavulanat, Klindamisin</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1. Seçenek: Sefazolin, Seftriakson, Klindamisin</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r>
              <a:tr h="3048000">
                <a:tc>
                  <a:txBody>
                    <a:bodyPr anchor="t" rtlCol="false"/>
                    <a:lstStyle/>
                    <a:p>
                      <a:pPr algn="ctr">
                        <a:lnSpc>
                          <a:spcPts val="2800"/>
                        </a:lnSpc>
                        <a:defRPr/>
                      </a:pPr>
                      <a:r>
                        <a:rPr lang="en-US" sz="2000">
                          <a:solidFill>
                            <a:srgbClr val="000000"/>
                          </a:solidFill>
                          <a:latin typeface="Garet"/>
                          <a:ea typeface="Garet"/>
                          <a:cs typeface="Garet"/>
                          <a:sym typeface="Garet"/>
                        </a:rPr>
                        <a:t>Apse / Pürülan Selülit</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S. aureus (MRSA dahil)</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Ana Tedavi: İnsizyon ve Drenaj </a:t>
                      </a:r>
                      <a:endParaRPr lang="en-US" sz="1100"/>
                    </a:p>
                    <a:p>
                      <a:pPr algn="ctr">
                        <a:lnSpc>
                          <a:spcPts val="2800"/>
                        </a:lnSpc>
                      </a:pPr>
                      <a:r>
                        <a:rPr lang="en-US" sz="2000">
                          <a:solidFill>
                            <a:srgbClr val="000000"/>
                          </a:solidFill>
                          <a:latin typeface="Garet"/>
                          <a:ea typeface="Garet"/>
                          <a:cs typeface="Garet"/>
                          <a:sym typeface="Garet"/>
                        </a:rPr>
                        <a:t>Antibiyotik (Orta-şiddetliyse): TMP-SMX, Doksisiklin, Klindamisin</a:t>
                      </a:r>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1. Seçenek: Vankomisin, Linezolid, Daptomisin</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r>
              <a:tr h="1885950">
                <a:tc>
                  <a:txBody>
                    <a:bodyPr anchor="t" rtlCol="false"/>
                    <a:lstStyle/>
                    <a:p>
                      <a:pPr algn="ctr">
                        <a:lnSpc>
                          <a:spcPts val="2800"/>
                        </a:lnSpc>
                        <a:defRPr/>
                      </a:pPr>
                      <a:r>
                        <a:rPr lang="en-US" sz="2000">
                          <a:solidFill>
                            <a:srgbClr val="000000"/>
                          </a:solidFill>
                          <a:latin typeface="Garet"/>
                          <a:ea typeface="Garet"/>
                          <a:cs typeface="Garet"/>
                          <a:sym typeface="Garet"/>
                        </a:rPr>
                        <a:t>Diyabetik Ayak Enfeksiyonu</a:t>
                      </a:r>
                      <a:endParaRPr lang="en-US" sz="1100"/>
                    </a:p>
                  </a:txBody>
                  <a:tcPr marL="0" marR="0" marT="0" marB="0" anchor="ctr">
                    <a:lnL cmpd="sng" algn="ctr" cap="flat" w="0">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Polimikrobiyal (Gram-pozitif, Gram-negatif, Anaeroblar)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Hafif: Amoksisilin-klavulanat, Sefaleksin + Metronidazol </a:t>
                      </a:r>
                      <a:endParaRPr lang="en-US" sz="1100"/>
                    </a:p>
                    <a:p>
                      <a:pPr algn="ctr">
                        <a:lnSpc>
                          <a:spcPts val="2800"/>
                        </a:lnSpc>
                      </a:pPr>
                      <a:r>
                        <a:rPr lang="en-US" sz="2000">
                          <a:solidFill>
                            <a:srgbClr val="000000"/>
                          </a:solidFill>
                          <a:latin typeface="Garet"/>
                          <a:ea typeface="Garet"/>
                          <a:cs typeface="Garet"/>
                          <a:sym typeface="Garet"/>
                        </a:rPr>
                        <a:t>Orta-Şiddetli: Piperasilin-tazobaktam, Karbapenem VEYA Sefepim + Metronidazol. MRSA riski varsa Vankomisin eklenir.</a:t>
                      </a:r>
                    </a:p>
                  </a:txBody>
                  <a:tcPr marL="0" marR="0" marT="0" marB="0" anchor="ctr">
                    <a:lnL cmpd="sng" algn="ctr" cap="flat" w="47625">
                      <a:solidFill>
                        <a:srgbClr val="FFFFFF"/>
                      </a:solidFill>
                      <a:prstDash val="solid"/>
                      <a:round/>
                      <a:headEnd type="none" w="med" len="med"/>
                      <a:tailEnd type="none" w="med" len="med"/>
                    </a:lnL>
                    <a:lnR cmpd="sng" algn="ctr" cap="flat" w="47625">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c>
                  <a:txBody>
                    <a:bodyPr anchor="t" rtlCol="false"/>
                    <a:lstStyle/>
                    <a:p>
                      <a:pPr algn="ctr">
                        <a:lnSpc>
                          <a:spcPts val="2800"/>
                        </a:lnSpc>
                        <a:defRPr/>
                      </a:pPr>
                      <a:r>
                        <a:rPr lang="en-US" sz="2000">
                          <a:solidFill>
                            <a:srgbClr val="000000"/>
                          </a:solidFill>
                          <a:latin typeface="Garet"/>
                          <a:ea typeface="Garet"/>
                          <a:cs typeface="Garet"/>
                          <a:sym typeface="Garet"/>
                        </a:rPr>
                        <a:t>Tedavi geniş spektrumlu olmalı ve kemik doku örneklemesi/kültürü sonuçlarına göre daraltılmalıdır.</a:t>
                      </a:r>
                      <a:endParaRPr lang="en-US" sz="1100"/>
                    </a:p>
                  </a:txBody>
                  <a:tcPr marL="0" marR="0" marT="0" marB="0" anchor="ctr">
                    <a:lnL cmpd="sng" algn="ctr" cap="flat" w="47625">
                      <a:solidFill>
                        <a:srgbClr val="FFFFFF"/>
                      </a:solidFill>
                      <a:prstDash val="solid"/>
                      <a:round/>
                      <a:headEnd type="none" w="med" len="med"/>
                      <a:tailEnd type="none" w="med" len="med"/>
                    </a:lnL>
                    <a:lnR cmpd="sng" algn="ctr" cap="flat" w="0">
                      <a:solidFill>
                        <a:srgbClr val="FFFFFF"/>
                      </a:solidFill>
                      <a:prstDash val="solid"/>
                      <a:round/>
                      <a:headEnd type="none" w="med" len="med"/>
                      <a:tailEnd type="none" w="med" len="med"/>
                    </a:lnR>
                    <a:lnT cmpd="sng" algn="ctr" cap="flat" w="0">
                      <a:solidFill>
                        <a:srgbClr val="FFFFFF"/>
                      </a:solidFill>
                      <a:prstDash val="solid"/>
                      <a:round/>
                      <a:headEnd type="none" w="med" len="med"/>
                      <a:tailEnd type="none" w="med" len="med"/>
                    </a:lnT>
                    <a:lnB cmpd="sng" algn="ctr" cap="flat" w="0">
                      <a:solidFill>
                        <a:srgbClr val="FFFFFF"/>
                      </a:solidFill>
                      <a:prstDash val="solid"/>
                      <a:round/>
                      <a:headEnd type="none" w="med" len="med"/>
                      <a:tailEnd type="none" w="med" len="med"/>
                    </a:lnB>
                    <a:solidFill>
                      <a:srgbClr val="FFE3D8"/>
                    </a:solidFill>
                  </a:tcPr>
                </a:tc>
              </a:tr>
            </a:tbl>
          </a:graphicData>
        </a:graphic>
      </p:graphicFrame>
      <p:sp>
        <p:nvSpPr>
          <p:cNvPr name="TextBox 6" id="6"/>
          <p:cNvSpPr txBox="true"/>
          <p:nvPr/>
        </p:nvSpPr>
        <p:spPr>
          <a:xfrm rot="0">
            <a:off x="1734328" y="76200"/>
            <a:ext cx="14819344" cy="1088391"/>
          </a:xfrm>
          <a:prstGeom prst="rect">
            <a:avLst/>
          </a:prstGeom>
        </p:spPr>
        <p:txBody>
          <a:bodyPr anchor="t" rtlCol="false" tIns="0" lIns="0" bIns="0" rIns="0">
            <a:spAutoFit/>
          </a:bodyPr>
          <a:lstStyle/>
          <a:p>
            <a:pPr algn="ctr" marL="0" indent="0" lvl="0">
              <a:lnSpc>
                <a:spcPts val="8470"/>
              </a:lnSpc>
              <a:spcBef>
                <a:spcPct val="0"/>
              </a:spcBef>
            </a:pPr>
            <a:r>
              <a:rPr lang="en-US" sz="7700" spc="38">
                <a:solidFill>
                  <a:srgbClr val="294069"/>
                </a:solidFill>
                <a:latin typeface="Berthold Block"/>
                <a:ea typeface="Berthold Block"/>
                <a:cs typeface="Berthold Block"/>
                <a:sym typeface="Berthold Block"/>
              </a:rPr>
              <a:t>Deri ve Yumuşak Doku Enfeksiyonları</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DAG005gt1Z0</dc:identifier>
  <dcterms:modified xsi:type="dcterms:W3CDTF">2011-08-01T06:04:30Z</dcterms:modified>
  <cp:revision>1</cp:revision>
  <dc:title>Discovery and Development of New Medicines</dc:title>
</cp:coreProperties>
</file>