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Lato" charset="1" panose="020F0502020204030203"/>
      <p:regular r:id="rId25"/>
    </p:embeddedFont>
    <p:embeddedFont>
      <p:font typeface="Lato Bold" charset="1" panose="020F05020202040302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özellikle 2 ay altı çoçuklarda eğer aşı yoksa menenjit düşünülmeli LP yapılmalı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iburamin cold psödoefedrin maddesi sebebiyle 12 yaş altında nöbet eşiğini düşürür bu nedenle iburamin zero gibi sadece ibuprofen içeren preparatlar kullanılmalıdır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Kawasakide kullanılır sadece eski yönetmelikte idi </a:t>
            </a:r>
          </a:p>
          <a:p>
            <a:r>
              <a:rPr lang="en-US"/>
              <a:t>şimdi sadece İVİG tdv veriliyor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gi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embeddings/oleObject1.bin" Type="http://schemas.openxmlformats.org/officeDocument/2006/relationships/oleObject"/><Relationship Id="rId8" Target="../media/image6.gi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177656">
            <a:off x="-1473943" y="8533062"/>
            <a:ext cx="5043386" cy="4649085"/>
          </a:xfrm>
          <a:custGeom>
            <a:avLst/>
            <a:gdLst/>
            <a:ahLst/>
            <a:cxnLst/>
            <a:rect r="r" b="b" t="t" l="l"/>
            <a:pathLst>
              <a:path h="4649085" w="5043386">
                <a:moveTo>
                  <a:pt x="0" y="0"/>
                </a:moveTo>
                <a:lnTo>
                  <a:pt x="5043386" y="0"/>
                </a:lnTo>
                <a:lnTo>
                  <a:pt x="5043386" y="4649085"/>
                </a:lnTo>
                <a:lnTo>
                  <a:pt x="0" y="46490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2177656">
            <a:off x="14737607" y="-2770270"/>
            <a:ext cx="5043386" cy="4649085"/>
          </a:xfrm>
          <a:custGeom>
            <a:avLst/>
            <a:gdLst/>
            <a:ahLst/>
            <a:cxnLst/>
            <a:rect r="r" b="b" t="t" l="l"/>
            <a:pathLst>
              <a:path h="4649085" w="5043386">
                <a:moveTo>
                  <a:pt x="5043386" y="4649085"/>
                </a:moveTo>
                <a:lnTo>
                  <a:pt x="0" y="4649085"/>
                </a:lnTo>
                <a:lnTo>
                  <a:pt x="0" y="0"/>
                </a:lnTo>
                <a:lnTo>
                  <a:pt x="5043386" y="0"/>
                </a:lnTo>
                <a:lnTo>
                  <a:pt x="5043386" y="464908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622449">
            <a:off x="14786764" y="7450608"/>
            <a:ext cx="6317707" cy="5731883"/>
          </a:xfrm>
          <a:custGeom>
            <a:avLst/>
            <a:gdLst/>
            <a:ahLst/>
            <a:cxnLst/>
            <a:rect r="r" b="b" t="t" l="l"/>
            <a:pathLst>
              <a:path h="5731883" w="6317707">
                <a:moveTo>
                  <a:pt x="0" y="0"/>
                </a:moveTo>
                <a:lnTo>
                  <a:pt x="6317707" y="0"/>
                </a:lnTo>
                <a:lnTo>
                  <a:pt x="6317707" y="5731883"/>
                </a:lnTo>
                <a:lnTo>
                  <a:pt x="0" y="57318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4089446" y="1638466"/>
            <a:ext cx="10109107" cy="576308"/>
          </a:xfrm>
          <a:prstGeom prst="rect">
            <a:avLst/>
          </a:prstGeom>
        </p:spPr>
        <p:txBody>
          <a:bodyPr anchor="t" rtlCol="false" tIns="0" lIns="0" bIns="0" rIns="0">
            <a:spAutoFit/>
          </a:bodyPr>
          <a:lstStyle/>
          <a:p>
            <a:pPr algn="ctr">
              <a:lnSpc>
                <a:spcPts val="4314"/>
              </a:lnSpc>
            </a:pPr>
            <a:r>
              <a:rPr lang="en-US" sz="4314">
                <a:solidFill>
                  <a:srgbClr val="13324E"/>
                </a:solidFill>
                <a:latin typeface="Lato"/>
                <a:ea typeface="Lato"/>
                <a:cs typeface="Lato"/>
                <a:sym typeface="Lato"/>
              </a:rPr>
              <a:t>İzmir Demokrasi Üniversitesi</a:t>
            </a:r>
            <a:r>
              <a:rPr lang="en-US" sz="4314">
                <a:solidFill>
                  <a:srgbClr val="13324E"/>
                </a:solidFill>
                <a:latin typeface="Lato"/>
                <a:ea typeface="Lato"/>
                <a:cs typeface="Lato"/>
                <a:sym typeface="Lato"/>
              </a:rPr>
              <a:t> | 2025</a:t>
            </a:r>
          </a:p>
        </p:txBody>
      </p:sp>
      <p:sp>
        <p:nvSpPr>
          <p:cNvPr name="TextBox 6" id="6"/>
          <p:cNvSpPr txBox="true"/>
          <p:nvPr/>
        </p:nvSpPr>
        <p:spPr>
          <a:xfrm rot="0">
            <a:off x="5093969" y="8193826"/>
            <a:ext cx="8100063" cy="576308"/>
          </a:xfrm>
          <a:prstGeom prst="rect">
            <a:avLst/>
          </a:prstGeom>
        </p:spPr>
        <p:txBody>
          <a:bodyPr anchor="t" rtlCol="false" tIns="0" lIns="0" bIns="0" rIns="0">
            <a:spAutoFit/>
          </a:bodyPr>
          <a:lstStyle/>
          <a:p>
            <a:pPr algn="ctr">
              <a:lnSpc>
                <a:spcPts val="4314"/>
              </a:lnSpc>
            </a:pPr>
            <a:r>
              <a:rPr lang="en-US" sz="4314">
                <a:solidFill>
                  <a:srgbClr val="13324E"/>
                </a:solidFill>
                <a:latin typeface="Lato"/>
                <a:ea typeface="Lato"/>
                <a:cs typeface="Lato"/>
                <a:sym typeface="Lato"/>
              </a:rPr>
              <a:t>Dr. Ahmet GEZMEN</a:t>
            </a:r>
          </a:p>
        </p:txBody>
      </p:sp>
      <p:sp>
        <p:nvSpPr>
          <p:cNvPr name="TextBox 7" id="7"/>
          <p:cNvSpPr txBox="true"/>
          <p:nvPr/>
        </p:nvSpPr>
        <p:spPr>
          <a:xfrm rot="0">
            <a:off x="2070125" y="2891624"/>
            <a:ext cx="14147750" cy="3066499"/>
          </a:xfrm>
          <a:prstGeom prst="rect">
            <a:avLst/>
          </a:prstGeom>
        </p:spPr>
        <p:txBody>
          <a:bodyPr anchor="t" rtlCol="false" tIns="0" lIns="0" bIns="0" rIns="0">
            <a:spAutoFit/>
          </a:bodyPr>
          <a:lstStyle/>
          <a:p>
            <a:pPr algn="ctr">
              <a:lnSpc>
                <a:spcPts val="11892"/>
              </a:lnSpc>
            </a:pPr>
            <a:r>
              <a:rPr lang="en-US" sz="11219">
                <a:solidFill>
                  <a:srgbClr val="13324E"/>
                </a:solidFill>
                <a:latin typeface="Lato"/>
                <a:ea typeface="Lato"/>
                <a:cs typeface="Lato"/>
                <a:sym typeface="Lato"/>
              </a:rPr>
              <a:t>Ateş ve Ateş Düşürücü İlaçlar</a:t>
            </a:r>
          </a:p>
        </p:txBody>
      </p:sp>
      <p:sp>
        <p:nvSpPr>
          <p:cNvPr name="Freeform 8" id="8"/>
          <p:cNvSpPr/>
          <p:nvPr/>
        </p:nvSpPr>
        <p:spPr>
          <a:xfrm flipH="false" flipV="false" rot="-1312418">
            <a:off x="-3158853" y="-1837241"/>
            <a:ext cx="6317707" cy="5731883"/>
          </a:xfrm>
          <a:custGeom>
            <a:avLst/>
            <a:gdLst/>
            <a:ahLst/>
            <a:cxnLst/>
            <a:rect r="r" b="b" t="t" l="l"/>
            <a:pathLst>
              <a:path h="5731883" w="6317707">
                <a:moveTo>
                  <a:pt x="0" y="0"/>
                </a:moveTo>
                <a:lnTo>
                  <a:pt x="6317706" y="0"/>
                </a:lnTo>
                <a:lnTo>
                  <a:pt x="6317706" y="5731882"/>
                </a:lnTo>
                <a:lnTo>
                  <a:pt x="0" y="57318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70984">
            <a:off x="12261685" y="7801883"/>
            <a:ext cx="7277509" cy="6708540"/>
          </a:xfrm>
          <a:custGeom>
            <a:avLst/>
            <a:gdLst/>
            <a:ahLst/>
            <a:cxnLst/>
            <a:rect r="r" b="b" t="t" l="l"/>
            <a:pathLst>
              <a:path h="6708540" w="7277509">
                <a:moveTo>
                  <a:pt x="0" y="0"/>
                </a:moveTo>
                <a:lnTo>
                  <a:pt x="7277508" y="0"/>
                </a:lnTo>
                <a:lnTo>
                  <a:pt x="7277508" y="6708540"/>
                </a:lnTo>
                <a:lnTo>
                  <a:pt x="0" y="67085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950660">
            <a:off x="-3544524" y="-5420356"/>
            <a:ext cx="9146448" cy="8431362"/>
          </a:xfrm>
          <a:custGeom>
            <a:avLst/>
            <a:gdLst/>
            <a:ahLst/>
            <a:cxnLst/>
            <a:rect r="r" b="b" t="t" l="l"/>
            <a:pathLst>
              <a:path h="8431362" w="9146448">
                <a:moveTo>
                  <a:pt x="9146448" y="8431363"/>
                </a:moveTo>
                <a:lnTo>
                  <a:pt x="0" y="8431363"/>
                </a:lnTo>
                <a:lnTo>
                  <a:pt x="0" y="0"/>
                </a:lnTo>
                <a:lnTo>
                  <a:pt x="9146448" y="0"/>
                </a:lnTo>
                <a:lnTo>
                  <a:pt x="9146448"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101782">
            <a:off x="-2476937" y="6254981"/>
            <a:ext cx="7173321" cy="6508158"/>
          </a:xfrm>
          <a:custGeom>
            <a:avLst/>
            <a:gdLst/>
            <a:ahLst/>
            <a:cxnLst/>
            <a:rect r="r" b="b" t="t" l="l"/>
            <a:pathLst>
              <a:path h="6508158" w="7173321">
                <a:moveTo>
                  <a:pt x="0" y="0"/>
                </a:moveTo>
                <a:lnTo>
                  <a:pt x="7173321" y="0"/>
                </a:lnTo>
                <a:lnTo>
                  <a:pt x="7173321" y="6508159"/>
                </a:lnTo>
                <a:lnTo>
                  <a:pt x="0" y="6508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810701">
            <a:off x="13081191" y="-3055429"/>
            <a:ext cx="8551923" cy="7758926"/>
          </a:xfrm>
          <a:custGeom>
            <a:avLst/>
            <a:gdLst/>
            <a:ahLst/>
            <a:cxnLst/>
            <a:rect r="r" b="b" t="t" l="l"/>
            <a:pathLst>
              <a:path h="7758926" w="8551923">
                <a:moveTo>
                  <a:pt x="0" y="0"/>
                </a:moveTo>
                <a:lnTo>
                  <a:pt x="8551923" y="0"/>
                </a:lnTo>
                <a:lnTo>
                  <a:pt x="8551923"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593908" y="1781917"/>
            <a:ext cx="15100183" cy="7642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Hipertermi</a:t>
            </a:r>
          </a:p>
        </p:txBody>
      </p:sp>
      <p:sp>
        <p:nvSpPr>
          <p:cNvPr name="TextBox 7" id="7"/>
          <p:cNvSpPr txBox="true"/>
          <p:nvPr/>
        </p:nvSpPr>
        <p:spPr>
          <a:xfrm rot="0">
            <a:off x="2778439" y="3183150"/>
            <a:ext cx="12731122" cy="4227762"/>
          </a:xfrm>
          <a:prstGeom prst="rect">
            <a:avLst/>
          </a:prstGeom>
        </p:spPr>
        <p:txBody>
          <a:bodyPr anchor="t" rtlCol="false" tIns="0" lIns="0" bIns="0" rIns="0">
            <a:spAutoFit/>
          </a:bodyPr>
          <a:lstStyle/>
          <a:p>
            <a:pPr algn="l">
              <a:lnSpc>
                <a:spcPts val="3697"/>
              </a:lnSpc>
              <a:spcBef>
                <a:spcPct val="0"/>
              </a:spcBef>
            </a:pPr>
            <a:r>
              <a:rPr lang="en-US" sz="3697">
                <a:solidFill>
                  <a:srgbClr val="13324E"/>
                </a:solidFill>
                <a:latin typeface="Lato"/>
                <a:ea typeface="Lato"/>
                <a:cs typeface="Lato"/>
                <a:sym typeface="Lato"/>
              </a:rPr>
              <a:t>Hipotalamik ısı ayarı normal ancak vücut ısısı yüksek</a:t>
            </a:r>
          </a:p>
          <a:p>
            <a:pPr algn="l">
              <a:lnSpc>
                <a:spcPts val="3697"/>
              </a:lnSpc>
              <a:spcBef>
                <a:spcPct val="0"/>
              </a:spcBef>
            </a:pPr>
          </a:p>
          <a:p>
            <a:pPr algn="l" marL="798251" indent="-399126" lvl="1">
              <a:lnSpc>
                <a:spcPts val="3697"/>
              </a:lnSpc>
              <a:spcBef>
                <a:spcPct val="0"/>
              </a:spcBef>
              <a:buFont typeface="Arial"/>
              <a:buChar char="•"/>
            </a:pPr>
            <a:r>
              <a:rPr lang="en-US" sz="3697">
                <a:solidFill>
                  <a:srgbClr val="13324E"/>
                </a:solidFill>
                <a:latin typeface="Lato"/>
                <a:ea typeface="Lato"/>
                <a:cs typeface="Lato"/>
                <a:sym typeface="Lato"/>
              </a:rPr>
              <a:t>Hipotalamus patolojisi (iskemi,nekroz, tm vb)</a:t>
            </a:r>
          </a:p>
          <a:p>
            <a:pPr algn="l" marL="798251" indent="-399126" lvl="1">
              <a:lnSpc>
                <a:spcPts val="3697"/>
              </a:lnSpc>
              <a:spcBef>
                <a:spcPct val="0"/>
              </a:spcBef>
              <a:buFont typeface="Arial"/>
              <a:buChar char="•"/>
            </a:pPr>
            <a:r>
              <a:rPr lang="en-US" sz="3697">
                <a:solidFill>
                  <a:srgbClr val="13324E"/>
                </a:solidFill>
                <a:latin typeface="Lato"/>
                <a:ea typeface="Lato"/>
                <a:cs typeface="Lato"/>
                <a:sym typeface="Lato"/>
              </a:rPr>
              <a:t>Hipertiroidi</a:t>
            </a:r>
          </a:p>
          <a:p>
            <a:pPr algn="l" marL="798251" indent="-399126" lvl="1">
              <a:lnSpc>
                <a:spcPts val="3697"/>
              </a:lnSpc>
              <a:spcBef>
                <a:spcPct val="0"/>
              </a:spcBef>
              <a:buFont typeface="Arial"/>
              <a:buChar char="•"/>
            </a:pPr>
            <a:r>
              <a:rPr lang="en-US" sz="3697">
                <a:solidFill>
                  <a:srgbClr val="13324E"/>
                </a:solidFill>
                <a:latin typeface="Lato"/>
                <a:ea typeface="Lato"/>
                <a:cs typeface="Lato"/>
                <a:sym typeface="Lato"/>
              </a:rPr>
              <a:t>Güneş çarpması</a:t>
            </a:r>
          </a:p>
          <a:p>
            <a:pPr algn="l" marL="798251" indent="-399126" lvl="1">
              <a:lnSpc>
                <a:spcPts val="3697"/>
              </a:lnSpc>
              <a:spcBef>
                <a:spcPct val="0"/>
              </a:spcBef>
              <a:buFont typeface="Arial"/>
              <a:buChar char="•"/>
            </a:pPr>
            <a:r>
              <a:rPr lang="en-US" sz="3697">
                <a:solidFill>
                  <a:srgbClr val="13324E"/>
                </a:solidFill>
                <a:latin typeface="Lato"/>
                <a:ea typeface="Lato"/>
                <a:cs typeface="Lato"/>
                <a:sym typeface="Lato"/>
              </a:rPr>
              <a:t>Aşırı egzersiz</a:t>
            </a:r>
          </a:p>
          <a:p>
            <a:pPr algn="l" marL="798251" indent="-399126" lvl="1">
              <a:lnSpc>
                <a:spcPts val="3697"/>
              </a:lnSpc>
              <a:spcBef>
                <a:spcPct val="0"/>
              </a:spcBef>
              <a:buFont typeface="Arial"/>
              <a:buChar char="•"/>
            </a:pPr>
            <a:r>
              <a:rPr lang="en-US" sz="3697">
                <a:solidFill>
                  <a:srgbClr val="13324E"/>
                </a:solidFill>
                <a:latin typeface="Lato"/>
                <a:ea typeface="Lato"/>
                <a:cs typeface="Lato"/>
                <a:sym typeface="Lato"/>
              </a:rPr>
              <a:t>İlaç reaksiyonu fenotiazin, antikolinerjik,kokain</a:t>
            </a:r>
          </a:p>
          <a:p>
            <a:pPr algn="l" marL="798251" indent="-399126" lvl="1">
              <a:lnSpc>
                <a:spcPts val="3697"/>
              </a:lnSpc>
              <a:spcBef>
                <a:spcPct val="0"/>
              </a:spcBef>
              <a:buFont typeface="Arial"/>
              <a:buChar char="•"/>
            </a:pPr>
            <a:r>
              <a:rPr lang="en-US" sz="3697">
                <a:solidFill>
                  <a:srgbClr val="13324E"/>
                </a:solidFill>
                <a:latin typeface="Lato"/>
                <a:ea typeface="Lato"/>
                <a:cs typeface="Lato"/>
                <a:sym typeface="Lato"/>
              </a:rPr>
              <a:t>Seratonin sendromu</a:t>
            </a:r>
          </a:p>
          <a:p>
            <a:pPr algn="l">
              <a:lnSpc>
                <a:spcPts val="3697"/>
              </a:lnSpc>
              <a:spcBef>
                <a:spcPct val="0"/>
              </a:spcBef>
            </a:pPr>
          </a:p>
        </p:txBody>
      </p:sp>
    </p:spTree>
  </p:cSld>
  <p:clrMapOvr>
    <a:masterClrMapping/>
  </p:clrMapOvr>
  <p:transition spd="slow">
    <p:push dir="l"/>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70984">
            <a:off x="-1263815" y="8828467"/>
            <a:ext cx="7277509" cy="6708540"/>
          </a:xfrm>
          <a:custGeom>
            <a:avLst/>
            <a:gdLst/>
            <a:ahLst/>
            <a:cxnLst/>
            <a:rect r="r" b="b" t="t" l="l"/>
            <a:pathLst>
              <a:path h="6708540" w="7277509">
                <a:moveTo>
                  <a:pt x="0" y="0"/>
                </a:moveTo>
                <a:lnTo>
                  <a:pt x="7277508" y="0"/>
                </a:lnTo>
                <a:lnTo>
                  <a:pt x="7277508"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950660">
            <a:off x="12113230" y="-6722106"/>
            <a:ext cx="9146448" cy="8431362"/>
          </a:xfrm>
          <a:custGeom>
            <a:avLst/>
            <a:gdLst/>
            <a:ahLst/>
            <a:cxnLst/>
            <a:rect r="r" b="b" t="t" l="l"/>
            <a:pathLst>
              <a:path h="8431362" w="9146448">
                <a:moveTo>
                  <a:pt x="9146449" y="8431363"/>
                </a:moveTo>
                <a:lnTo>
                  <a:pt x="0" y="8431363"/>
                </a:lnTo>
                <a:lnTo>
                  <a:pt x="0" y="0"/>
                </a:lnTo>
                <a:lnTo>
                  <a:pt x="9146449" y="0"/>
                </a:lnTo>
                <a:lnTo>
                  <a:pt x="9146449"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48275">
            <a:off x="12297396" y="8138815"/>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241664">
            <a:off x="-2190559" y="-4735237"/>
            <a:ext cx="8551923" cy="7758926"/>
          </a:xfrm>
          <a:custGeom>
            <a:avLst/>
            <a:gdLst/>
            <a:ahLst/>
            <a:cxnLst/>
            <a:rect r="r" b="b" t="t" l="l"/>
            <a:pathLst>
              <a:path h="7758926" w="8551923">
                <a:moveTo>
                  <a:pt x="0" y="0"/>
                </a:moveTo>
                <a:lnTo>
                  <a:pt x="8551923" y="0"/>
                </a:lnTo>
                <a:lnTo>
                  <a:pt x="8551923" y="7758927"/>
                </a:lnTo>
                <a:lnTo>
                  <a:pt x="0" y="77589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593908" y="1781917"/>
            <a:ext cx="15100183" cy="7642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Hiperpreksi</a:t>
            </a:r>
          </a:p>
        </p:txBody>
      </p:sp>
      <p:sp>
        <p:nvSpPr>
          <p:cNvPr name="TextBox 7" id="7"/>
          <p:cNvSpPr txBox="true"/>
          <p:nvPr/>
        </p:nvSpPr>
        <p:spPr>
          <a:xfrm rot="0">
            <a:off x="4800005" y="2994479"/>
            <a:ext cx="9315450" cy="4842872"/>
          </a:xfrm>
          <a:prstGeom prst="rect">
            <a:avLst/>
          </a:prstGeom>
        </p:spPr>
        <p:txBody>
          <a:bodyPr anchor="t" rtlCol="false" tIns="0" lIns="0" bIns="0" rIns="0">
            <a:spAutoFit/>
          </a:bodyPr>
          <a:lstStyle/>
          <a:p>
            <a:pPr algn="ctr">
              <a:lnSpc>
                <a:spcPts val="5414"/>
              </a:lnSpc>
            </a:pPr>
            <a:r>
              <a:rPr lang="en-US" sz="5414">
                <a:solidFill>
                  <a:srgbClr val="13324E"/>
                </a:solidFill>
                <a:latin typeface="Lato"/>
                <a:ea typeface="Lato"/>
                <a:cs typeface="Lato"/>
                <a:sym typeface="Lato"/>
              </a:rPr>
              <a:t>41.5°C yi geçen ateş</a:t>
            </a:r>
          </a:p>
          <a:p>
            <a:pPr algn="ctr">
              <a:lnSpc>
                <a:spcPts val="5414"/>
              </a:lnSpc>
            </a:pPr>
            <a:r>
              <a:rPr lang="en-US" sz="5414">
                <a:solidFill>
                  <a:srgbClr val="13324E"/>
                </a:solidFill>
                <a:latin typeface="Lato"/>
                <a:ea typeface="Lato"/>
                <a:cs typeface="Lato"/>
                <a:sym typeface="Lato"/>
              </a:rPr>
              <a:t>Acil</a:t>
            </a:r>
          </a:p>
          <a:p>
            <a:pPr algn="ctr">
              <a:lnSpc>
                <a:spcPts val="5414"/>
              </a:lnSpc>
            </a:pPr>
          </a:p>
          <a:p>
            <a:pPr algn="l" marL="1168938" indent="-584469" lvl="1">
              <a:lnSpc>
                <a:spcPts val="5414"/>
              </a:lnSpc>
              <a:buFont typeface="Arial"/>
              <a:buChar char="•"/>
            </a:pPr>
            <a:r>
              <a:rPr lang="en-US" sz="5414">
                <a:solidFill>
                  <a:srgbClr val="13324E"/>
                </a:solidFill>
                <a:latin typeface="Lato"/>
                <a:ea typeface="Lato"/>
                <a:cs typeface="Lato"/>
                <a:sym typeface="Lato"/>
              </a:rPr>
              <a:t>İntrakraniyal kanama</a:t>
            </a:r>
          </a:p>
          <a:p>
            <a:pPr algn="l" marL="1168938" indent="-584469" lvl="1">
              <a:lnSpc>
                <a:spcPts val="5414"/>
              </a:lnSpc>
              <a:buFont typeface="Arial"/>
              <a:buChar char="•"/>
            </a:pPr>
            <a:r>
              <a:rPr lang="en-US" sz="5414">
                <a:solidFill>
                  <a:srgbClr val="13324E"/>
                </a:solidFill>
                <a:latin typeface="Lato"/>
                <a:ea typeface="Lato"/>
                <a:cs typeface="Lato"/>
                <a:sym typeface="Lato"/>
              </a:rPr>
              <a:t>Sepsis</a:t>
            </a:r>
          </a:p>
          <a:p>
            <a:pPr algn="l" marL="1168938" indent="-584469" lvl="1">
              <a:lnSpc>
                <a:spcPts val="5414"/>
              </a:lnSpc>
              <a:buFont typeface="Arial"/>
              <a:buChar char="•"/>
            </a:pPr>
            <a:r>
              <a:rPr lang="en-US" sz="5414">
                <a:solidFill>
                  <a:srgbClr val="13324E"/>
                </a:solidFill>
                <a:latin typeface="Lato"/>
                <a:ea typeface="Lato"/>
                <a:cs typeface="Lato"/>
                <a:sym typeface="Lato"/>
              </a:rPr>
              <a:t>Kawasaki Sendromu</a:t>
            </a:r>
          </a:p>
          <a:p>
            <a:pPr algn="l" marL="1168938" indent="-584469" lvl="1">
              <a:lnSpc>
                <a:spcPts val="5414"/>
              </a:lnSpc>
              <a:buFont typeface="Arial"/>
              <a:buChar char="•"/>
            </a:pPr>
            <a:r>
              <a:rPr lang="en-US" sz="5414">
                <a:solidFill>
                  <a:srgbClr val="13324E"/>
                </a:solidFill>
                <a:latin typeface="Lato"/>
                <a:ea typeface="Lato"/>
                <a:cs typeface="Lato"/>
                <a:sym typeface="Lato"/>
              </a:rPr>
              <a:t>Nöroleptik malign sendrom</a:t>
            </a:r>
          </a:p>
        </p:txBody>
      </p:sp>
    </p:spTree>
  </p:cSld>
  <p:clrMapOvr>
    <a:masterClrMapping/>
  </p:clrMapOvr>
  <p:transition spd="slow">
    <p:push dir="l"/>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593908" y="497871"/>
            <a:ext cx="15100183" cy="7642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Ateş Etiyolojisi</a:t>
            </a:r>
          </a:p>
        </p:txBody>
      </p:sp>
      <p:grpSp>
        <p:nvGrpSpPr>
          <p:cNvPr name="Group 3" id="3"/>
          <p:cNvGrpSpPr/>
          <p:nvPr/>
        </p:nvGrpSpPr>
        <p:grpSpPr>
          <a:xfrm rot="0">
            <a:off x="2112766" y="1391708"/>
            <a:ext cx="14062469" cy="7975963"/>
            <a:chOff x="0" y="0"/>
            <a:chExt cx="18749959" cy="10634618"/>
          </a:xfrm>
        </p:grpSpPr>
        <p:sp>
          <p:nvSpPr>
            <p:cNvPr name="TextBox 4" id="4"/>
            <p:cNvSpPr txBox="true"/>
            <p:nvPr/>
          </p:nvSpPr>
          <p:spPr>
            <a:xfrm rot="0">
              <a:off x="0" y="349250"/>
              <a:ext cx="9200158" cy="9993268"/>
            </a:xfrm>
            <a:prstGeom prst="rect">
              <a:avLst/>
            </a:prstGeom>
          </p:spPr>
          <p:txBody>
            <a:bodyPr anchor="t" rtlCol="false" tIns="0" lIns="0" bIns="0" rIns="0">
              <a:spAutoFit/>
            </a:bodyPr>
            <a:lstStyle/>
            <a:p>
              <a:pPr algn="l">
                <a:lnSpc>
                  <a:spcPts val="3514"/>
                </a:lnSpc>
                <a:spcBef>
                  <a:spcPct val="0"/>
                </a:spcBef>
              </a:pPr>
              <a:r>
                <a:rPr lang="en-US" b="true" sz="3514">
                  <a:solidFill>
                    <a:srgbClr val="13324E"/>
                  </a:solidFill>
                  <a:latin typeface="Lato Bold"/>
                  <a:ea typeface="Lato Bold"/>
                  <a:cs typeface="Lato Bold"/>
                  <a:sym typeface="Lato Bold"/>
                </a:rPr>
                <a:t>Enfeksiyöz (%20-40)</a:t>
              </a:r>
            </a:p>
            <a:p>
              <a:pPr algn="l" marL="758738" indent="-379369" lvl="1">
                <a:lnSpc>
                  <a:spcPts val="3514"/>
                </a:lnSpc>
                <a:buFont typeface="Arial"/>
                <a:buChar char="•"/>
              </a:pPr>
              <a:r>
                <a:rPr lang="en-US" sz="3514">
                  <a:solidFill>
                    <a:srgbClr val="13324E"/>
                  </a:solidFill>
                  <a:latin typeface="Lato"/>
                  <a:ea typeface="Lato"/>
                  <a:cs typeface="Lato"/>
                  <a:sym typeface="Lato"/>
                </a:rPr>
                <a:t>Bakteriyel</a:t>
              </a:r>
            </a:p>
            <a:p>
              <a:pPr algn="l" marL="1517477" indent="-505826" lvl="2">
                <a:lnSpc>
                  <a:spcPts val="3514"/>
                </a:lnSpc>
                <a:buFont typeface="Arial"/>
                <a:buChar char="⚬"/>
              </a:pPr>
              <a:r>
                <a:rPr lang="en-US" sz="3514">
                  <a:solidFill>
                    <a:srgbClr val="13324E"/>
                  </a:solidFill>
                  <a:latin typeface="Lato"/>
                  <a:ea typeface="Lato"/>
                  <a:cs typeface="Lato"/>
                  <a:sym typeface="Lato"/>
                </a:rPr>
                <a:t>Abdominal/pelvik abse</a:t>
              </a:r>
            </a:p>
            <a:p>
              <a:pPr algn="l" marL="1517477" indent="-505826" lvl="2">
                <a:lnSpc>
                  <a:spcPts val="3514"/>
                </a:lnSpc>
                <a:buFont typeface="Arial"/>
                <a:buChar char="⚬"/>
              </a:pPr>
              <a:r>
                <a:rPr lang="en-US" sz="3514">
                  <a:solidFill>
                    <a:srgbClr val="13324E"/>
                  </a:solidFill>
                  <a:latin typeface="Lato"/>
                  <a:ea typeface="Lato"/>
                  <a:cs typeface="Lato"/>
                  <a:sym typeface="Lato"/>
                </a:rPr>
                <a:t>Diş absesi</a:t>
              </a:r>
            </a:p>
            <a:p>
              <a:pPr algn="l" marL="1517477" indent="-505826" lvl="2">
                <a:lnSpc>
                  <a:spcPts val="3514"/>
                </a:lnSpc>
                <a:buFont typeface="Arial"/>
                <a:buChar char="⚬"/>
              </a:pPr>
              <a:r>
                <a:rPr lang="en-US" sz="3514">
                  <a:solidFill>
                    <a:srgbClr val="13324E"/>
                  </a:solidFill>
                  <a:latin typeface="Lato"/>
                  <a:ea typeface="Lato"/>
                  <a:cs typeface="Lato"/>
                  <a:sym typeface="Lato"/>
                </a:rPr>
                <a:t>Endokardit</a:t>
              </a:r>
            </a:p>
            <a:p>
              <a:pPr algn="l" marL="1517477" indent="-505826" lvl="2">
                <a:lnSpc>
                  <a:spcPts val="3514"/>
                </a:lnSpc>
                <a:buFont typeface="Arial"/>
                <a:buChar char="⚬"/>
              </a:pPr>
              <a:r>
                <a:rPr lang="en-US" sz="3514">
                  <a:solidFill>
                    <a:srgbClr val="13324E"/>
                  </a:solidFill>
                  <a:latin typeface="Lato"/>
                  <a:ea typeface="Lato"/>
                  <a:cs typeface="Lato"/>
                  <a:sym typeface="Lato"/>
                </a:rPr>
                <a:t>Sinüzit</a:t>
              </a:r>
            </a:p>
            <a:p>
              <a:pPr algn="l" marL="1517477" indent="-505826" lvl="2">
                <a:lnSpc>
                  <a:spcPts val="3514"/>
                </a:lnSpc>
                <a:buFont typeface="Arial"/>
                <a:buChar char="⚬"/>
              </a:pPr>
              <a:r>
                <a:rPr lang="en-US" sz="3514">
                  <a:solidFill>
                    <a:srgbClr val="13324E"/>
                  </a:solidFill>
                  <a:latin typeface="Lato"/>
                  <a:ea typeface="Lato"/>
                  <a:cs typeface="Lato"/>
                  <a:sym typeface="Lato"/>
                </a:rPr>
                <a:t>Tüberküloz</a:t>
              </a:r>
            </a:p>
            <a:p>
              <a:pPr algn="l" marL="1517477" indent="-505826" lvl="2">
                <a:lnSpc>
                  <a:spcPts val="3514"/>
                </a:lnSpc>
                <a:buFont typeface="Arial"/>
                <a:buChar char="⚬"/>
              </a:pPr>
              <a:r>
                <a:rPr lang="en-US" sz="3514">
                  <a:solidFill>
                    <a:srgbClr val="13324E"/>
                  </a:solidFill>
                  <a:latin typeface="Lato"/>
                  <a:ea typeface="Lato"/>
                  <a:cs typeface="Lato"/>
                  <a:sym typeface="Lato"/>
                </a:rPr>
                <a:t>(ekstrapulmoner/dissemine)</a:t>
              </a:r>
            </a:p>
            <a:p>
              <a:pPr algn="l">
                <a:lnSpc>
                  <a:spcPts val="3514"/>
                </a:lnSpc>
              </a:pPr>
            </a:p>
            <a:p>
              <a:pPr algn="l" marL="758738" indent="-379369" lvl="1">
                <a:lnSpc>
                  <a:spcPts val="3514"/>
                </a:lnSpc>
                <a:buFont typeface="Arial"/>
                <a:buChar char="•"/>
              </a:pPr>
              <a:r>
                <a:rPr lang="en-US" sz="3514">
                  <a:solidFill>
                    <a:srgbClr val="13324E"/>
                  </a:solidFill>
                  <a:latin typeface="Lato"/>
                  <a:ea typeface="Lato"/>
                  <a:cs typeface="Lato"/>
                  <a:sym typeface="Lato"/>
                </a:rPr>
                <a:t>Viral</a:t>
              </a:r>
            </a:p>
            <a:p>
              <a:pPr algn="l" marL="1517477" indent="-505826" lvl="2">
                <a:lnSpc>
                  <a:spcPts val="3514"/>
                </a:lnSpc>
                <a:buFont typeface="Arial"/>
                <a:buChar char="⚬"/>
              </a:pPr>
              <a:r>
                <a:rPr lang="en-US" sz="3514">
                  <a:solidFill>
                    <a:srgbClr val="13324E"/>
                  </a:solidFill>
                  <a:latin typeface="Lato"/>
                  <a:ea typeface="Lato"/>
                  <a:cs typeface="Lato"/>
                  <a:sym typeface="Lato"/>
                </a:rPr>
                <a:t>CMV enf</a:t>
              </a:r>
            </a:p>
            <a:p>
              <a:pPr algn="l" marL="1517477" indent="-505826" lvl="2">
                <a:lnSpc>
                  <a:spcPts val="3514"/>
                </a:lnSpc>
                <a:buFont typeface="Arial"/>
                <a:buChar char="⚬"/>
              </a:pPr>
              <a:r>
                <a:rPr lang="en-US" sz="3514">
                  <a:solidFill>
                    <a:srgbClr val="13324E"/>
                  </a:solidFill>
                  <a:latin typeface="Lato"/>
                  <a:ea typeface="Lato"/>
                  <a:cs typeface="Lato"/>
                  <a:sym typeface="Lato"/>
                </a:rPr>
                <a:t>EBV enf</a:t>
              </a:r>
            </a:p>
            <a:p>
              <a:pPr algn="l" marL="1517477" indent="-505826" lvl="2">
                <a:lnSpc>
                  <a:spcPts val="3514"/>
                </a:lnSpc>
                <a:buFont typeface="Arial"/>
                <a:buChar char="⚬"/>
              </a:pPr>
              <a:r>
                <a:rPr lang="en-US" sz="3514">
                  <a:solidFill>
                    <a:srgbClr val="13324E"/>
                  </a:solidFill>
                  <a:latin typeface="Lato"/>
                  <a:ea typeface="Lato"/>
                  <a:cs typeface="Lato"/>
                  <a:sym typeface="Lato"/>
                </a:rPr>
                <a:t>HIV</a:t>
              </a:r>
            </a:p>
            <a:p>
              <a:pPr algn="l" marL="758738" indent="-379369" lvl="1">
                <a:lnSpc>
                  <a:spcPts val="3514"/>
                </a:lnSpc>
                <a:buFont typeface="Arial"/>
                <a:buChar char="•"/>
              </a:pPr>
            </a:p>
            <a:p>
              <a:pPr algn="l">
                <a:lnSpc>
                  <a:spcPts val="3514"/>
                </a:lnSpc>
              </a:pPr>
              <a:r>
                <a:rPr lang="en-US" b="true" sz="3514">
                  <a:solidFill>
                    <a:srgbClr val="13324E"/>
                  </a:solidFill>
                  <a:latin typeface="Lato Bold"/>
                  <a:ea typeface="Lato Bold"/>
                  <a:cs typeface="Lato Bold"/>
                  <a:sym typeface="Lato Bold"/>
                </a:rPr>
                <a:t>Malignite (%20-30)</a:t>
              </a:r>
            </a:p>
            <a:p>
              <a:pPr algn="l" marL="758738" indent="-379369" lvl="1">
                <a:lnSpc>
                  <a:spcPts val="3514"/>
                </a:lnSpc>
                <a:buFont typeface="Arial"/>
                <a:buChar char="•"/>
              </a:pPr>
              <a:r>
                <a:rPr lang="en-US" sz="3514">
                  <a:solidFill>
                    <a:srgbClr val="13324E"/>
                  </a:solidFill>
                  <a:latin typeface="Lato"/>
                  <a:ea typeface="Lato"/>
                  <a:cs typeface="Lato"/>
                  <a:sym typeface="Lato"/>
                </a:rPr>
                <a:t>Kolorektal</a:t>
              </a:r>
            </a:p>
            <a:p>
              <a:pPr algn="l" marL="758738" indent="-379369" lvl="1">
                <a:lnSpc>
                  <a:spcPts val="3514"/>
                </a:lnSpc>
                <a:buFont typeface="Arial"/>
                <a:buChar char="•"/>
              </a:pPr>
              <a:r>
                <a:rPr lang="en-US" sz="3514">
                  <a:solidFill>
                    <a:srgbClr val="13324E"/>
                  </a:solidFill>
                  <a:latin typeface="Lato"/>
                  <a:ea typeface="Lato"/>
                  <a:cs typeface="Lato"/>
                  <a:sym typeface="Lato"/>
                </a:rPr>
                <a:t>Lösemi, Lenfoma</a:t>
              </a:r>
            </a:p>
          </p:txBody>
        </p:sp>
        <p:sp>
          <p:nvSpPr>
            <p:cNvPr name="TextBox 5" id="5"/>
            <p:cNvSpPr txBox="true"/>
            <p:nvPr/>
          </p:nvSpPr>
          <p:spPr>
            <a:xfrm rot="0">
              <a:off x="11083921" y="57150"/>
              <a:ext cx="7666038" cy="10577468"/>
            </a:xfrm>
            <a:prstGeom prst="rect">
              <a:avLst/>
            </a:prstGeom>
          </p:spPr>
          <p:txBody>
            <a:bodyPr anchor="t" rtlCol="false" tIns="0" lIns="0" bIns="0" rIns="0">
              <a:spAutoFit/>
            </a:bodyPr>
            <a:lstStyle/>
            <a:p>
              <a:pPr algn="l">
                <a:lnSpc>
                  <a:spcPts val="3514"/>
                </a:lnSpc>
                <a:spcBef>
                  <a:spcPct val="0"/>
                </a:spcBef>
              </a:pPr>
              <a:r>
                <a:rPr lang="en-US" b="true" sz="3514">
                  <a:solidFill>
                    <a:srgbClr val="13324E"/>
                  </a:solidFill>
                  <a:latin typeface="Lato Bold"/>
                  <a:ea typeface="Lato Bold"/>
                  <a:cs typeface="Lato Bold"/>
                  <a:sym typeface="Lato Bold"/>
                </a:rPr>
                <a:t>İnflamavuvar (%10-30)</a:t>
              </a:r>
            </a:p>
            <a:p>
              <a:pPr algn="l" marL="758738" indent="-379369" lvl="1">
                <a:lnSpc>
                  <a:spcPts val="3514"/>
                </a:lnSpc>
                <a:buFont typeface="Arial"/>
                <a:buChar char="•"/>
              </a:pPr>
              <a:r>
                <a:rPr lang="en-US" sz="3514">
                  <a:solidFill>
                    <a:srgbClr val="13324E"/>
                  </a:solidFill>
                  <a:latin typeface="Lato"/>
                  <a:ea typeface="Lato"/>
                  <a:cs typeface="Lato"/>
                  <a:sym typeface="Lato"/>
                </a:rPr>
                <a:t>Bağ doku hst</a:t>
              </a:r>
            </a:p>
            <a:p>
              <a:pPr algn="l" marL="1517477" indent="-505826" lvl="2">
                <a:lnSpc>
                  <a:spcPts val="3514"/>
                </a:lnSpc>
                <a:buFont typeface="Arial"/>
                <a:buChar char="⚬"/>
              </a:pPr>
              <a:r>
                <a:rPr lang="en-US" sz="3514">
                  <a:solidFill>
                    <a:srgbClr val="13324E"/>
                  </a:solidFill>
                  <a:latin typeface="Lato"/>
                  <a:ea typeface="Lato"/>
                  <a:cs typeface="Lato"/>
                  <a:sym typeface="Lato"/>
                </a:rPr>
                <a:t>Erişkin Still hst</a:t>
              </a:r>
            </a:p>
            <a:p>
              <a:pPr algn="l" marL="1517477" indent="-505826" lvl="2">
                <a:lnSpc>
                  <a:spcPts val="3514"/>
                </a:lnSpc>
                <a:buFont typeface="Arial"/>
                <a:buChar char="⚬"/>
              </a:pPr>
              <a:r>
                <a:rPr lang="en-US" sz="3514">
                  <a:solidFill>
                    <a:srgbClr val="13324E"/>
                  </a:solidFill>
                  <a:latin typeface="Lato"/>
                  <a:ea typeface="Lato"/>
                  <a:cs typeface="Lato"/>
                  <a:sym typeface="Lato"/>
                </a:rPr>
                <a:t>Romatoid Artrit</a:t>
              </a:r>
            </a:p>
            <a:p>
              <a:pPr algn="l" marL="1517477" indent="-505826" lvl="2">
                <a:lnSpc>
                  <a:spcPts val="3514"/>
                </a:lnSpc>
                <a:buFont typeface="Arial"/>
                <a:buChar char="⚬"/>
              </a:pPr>
              <a:r>
                <a:rPr lang="en-US" sz="3514">
                  <a:solidFill>
                    <a:srgbClr val="13324E"/>
                  </a:solidFill>
                  <a:latin typeface="Lato"/>
                  <a:ea typeface="Lato"/>
                  <a:cs typeface="Lato"/>
                  <a:sym typeface="Lato"/>
                </a:rPr>
                <a:t>SLE</a:t>
              </a:r>
            </a:p>
            <a:p>
              <a:pPr algn="l" marL="758738" indent="-379369" lvl="1">
                <a:lnSpc>
                  <a:spcPts val="3514"/>
                </a:lnSpc>
                <a:buFont typeface="Arial"/>
                <a:buChar char="•"/>
              </a:pPr>
              <a:r>
                <a:rPr lang="en-US" sz="3514">
                  <a:solidFill>
                    <a:srgbClr val="13324E"/>
                  </a:solidFill>
                  <a:latin typeface="Lato"/>
                  <a:ea typeface="Lato"/>
                  <a:cs typeface="Lato"/>
                  <a:sym typeface="Lato"/>
                </a:rPr>
                <a:t>Granulomatoz hst</a:t>
              </a:r>
            </a:p>
            <a:p>
              <a:pPr algn="l" marL="1517477" indent="-505826" lvl="2">
                <a:lnSpc>
                  <a:spcPts val="3514"/>
                </a:lnSpc>
                <a:buFont typeface="Arial"/>
                <a:buChar char="⚬"/>
              </a:pPr>
              <a:r>
                <a:rPr lang="en-US" sz="3514">
                  <a:solidFill>
                    <a:srgbClr val="13324E"/>
                  </a:solidFill>
                  <a:latin typeface="Lato"/>
                  <a:ea typeface="Lato"/>
                  <a:cs typeface="Lato"/>
                  <a:sym typeface="Lato"/>
                </a:rPr>
                <a:t>Crohn hst</a:t>
              </a:r>
            </a:p>
            <a:p>
              <a:pPr algn="l" marL="1517477" indent="-505826" lvl="2">
                <a:lnSpc>
                  <a:spcPts val="3514"/>
                </a:lnSpc>
                <a:buFont typeface="Arial"/>
                <a:buChar char="⚬"/>
              </a:pPr>
              <a:r>
                <a:rPr lang="en-US" sz="3514">
                  <a:solidFill>
                    <a:srgbClr val="13324E"/>
                  </a:solidFill>
                  <a:latin typeface="Lato"/>
                  <a:ea typeface="Lato"/>
                  <a:cs typeface="Lato"/>
                  <a:sym typeface="Lato"/>
                </a:rPr>
                <a:t>Sarkoidoz</a:t>
              </a:r>
            </a:p>
            <a:p>
              <a:pPr algn="l" marL="758738" indent="-379369" lvl="1">
                <a:lnSpc>
                  <a:spcPts val="3514"/>
                </a:lnSpc>
                <a:buFont typeface="Arial"/>
                <a:buChar char="•"/>
              </a:pPr>
              <a:r>
                <a:rPr lang="en-US" sz="3514">
                  <a:solidFill>
                    <a:srgbClr val="13324E"/>
                  </a:solidFill>
                  <a:latin typeface="Lato"/>
                  <a:ea typeface="Lato"/>
                  <a:cs typeface="Lato"/>
                  <a:sym typeface="Lato"/>
                </a:rPr>
                <a:t>Vaskülitik Sendromlar</a:t>
              </a:r>
            </a:p>
            <a:p>
              <a:pPr algn="l" marL="1517477" indent="-505826" lvl="2">
                <a:lnSpc>
                  <a:spcPts val="3514"/>
                </a:lnSpc>
                <a:buFont typeface="Arial"/>
                <a:buChar char="⚬"/>
              </a:pPr>
              <a:r>
                <a:rPr lang="en-US" sz="3514">
                  <a:solidFill>
                    <a:srgbClr val="13324E"/>
                  </a:solidFill>
                  <a:latin typeface="Lato"/>
                  <a:ea typeface="Lato"/>
                  <a:cs typeface="Lato"/>
                  <a:sym typeface="Lato"/>
                </a:rPr>
                <a:t>Dev hücreli arterit</a:t>
              </a:r>
            </a:p>
            <a:p>
              <a:pPr algn="l" marL="1517477" indent="-505826" lvl="2">
                <a:lnSpc>
                  <a:spcPts val="3514"/>
                </a:lnSpc>
                <a:buFont typeface="Arial"/>
                <a:buChar char="⚬"/>
              </a:pPr>
              <a:r>
                <a:rPr lang="en-US" sz="3514">
                  <a:solidFill>
                    <a:srgbClr val="13324E"/>
                  </a:solidFill>
                  <a:latin typeface="Lato"/>
                  <a:ea typeface="Lato"/>
                  <a:cs typeface="Lato"/>
                  <a:sym typeface="Lato"/>
                </a:rPr>
                <a:t>Polimiyaljiya romatika</a:t>
              </a:r>
            </a:p>
            <a:p>
              <a:pPr algn="l" marL="1517477" indent="-505826" lvl="2">
                <a:lnSpc>
                  <a:spcPts val="3514"/>
                </a:lnSpc>
                <a:buFont typeface="Arial"/>
                <a:buChar char="⚬"/>
              </a:pPr>
              <a:r>
                <a:rPr lang="en-US" sz="3514">
                  <a:solidFill>
                    <a:srgbClr val="13324E"/>
                  </a:solidFill>
                  <a:latin typeface="Lato"/>
                  <a:ea typeface="Lato"/>
                  <a:cs typeface="Lato"/>
                  <a:sym typeface="Lato"/>
                </a:rPr>
                <a:t>Temporal arterit</a:t>
              </a:r>
            </a:p>
            <a:p>
              <a:pPr algn="l">
                <a:lnSpc>
                  <a:spcPts val="3514"/>
                </a:lnSpc>
              </a:pPr>
            </a:p>
            <a:p>
              <a:pPr algn="l">
                <a:lnSpc>
                  <a:spcPts val="3514"/>
                </a:lnSpc>
              </a:pPr>
              <a:r>
                <a:rPr lang="en-US" b="true" sz="3514">
                  <a:solidFill>
                    <a:srgbClr val="13324E"/>
                  </a:solidFill>
                  <a:latin typeface="Lato Bold"/>
                  <a:ea typeface="Lato Bold"/>
                  <a:cs typeface="Lato Bold"/>
                  <a:sym typeface="Lato Bold"/>
                </a:rPr>
                <a:t>Diğer (%10-20)</a:t>
              </a:r>
            </a:p>
            <a:p>
              <a:pPr algn="l" marL="758738" indent="-379369" lvl="1">
                <a:lnSpc>
                  <a:spcPts val="3514"/>
                </a:lnSpc>
                <a:buFont typeface="Arial"/>
                <a:buChar char="•"/>
              </a:pPr>
              <a:r>
                <a:rPr lang="en-US" sz="3514">
                  <a:solidFill>
                    <a:srgbClr val="13324E"/>
                  </a:solidFill>
                  <a:latin typeface="Lato"/>
                  <a:ea typeface="Lato"/>
                  <a:cs typeface="Lato"/>
                  <a:sym typeface="Lato"/>
                </a:rPr>
                <a:t>İlaç ilişkili</a:t>
              </a:r>
            </a:p>
            <a:p>
              <a:pPr algn="l" marL="758738" indent="-379369" lvl="1">
                <a:lnSpc>
                  <a:spcPts val="3514"/>
                </a:lnSpc>
                <a:buFont typeface="Arial"/>
                <a:buChar char="•"/>
              </a:pPr>
              <a:r>
                <a:rPr lang="en-US" sz="3514">
                  <a:solidFill>
                    <a:srgbClr val="13324E"/>
                  </a:solidFill>
                  <a:latin typeface="Lato"/>
                  <a:ea typeface="Lato"/>
                  <a:cs typeface="Lato"/>
                  <a:sym typeface="Lato"/>
                </a:rPr>
                <a:t>Tromboembolik hst</a:t>
              </a:r>
            </a:p>
            <a:p>
              <a:pPr algn="l" marL="758738" indent="-379369" lvl="1">
                <a:lnSpc>
                  <a:spcPts val="3514"/>
                </a:lnSpc>
                <a:buFont typeface="Arial"/>
                <a:buChar char="•"/>
              </a:pPr>
              <a:r>
                <a:rPr lang="en-US" sz="3514">
                  <a:solidFill>
                    <a:srgbClr val="13324E"/>
                  </a:solidFill>
                  <a:latin typeface="Lato"/>
                  <a:ea typeface="Lato"/>
                  <a:cs typeface="Lato"/>
                  <a:sym typeface="Lato"/>
                </a:rPr>
                <a:t>Tiroidit</a:t>
              </a:r>
            </a:p>
            <a:p>
              <a:pPr algn="l" marL="758738" indent="-379369" lvl="1">
                <a:lnSpc>
                  <a:spcPts val="3514"/>
                </a:lnSpc>
                <a:buFont typeface="Arial"/>
                <a:buChar char="•"/>
              </a:pPr>
              <a:r>
                <a:rPr lang="en-US" sz="3514">
                  <a:solidFill>
                    <a:srgbClr val="13324E"/>
                  </a:solidFill>
                  <a:latin typeface="Lato"/>
                  <a:ea typeface="Lato"/>
                  <a:cs typeface="Lato"/>
                  <a:sym typeface="Lato"/>
                </a:rPr>
                <a:t>Yapay ateş</a:t>
              </a:r>
            </a:p>
          </p:txBody>
        </p:sp>
      </p:grpSp>
      <p:sp>
        <p:nvSpPr>
          <p:cNvPr name="Freeform 6" id="6"/>
          <p:cNvSpPr/>
          <p:nvPr/>
        </p:nvSpPr>
        <p:spPr>
          <a:xfrm flipH="false" flipV="false" rot="670984">
            <a:off x="11743101" y="8436883"/>
            <a:ext cx="7277509" cy="6708540"/>
          </a:xfrm>
          <a:custGeom>
            <a:avLst/>
            <a:gdLst/>
            <a:ahLst/>
            <a:cxnLst/>
            <a:rect r="r" b="b" t="t" l="l"/>
            <a:pathLst>
              <a:path h="6708540" w="7277509">
                <a:moveTo>
                  <a:pt x="0" y="0"/>
                </a:moveTo>
                <a:lnTo>
                  <a:pt x="7277509" y="0"/>
                </a:lnTo>
                <a:lnTo>
                  <a:pt x="7277509" y="6708540"/>
                </a:lnTo>
                <a:lnTo>
                  <a:pt x="0" y="67085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950660">
            <a:off x="-4676941" y="-6023606"/>
            <a:ext cx="9146448" cy="8431362"/>
          </a:xfrm>
          <a:custGeom>
            <a:avLst/>
            <a:gdLst/>
            <a:ahLst/>
            <a:cxnLst/>
            <a:rect r="r" b="b" t="t" l="l"/>
            <a:pathLst>
              <a:path h="8431362" w="9146448">
                <a:moveTo>
                  <a:pt x="9146449" y="8431363"/>
                </a:moveTo>
                <a:lnTo>
                  <a:pt x="0" y="8431363"/>
                </a:lnTo>
                <a:lnTo>
                  <a:pt x="0" y="0"/>
                </a:lnTo>
                <a:lnTo>
                  <a:pt x="9146449" y="0"/>
                </a:lnTo>
                <a:lnTo>
                  <a:pt x="9146449"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7101782">
            <a:off x="-2995520" y="7196399"/>
            <a:ext cx="7173321" cy="6508158"/>
          </a:xfrm>
          <a:custGeom>
            <a:avLst/>
            <a:gdLst/>
            <a:ahLst/>
            <a:cxnLst/>
            <a:rect r="r" b="b" t="t" l="l"/>
            <a:pathLst>
              <a:path h="6508158" w="7173321">
                <a:moveTo>
                  <a:pt x="0" y="0"/>
                </a:moveTo>
                <a:lnTo>
                  <a:pt x="7173320" y="0"/>
                </a:lnTo>
                <a:lnTo>
                  <a:pt x="7173320"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3810701">
            <a:off x="12983339" y="-4134929"/>
            <a:ext cx="8551923" cy="7758926"/>
          </a:xfrm>
          <a:custGeom>
            <a:avLst/>
            <a:gdLst/>
            <a:ahLst/>
            <a:cxnLst/>
            <a:rect r="r" b="b" t="t" l="l"/>
            <a:pathLst>
              <a:path h="7758926" w="8551923">
                <a:moveTo>
                  <a:pt x="0" y="0"/>
                </a:moveTo>
                <a:lnTo>
                  <a:pt x="8551922" y="0"/>
                </a:lnTo>
                <a:lnTo>
                  <a:pt x="8551922"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slow">
    <p:push dir="l"/>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70984">
            <a:off x="-1263815" y="8828467"/>
            <a:ext cx="7277509" cy="6708540"/>
          </a:xfrm>
          <a:custGeom>
            <a:avLst/>
            <a:gdLst/>
            <a:ahLst/>
            <a:cxnLst/>
            <a:rect r="r" b="b" t="t" l="l"/>
            <a:pathLst>
              <a:path h="6708540" w="7277509">
                <a:moveTo>
                  <a:pt x="0" y="0"/>
                </a:moveTo>
                <a:lnTo>
                  <a:pt x="7277508" y="0"/>
                </a:lnTo>
                <a:lnTo>
                  <a:pt x="7277508" y="6708539"/>
                </a:lnTo>
                <a:lnTo>
                  <a:pt x="0" y="67085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true" flipV="true" rot="950660">
            <a:off x="12113230" y="-6722106"/>
            <a:ext cx="9146448" cy="8431362"/>
          </a:xfrm>
          <a:custGeom>
            <a:avLst/>
            <a:gdLst/>
            <a:ahLst/>
            <a:cxnLst/>
            <a:rect r="r" b="b" t="t" l="l"/>
            <a:pathLst>
              <a:path h="8431362" w="9146448">
                <a:moveTo>
                  <a:pt x="9146449" y="8431363"/>
                </a:moveTo>
                <a:lnTo>
                  <a:pt x="0" y="8431363"/>
                </a:lnTo>
                <a:lnTo>
                  <a:pt x="0" y="0"/>
                </a:lnTo>
                <a:lnTo>
                  <a:pt x="9146449" y="0"/>
                </a:lnTo>
                <a:lnTo>
                  <a:pt x="9146449" y="8431363"/>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8948275">
            <a:off x="12297396" y="8138815"/>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1241664">
            <a:off x="-2190559" y="-4735237"/>
            <a:ext cx="8551923" cy="7758926"/>
          </a:xfrm>
          <a:custGeom>
            <a:avLst/>
            <a:gdLst/>
            <a:ahLst/>
            <a:cxnLst/>
            <a:rect r="r" b="b" t="t" l="l"/>
            <a:pathLst>
              <a:path h="7758926" w="8551923">
                <a:moveTo>
                  <a:pt x="0" y="0"/>
                </a:moveTo>
                <a:lnTo>
                  <a:pt x="8551923" y="0"/>
                </a:lnTo>
                <a:lnTo>
                  <a:pt x="8551923" y="7758927"/>
                </a:lnTo>
                <a:lnTo>
                  <a:pt x="0" y="77589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593908" y="1781917"/>
            <a:ext cx="15100183" cy="7642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Ateş Odakları</a:t>
            </a:r>
          </a:p>
        </p:txBody>
      </p:sp>
      <p:sp>
        <p:nvSpPr>
          <p:cNvPr name="TextBox 7" id="7"/>
          <p:cNvSpPr txBox="true"/>
          <p:nvPr/>
        </p:nvSpPr>
        <p:spPr>
          <a:xfrm rot="0">
            <a:off x="3546103" y="3570277"/>
            <a:ext cx="5597897" cy="3980542"/>
          </a:xfrm>
          <a:prstGeom prst="rect">
            <a:avLst/>
          </a:prstGeom>
        </p:spPr>
        <p:txBody>
          <a:bodyPr anchor="t" rtlCol="false" tIns="0" lIns="0" bIns="0" rIns="0">
            <a:spAutoFit/>
          </a:bodyPr>
          <a:lstStyle/>
          <a:p>
            <a:pPr algn="l" marL="1125759" indent="-562880" lvl="1">
              <a:lnSpc>
                <a:spcPts val="5214"/>
              </a:lnSpc>
              <a:buFont typeface="Arial"/>
              <a:buChar char="•"/>
            </a:pPr>
            <a:r>
              <a:rPr lang="en-US" sz="5214">
                <a:solidFill>
                  <a:srgbClr val="13324E"/>
                </a:solidFill>
                <a:latin typeface="Lato"/>
                <a:ea typeface="Lato"/>
                <a:cs typeface="Lato"/>
                <a:sym typeface="Lato"/>
              </a:rPr>
              <a:t>Farenjit</a:t>
            </a:r>
          </a:p>
          <a:p>
            <a:pPr algn="l" marL="1125759" indent="-562880" lvl="1">
              <a:lnSpc>
                <a:spcPts val="5214"/>
              </a:lnSpc>
              <a:buFont typeface="Arial"/>
              <a:buChar char="•"/>
            </a:pPr>
            <a:r>
              <a:rPr lang="en-US" sz="5214">
                <a:solidFill>
                  <a:srgbClr val="13324E"/>
                </a:solidFill>
                <a:latin typeface="Lato"/>
                <a:ea typeface="Lato"/>
                <a:cs typeface="Lato"/>
                <a:sym typeface="Lato"/>
              </a:rPr>
              <a:t>Tonsilit </a:t>
            </a:r>
          </a:p>
          <a:p>
            <a:pPr algn="l" marL="1125759" indent="-562880" lvl="1">
              <a:lnSpc>
                <a:spcPts val="5214"/>
              </a:lnSpc>
              <a:buFont typeface="Arial"/>
              <a:buChar char="•"/>
            </a:pPr>
            <a:r>
              <a:rPr lang="en-US" sz="5214">
                <a:solidFill>
                  <a:srgbClr val="13324E"/>
                </a:solidFill>
                <a:latin typeface="Lato"/>
                <a:ea typeface="Lato"/>
                <a:cs typeface="Lato"/>
                <a:sym typeface="Lato"/>
              </a:rPr>
              <a:t>Otit</a:t>
            </a:r>
          </a:p>
          <a:p>
            <a:pPr algn="l" marL="1125759" indent="-562880" lvl="1">
              <a:lnSpc>
                <a:spcPts val="5214"/>
              </a:lnSpc>
              <a:buFont typeface="Arial"/>
              <a:buChar char="•"/>
            </a:pPr>
            <a:r>
              <a:rPr lang="en-US" sz="5214">
                <a:solidFill>
                  <a:srgbClr val="13324E"/>
                </a:solidFill>
                <a:latin typeface="Lato"/>
                <a:ea typeface="Lato"/>
                <a:cs typeface="Lato"/>
                <a:sym typeface="Lato"/>
              </a:rPr>
              <a:t>Bronşit</a:t>
            </a:r>
          </a:p>
          <a:p>
            <a:pPr algn="l" marL="1125759" indent="-562880" lvl="1">
              <a:lnSpc>
                <a:spcPts val="5214"/>
              </a:lnSpc>
              <a:buFont typeface="Arial"/>
              <a:buChar char="•"/>
            </a:pPr>
            <a:r>
              <a:rPr lang="en-US" sz="5214">
                <a:solidFill>
                  <a:srgbClr val="13324E"/>
                </a:solidFill>
                <a:latin typeface="Lato"/>
                <a:ea typeface="Lato"/>
                <a:cs typeface="Lato"/>
                <a:sym typeface="Lato"/>
              </a:rPr>
              <a:t>Bronşiyolit</a:t>
            </a:r>
          </a:p>
          <a:p>
            <a:pPr algn="l" marL="1125759" indent="-562880" lvl="1">
              <a:lnSpc>
                <a:spcPts val="5214"/>
              </a:lnSpc>
              <a:buFont typeface="Arial"/>
              <a:buChar char="•"/>
            </a:pPr>
            <a:r>
              <a:rPr lang="en-US" sz="5214">
                <a:solidFill>
                  <a:srgbClr val="13324E"/>
                </a:solidFill>
                <a:latin typeface="Lato"/>
                <a:ea typeface="Lato"/>
                <a:cs typeface="Lato"/>
                <a:sym typeface="Lato"/>
              </a:rPr>
              <a:t>Pnömoni </a:t>
            </a:r>
          </a:p>
        </p:txBody>
      </p:sp>
      <p:sp>
        <p:nvSpPr>
          <p:cNvPr name="TextBox 8" id="8"/>
          <p:cNvSpPr txBox="true"/>
          <p:nvPr/>
        </p:nvSpPr>
        <p:spPr>
          <a:xfrm rot="0">
            <a:off x="10329441" y="4853612"/>
            <a:ext cx="3937695" cy="1413872"/>
          </a:xfrm>
          <a:prstGeom prst="rect">
            <a:avLst/>
          </a:prstGeom>
        </p:spPr>
        <p:txBody>
          <a:bodyPr anchor="t" rtlCol="false" tIns="0" lIns="0" bIns="0" rIns="0">
            <a:spAutoFit/>
          </a:bodyPr>
          <a:lstStyle/>
          <a:p>
            <a:pPr algn="ctr">
              <a:lnSpc>
                <a:spcPts val="5414"/>
              </a:lnSpc>
              <a:spcBef>
                <a:spcPct val="0"/>
              </a:spcBef>
            </a:pPr>
            <a:r>
              <a:rPr lang="en-US" sz="5414">
                <a:solidFill>
                  <a:srgbClr val="13324E"/>
                </a:solidFill>
                <a:latin typeface="Lato"/>
                <a:ea typeface="Lato"/>
                <a:cs typeface="Lato"/>
                <a:sym typeface="Lato"/>
              </a:rPr>
              <a:t>İdrar yolu enfeksiyonu</a:t>
            </a:r>
          </a:p>
        </p:txBody>
      </p:sp>
    </p:spTree>
  </p:cSld>
  <p:clrMapOvr>
    <a:masterClrMapping/>
  </p:clrMapOvr>
  <p:transition spd="slow">
    <p:push dir="l"/>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70984">
            <a:off x="14211270" y="7582102"/>
            <a:ext cx="7277509" cy="6708540"/>
          </a:xfrm>
          <a:custGeom>
            <a:avLst/>
            <a:gdLst/>
            <a:ahLst/>
            <a:cxnLst/>
            <a:rect r="r" b="b" t="t" l="l"/>
            <a:pathLst>
              <a:path h="6708540" w="7277509">
                <a:moveTo>
                  <a:pt x="0" y="0"/>
                </a:moveTo>
                <a:lnTo>
                  <a:pt x="7277509" y="0"/>
                </a:lnTo>
                <a:lnTo>
                  <a:pt x="7277509" y="6708540"/>
                </a:lnTo>
                <a:lnTo>
                  <a:pt x="0" y="67085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244064">
            <a:off x="-3544524" y="-5619553"/>
            <a:ext cx="9146448" cy="8431362"/>
          </a:xfrm>
          <a:custGeom>
            <a:avLst/>
            <a:gdLst/>
            <a:ahLst/>
            <a:cxnLst/>
            <a:rect r="r" b="b" t="t" l="l"/>
            <a:pathLst>
              <a:path h="8431362" w="9146448">
                <a:moveTo>
                  <a:pt x="9146448" y="8431363"/>
                </a:moveTo>
                <a:lnTo>
                  <a:pt x="0" y="8431363"/>
                </a:lnTo>
                <a:lnTo>
                  <a:pt x="0" y="0"/>
                </a:lnTo>
                <a:lnTo>
                  <a:pt x="9146448" y="0"/>
                </a:lnTo>
                <a:lnTo>
                  <a:pt x="9146448"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6598063">
            <a:off x="-2347385" y="7068350"/>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809759">
            <a:off x="12598034" y="-4195944"/>
            <a:ext cx="8551923" cy="7758926"/>
          </a:xfrm>
          <a:custGeom>
            <a:avLst/>
            <a:gdLst/>
            <a:ahLst/>
            <a:cxnLst/>
            <a:rect r="r" b="b" t="t" l="l"/>
            <a:pathLst>
              <a:path h="7758926" w="8551923">
                <a:moveTo>
                  <a:pt x="0" y="0"/>
                </a:moveTo>
                <a:lnTo>
                  <a:pt x="8551923" y="0"/>
                </a:lnTo>
                <a:lnTo>
                  <a:pt x="8551923"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6995666" y="797696"/>
            <a:ext cx="4296668" cy="740137"/>
          </a:xfrm>
          <a:prstGeom prst="rect">
            <a:avLst/>
          </a:prstGeom>
        </p:spPr>
        <p:txBody>
          <a:bodyPr anchor="t" rtlCol="false" tIns="0" lIns="0" bIns="0" rIns="0">
            <a:spAutoFit/>
          </a:bodyPr>
          <a:lstStyle/>
          <a:p>
            <a:pPr algn="ctr">
              <a:lnSpc>
                <a:spcPts val="5514"/>
              </a:lnSpc>
              <a:spcBef>
                <a:spcPct val="0"/>
              </a:spcBef>
            </a:pPr>
            <a:r>
              <a:rPr lang="en-US" b="true" sz="5514">
                <a:solidFill>
                  <a:srgbClr val="13324E"/>
                </a:solidFill>
                <a:latin typeface="Lato Bold"/>
                <a:ea typeface="Lato Bold"/>
                <a:cs typeface="Lato Bold"/>
                <a:sym typeface="Lato Bold"/>
              </a:rPr>
              <a:t>Ateş Yönetimi</a:t>
            </a:r>
          </a:p>
        </p:txBody>
      </p:sp>
      <p:sp>
        <p:nvSpPr>
          <p:cNvPr name="TextBox 7" id="7"/>
          <p:cNvSpPr txBox="true"/>
          <p:nvPr/>
        </p:nvSpPr>
        <p:spPr>
          <a:xfrm rot="0">
            <a:off x="1450097" y="2718679"/>
            <a:ext cx="3728145" cy="576308"/>
          </a:xfrm>
          <a:prstGeom prst="rect">
            <a:avLst/>
          </a:prstGeom>
        </p:spPr>
        <p:txBody>
          <a:bodyPr anchor="t" rtlCol="false" tIns="0" lIns="0" bIns="0" rIns="0">
            <a:spAutoFit/>
          </a:bodyPr>
          <a:lstStyle/>
          <a:p>
            <a:pPr algn="ctr">
              <a:lnSpc>
                <a:spcPts val="4314"/>
              </a:lnSpc>
              <a:spcBef>
                <a:spcPct val="0"/>
              </a:spcBef>
            </a:pPr>
            <a:r>
              <a:rPr lang="en-US" sz="4314">
                <a:solidFill>
                  <a:srgbClr val="000000"/>
                </a:solidFill>
                <a:latin typeface="Lato"/>
                <a:ea typeface="Lato"/>
                <a:cs typeface="Lato"/>
                <a:sym typeface="Lato"/>
              </a:rPr>
              <a:t>Destek Tedavisi</a:t>
            </a:r>
          </a:p>
        </p:txBody>
      </p:sp>
      <p:sp>
        <p:nvSpPr>
          <p:cNvPr name="TextBox 8" id="8"/>
          <p:cNvSpPr txBox="true"/>
          <p:nvPr/>
        </p:nvSpPr>
        <p:spPr>
          <a:xfrm rot="0">
            <a:off x="1450097" y="3425555"/>
            <a:ext cx="15387806" cy="4457700"/>
          </a:xfrm>
          <a:prstGeom prst="rect">
            <a:avLst/>
          </a:prstGeom>
        </p:spPr>
        <p:txBody>
          <a:bodyPr anchor="t" rtlCol="false" tIns="0" lIns="0" bIns="0" rIns="0">
            <a:spAutoFit/>
          </a:bodyPr>
          <a:lstStyle/>
          <a:p>
            <a:pPr algn="l" marL="539749" indent="-269875" lvl="1">
              <a:lnSpc>
                <a:spcPts val="2999"/>
              </a:lnSpc>
              <a:buFont typeface="Arial"/>
              <a:buChar char="•"/>
            </a:pPr>
            <a:r>
              <a:rPr lang="en-US" b="true" sz="2499">
                <a:solidFill>
                  <a:srgbClr val="000000"/>
                </a:solidFill>
                <a:latin typeface="Lato Bold"/>
                <a:ea typeface="Lato Bold"/>
                <a:cs typeface="Lato Bold"/>
                <a:sym typeface="Lato Bold"/>
              </a:rPr>
              <a:t>Ortam Isısının Ayarlanması: </a:t>
            </a:r>
            <a:r>
              <a:rPr lang="en-US" sz="2499">
                <a:solidFill>
                  <a:srgbClr val="000000"/>
                </a:solidFill>
                <a:latin typeface="Lato"/>
                <a:ea typeface="Lato"/>
                <a:cs typeface="Lato"/>
                <a:sym typeface="Lato"/>
              </a:rPr>
              <a:t>Çocuğun bulunduğu ortamın aşırı sıcak veya soğuk olmaması sağlanmalıdır. Oda sıcaklığı konforlu bir seviyede tutulmalıdır.</a:t>
            </a:r>
          </a:p>
          <a:p>
            <a:pPr algn="l" marL="539749" indent="-269875" lvl="1">
              <a:lnSpc>
                <a:spcPts val="2999"/>
              </a:lnSpc>
              <a:buFont typeface="Arial"/>
              <a:buChar char="•"/>
            </a:pPr>
            <a:r>
              <a:rPr lang="en-US" b="true" sz="2499">
                <a:solidFill>
                  <a:srgbClr val="000000"/>
                </a:solidFill>
                <a:latin typeface="Lato Bold"/>
                <a:ea typeface="Lato Bold"/>
                <a:cs typeface="Lato Bold"/>
                <a:sym typeface="Lato Bold"/>
              </a:rPr>
              <a:t>İnce ve Gevşek Giysiler: </a:t>
            </a:r>
            <a:r>
              <a:rPr lang="en-US" sz="2499">
                <a:solidFill>
                  <a:srgbClr val="000000"/>
                </a:solidFill>
                <a:latin typeface="Lato"/>
                <a:ea typeface="Lato"/>
                <a:cs typeface="Lato"/>
                <a:sym typeface="Lato"/>
              </a:rPr>
              <a:t>Çocuğa ince ve gevşek giysiler giydirilmesi, vücut ısısının kolayca dışarı atılmasına yardımcı olur. Aşırı giydirme, ısı kaybını engelleyerek ateşi yükseltebilir.</a:t>
            </a:r>
          </a:p>
          <a:p>
            <a:pPr algn="l" marL="539749" indent="-269875" lvl="1">
              <a:lnSpc>
                <a:spcPts val="2999"/>
              </a:lnSpc>
              <a:buFont typeface="Arial"/>
              <a:buChar char="•"/>
            </a:pPr>
            <a:r>
              <a:rPr lang="en-US" b="true" sz="2499">
                <a:solidFill>
                  <a:srgbClr val="000000"/>
                </a:solidFill>
                <a:latin typeface="Lato Bold"/>
                <a:ea typeface="Lato Bold"/>
                <a:cs typeface="Lato Bold"/>
                <a:sym typeface="Lato Bold"/>
              </a:rPr>
              <a:t>Bol Sıvı Alımı:</a:t>
            </a:r>
            <a:r>
              <a:rPr lang="en-US" sz="2499">
                <a:solidFill>
                  <a:srgbClr val="000000"/>
                </a:solidFill>
                <a:latin typeface="Lato"/>
                <a:ea typeface="Lato"/>
                <a:cs typeface="Lato"/>
                <a:sym typeface="Lato"/>
              </a:rPr>
              <a:t> Ateş, metabolik hızı artırarak sıvı kaybına neden olur. Bu nedenle çocuğa bol miktarda sıvı (su, meyve suyu, ayran, çorba vb.) verilmesi dehidratasyonu önlemek için kritik öneme sahiptir. Sıvı alımı, çocuğun yaşına ve tercihine göre ayarlanmalıdır.</a:t>
            </a:r>
          </a:p>
          <a:p>
            <a:pPr algn="l" marL="539749" indent="-269875" lvl="1">
              <a:lnSpc>
                <a:spcPts val="2999"/>
              </a:lnSpc>
              <a:buFont typeface="Arial"/>
              <a:buChar char="•"/>
            </a:pPr>
            <a:r>
              <a:rPr lang="en-US" b="true" sz="2499">
                <a:solidFill>
                  <a:srgbClr val="000000"/>
                </a:solidFill>
                <a:latin typeface="Lato Bold"/>
                <a:ea typeface="Lato Bold"/>
                <a:cs typeface="Lato Bold"/>
                <a:sym typeface="Lato Bold"/>
              </a:rPr>
              <a:t>Yeterli Kalori Alımı: </a:t>
            </a:r>
            <a:r>
              <a:rPr lang="en-US" sz="2499">
                <a:solidFill>
                  <a:srgbClr val="000000"/>
                </a:solidFill>
                <a:latin typeface="Lato"/>
                <a:ea typeface="Lato"/>
                <a:cs typeface="Lato"/>
                <a:sym typeface="Lato"/>
              </a:rPr>
              <a:t>Ateşli dönemde artan metabolik ihtiyaç nedeniyle yeterli kalori alımının sağlanması önemlidir. Çocuğun iştahına uygun, hafif ve besleyici gıdalar sunulmalıdır.</a:t>
            </a:r>
          </a:p>
          <a:p>
            <a:pPr algn="l" marL="539749" indent="-269875" lvl="1">
              <a:lnSpc>
                <a:spcPts val="2999"/>
              </a:lnSpc>
              <a:buFont typeface="Arial"/>
              <a:buChar char="•"/>
            </a:pPr>
            <a:r>
              <a:rPr lang="en-US" b="true" sz="2499">
                <a:solidFill>
                  <a:srgbClr val="000000"/>
                </a:solidFill>
                <a:latin typeface="Lato Bold"/>
                <a:ea typeface="Lato Bold"/>
                <a:cs typeface="Lato Bold"/>
                <a:sym typeface="Lato Bold"/>
              </a:rPr>
              <a:t>Ilık Su ile Pansuman veya Banyo: </a:t>
            </a:r>
            <a:r>
              <a:rPr lang="en-US" sz="2499">
                <a:solidFill>
                  <a:srgbClr val="000000"/>
                </a:solidFill>
                <a:latin typeface="Lato"/>
                <a:ea typeface="Lato"/>
                <a:cs typeface="Lato"/>
                <a:sym typeface="Lato"/>
              </a:rPr>
              <a:t>Medikasyon yeterli gelmedi ise veya ilaç kullanılamıyorsa, ılık su ile pansuman veya banyo yapılabilir. Ancak bu uygulama, çocuğun üşümesine ve titremesine neden olmamalıdır, aksi takdirde ateş daha da artabilir. Soğuk su veya alkol içeren uygulamalardan kaçınılmalıdır.</a:t>
            </a:r>
          </a:p>
        </p:txBody>
      </p:sp>
    </p:spTree>
  </p:cSld>
  <p:clrMapOvr>
    <a:masterClrMapping/>
  </p:clrMapOvr>
  <p:transition spd="slow">
    <p:push dir="l"/>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57814">
            <a:off x="-1779139" y="8313143"/>
            <a:ext cx="7277509" cy="6708540"/>
          </a:xfrm>
          <a:custGeom>
            <a:avLst/>
            <a:gdLst/>
            <a:ahLst/>
            <a:cxnLst/>
            <a:rect r="r" b="b" t="t" l="l"/>
            <a:pathLst>
              <a:path h="6708540" w="7277509">
                <a:moveTo>
                  <a:pt x="0" y="0"/>
                </a:moveTo>
                <a:lnTo>
                  <a:pt x="7277509" y="0"/>
                </a:lnTo>
                <a:lnTo>
                  <a:pt x="7277509"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950660">
            <a:off x="12340931" y="-6314641"/>
            <a:ext cx="9146448" cy="8431362"/>
          </a:xfrm>
          <a:custGeom>
            <a:avLst/>
            <a:gdLst/>
            <a:ahLst/>
            <a:cxnLst/>
            <a:rect r="r" b="b" t="t" l="l"/>
            <a:pathLst>
              <a:path h="8431362" w="9146448">
                <a:moveTo>
                  <a:pt x="9146449" y="8431363"/>
                </a:moveTo>
                <a:lnTo>
                  <a:pt x="0" y="8431363"/>
                </a:lnTo>
                <a:lnTo>
                  <a:pt x="0" y="0"/>
                </a:lnTo>
                <a:lnTo>
                  <a:pt x="9146449" y="0"/>
                </a:lnTo>
                <a:lnTo>
                  <a:pt x="9146449"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48275">
            <a:off x="12297396" y="8138815"/>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241664">
            <a:off x="-2190559" y="-4735237"/>
            <a:ext cx="8551923" cy="7758926"/>
          </a:xfrm>
          <a:custGeom>
            <a:avLst/>
            <a:gdLst/>
            <a:ahLst/>
            <a:cxnLst/>
            <a:rect r="r" b="b" t="t" l="l"/>
            <a:pathLst>
              <a:path h="7758926" w="8551923">
                <a:moveTo>
                  <a:pt x="0" y="0"/>
                </a:moveTo>
                <a:lnTo>
                  <a:pt x="8551923" y="0"/>
                </a:lnTo>
                <a:lnTo>
                  <a:pt x="8551923" y="7758927"/>
                </a:lnTo>
                <a:lnTo>
                  <a:pt x="0" y="77589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6" id="6"/>
          <p:cNvPicPr>
            <a:picLocks noChangeAspect="true"/>
          </p:cNvPicPr>
          <p:nvPr/>
        </p:nvPicPr>
        <p:blipFill>
          <a:blip r:embed="rId6"/>
          <a:srcRect l="0" t="0" r="0" b="0"/>
          <a:stretch>
            <a:fillRect/>
          </a:stretch>
        </p:blipFill>
        <p:spPr>
          <a:xfrm flipH="false" flipV="false" rot="0">
            <a:off x="1484102" y="4284435"/>
            <a:ext cx="3737813" cy="3494855"/>
          </a:xfrm>
          <a:prstGeom prst="rect">
            <a:avLst/>
          </a:prstGeom>
        </p:spPr>
      </p:pic>
      <p:sp>
        <p:nvSpPr>
          <p:cNvPr name="TextBox 7" id="7"/>
          <p:cNvSpPr txBox="true"/>
          <p:nvPr/>
        </p:nvSpPr>
        <p:spPr>
          <a:xfrm rot="0">
            <a:off x="5865837" y="778646"/>
            <a:ext cx="6556325" cy="576308"/>
          </a:xfrm>
          <a:prstGeom prst="rect">
            <a:avLst/>
          </a:prstGeom>
        </p:spPr>
        <p:txBody>
          <a:bodyPr anchor="t" rtlCol="false" tIns="0" lIns="0" bIns="0" rIns="0">
            <a:spAutoFit/>
          </a:bodyPr>
          <a:lstStyle/>
          <a:p>
            <a:pPr algn="ctr">
              <a:lnSpc>
                <a:spcPts val="4314"/>
              </a:lnSpc>
              <a:spcBef>
                <a:spcPct val="0"/>
              </a:spcBef>
            </a:pPr>
            <a:r>
              <a:rPr lang="en-US" b="true" sz="4314">
                <a:solidFill>
                  <a:srgbClr val="13324E"/>
                </a:solidFill>
                <a:latin typeface="Lato Bold"/>
                <a:ea typeface="Lato Bold"/>
                <a:cs typeface="Lato Bold"/>
                <a:sym typeface="Lato Bold"/>
              </a:rPr>
              <a:t>İlaç Tedavisi (Antipiretikler)</a:t>
            </a:r>
          </a:p>
        </p:txBody>
      </p:sp>
      <p:sp>
        <p:nvSpPr>
          <p:cNvPr name="TextBox 8" id="8"/>
          <p:cNvSpPr txBox="true"/>
          <p:nvPr/>
        </p:nvSpPr>
        <p:spPr>
          <a:xfrm rot="0">
            <a:off x="2570626" y="2246309"/>
            <a:ext cx="13146747" cy="958850"/>
          </a:xfrm>
          <a:prstGeom prst="rect">
            <a:avLst/>
          </a:prstGeom>
        </p:spPr>
        <p:txBody>
          <a:bodyPr anchor="t" rtlCol="false" tIns="0" lIns="0" bIns="0" rIns="0">
            <a:spAutoFit/>
          </a:bodyPr>
          <a:lstStyle/>
          <a:p>
            <a:pPr algn="l">
              <a:lnSpc>
                <a:spcPts val="2499"/>
              </a:lnSpc>
              <a:spcBef>
                <a:spcPct val="0"/>
              </a:spcBef>
            </a:pPr>
            <a:r>
              <a:rPr lang="en-US" sz="2499">
                <a:solidFill>
                  <a:srgbClr val="000000"/>
                </a:solidFill>
                <a:latin typeface="Lato"/>
                <a:ea typeface="Lato"/>
                <a:cs typeface="Lato"/>
                <a:sym typeface="Lato"/>
              </a:rPr>
              <a:t>Antipiretik ilaçlar, ateşin düşürülmesinde ve çocuğun genel konforunun artırılmasında kullanılır. Ancak her ateşli çocukta antipiretik endikasyonu yoktur; hafif ateşte antipiretik gerekli değildir, yüksek ateşte ise verilir.</a:t>
            </a:r>
          </a:p>
        </p:txBody>
      </p:sp>
      <p:sp>
        <p:nvSpPr>
          <p:cNvPr name="TextBox 9" id="9"/>
          <p:cNvSpPr txBox="true"/>
          <p:nvPr/>
        </p:nvSpPr>
        <p:spPr>
          <a:xfrm rot="0">
            <a:off x="6777038" y="4645796"/>
            <a:ext cx="4733925" cy="2346325"/>
          </a:xfrm>
          <a:prstGeom prst="rect">
            <a:avLst/>
          </a:prstGeom>
        </p:spPr>
        <p:txBody>
          <a:bodyPr anchor="t" rtlCol="false" tIns="0" lIns="0" bIns="0" rIns="0">
            <a:spAutoFit/>
          </a:bodyPr>
          <a:lstStyle/>
          <a:p>
            <a:pPr algn="l" marL="539749" indent="-269875" lvl="1">
              <a:lnSpc>
                <a:spcPts val="4774"/>
              </a:lnSpc>
              <a:buFont typeface="Arial"/>
              <a:buChar char="•"/>
            </a:pPr>
            <a:r>
              <a:rPr lang="en-US" sz="2499">
                <a:solidFill>
                  <a:srgbClr val="000000"/>
                </a:solidFill>
                <a:latin typeface="Lato"/>
                <a:ea typeface="Lato"/>
                <a:cs typeface="Lato"/>
                <a:sym typeface="Lato"/>
              </a:rPr>
              <a:t>Asetaminofen (Parasetamol):</a:t>
            </a:r>
          </a:p>
          <a:p>
            <a:pPr algn="l" marL="539749" indent="-269875" lvl="1">
              <a:lnSpc>
                <a:spcPts val="4774"/>
              </a:lnSpc>
              <a:buFont typeface="Arial"/>
              <a:buChar char="•"/>
            </a:pPr>
            <a:r>
              <a:rPr lang="en-US" sz="2499">
                <a:solidFill>
                  <a:srgbClr val="000000"/>
                </a:solidFill>
                <a:latin typeface="Lato"/>
                <a:ea typeface="Lato"/>
                <a:cs typeface="Lato"/>
                <a:sym typeface="Lato"/>
              </a:rPr>
              <a:t>İbuprofen</a:t>
            </a:r>
          </a:p>
          <a:p>
            <a:pPr algn="l" marL="539749" indent="-269875" lvl="1">
              <a:lnSpc>
                <a:spcPts val="4774"/>
              </a:lnSpc>
              <a:buFont typeface="Arial"/>
              <a:buChar char="•"/>
            </a:pPr>
            <a:r>
              <a:rPr lang="en-US" sz="2499">
                <a:solidFill>
                  <a:srgbClr val="000000"/>
                </a:solidFill>
                <a:latin typeface="Lato"/>
                <a:ea typeface="Lato"/>
                <a:cs typeface="Lato"/>
                <a:sym typeface="Lato"/>
              </a:rPr>
              <a:t>Aspirin (Asetilsalisilik Asit):</a:t>
            </a:r>
          </a:p>
          <a:p>
            <a:pPr algn="l" marL="539749" indent="-269875" lvl="1">
              <a:lnSpc>
                <a:spcPts val="4774"/>
              </a:lnSpc>
              <a:buFont typeface="Arial"/>
              <a:buChar char="•"/>
            </a:pPr>
            <a:r>
              <a:rPr lang="en-US" sz="2499">
                <a:solidFill>
                  <a:srgbClr val="000000"/>
                </a:solidFill>
                <a:latin typeface="Lato"/>
                <a:ea typeface="Lato"/>
                <a:cs typeface="Lato"/>
                <a:sym typeface="Lato"/>
              </a:rPr>
              <a:t>Ketoprofen ve Diğer NSAİİ'ler:</a:t>
            </a:r>
          </a:p>
        </p:txBody>
      </p:sp>
    </p:spTree>
  </p:cSld>
  <p:clrMapOvr>
    <a:masterClrMapping/>
  </p:clrMapOvr>
  <p:transition spd="slow">
    <p:push dir="l"/>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700000">
            <a:off x="-4246389" y="7749994"/>
            <a:ext cx="7483149" cy="6898103"/>
          </a:xfrm>
          <a:custGeom>
            <a:avLst/>
            <a:gdLst/>
            <a:ahLst/>
            <a:cxnLst/>
            <a:rect r="r" b="b" t="t" l="l"/>
            <a:pathLst>
              <a:path h="6898103" w="7483149">
                <a:moveTo>
                  <a:pt x="0" y="0"/>
                </a:moveTo>
                <a:lnTo>
                  <a:pt x="7483149" y="0"/>
                </a:lnTo>
                <a:lnTo>
                  <a:pt x="7483149" y="6898103"/>
                </a:lnTo>
                <a:lnTo>
                  <a:pt x="0" y="68981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3302481">
            <a:off x="13038700" y="-3750006"/>
            <a:ext cx="9146448" cy="8431362"/>
          </a:xfrm>
          <a:custGeom>
            <a:avLst/>
            <a:gdLst/>
            <a:ahLst/>
            <a:cxnLst/>
            <a:rect r="r" b="b" t="t" l="l"/>
            <a:pathLst>
              <a:path h="8431362" w="9146448">
                <a:moveTo>
                  <a:pt x="9146449" y="8431362"/>
                </a:moveTo>
                <a:lnTo>
                  <a:pt x="0" y="8431362"/>
                </a:lnTo>
                <a:lnTo>
                  <a:pt x="0" y="0"/>
                </a:lnTo>
                <a:lnTo>
                  <a:pt x="9146449" y="0"/>
                </a:lnTo>
                <a:lnTo>
                  <a:pt x="9146449" y="843136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331522">
            <a:off x="9866807" y="4904600"/>
            <a:ext cx="7173321" cy="6508158"/>
          </a:xfrm>
          <a:custGeom>
            <a:avLst/>
            <a:gdLst/>
            <a:ahLst/>
            <a:cxnLst/>
            <a:rect r="r" b="b" t="t" l="l"/>
            <a:pathLst>
              <a:path h="6508158" w="7173321">
                <a:moveTo>
                  <a:pt x="0" y="0"/>
                </a:moveTo>
                <a:lnTo>
                  <a:pt x="7173321" y="0"/>
                </a:lnTo>
                <a:lnTo>
                  <a:pt x="7173321" y="6508159"/>
                </a:lnTo>
                <a:lnTo>
                  <a:pt x="0" y="6508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009242">
            <a:off x="-5761872" y="-788577"/>
            <a:ext cx="8551923" cy="7758926"/>
          </a:xfrm>
          <a:custGeom>
            <a:avLst/>
            <a:gdLst/>
            <a:ahLst/>
            <a:cxnLst/>
            <a:rect r="r" b="b" t="t" l="l"/>
            <a:pathLst>
              <a:path h="7758926" w="8551923">
                <a:moveTo>
                  <a:pt x="0" y="0"/>
                </a:moveTo>
                <a:lnTo>
                  <a:pt x="8551923" y="0"/>
                </a:lnTo>
                <a:lnTo>
                  <a:pt x="8551923"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11536507" y="2056314"/>
            <a:ext cx="4431439" cy="443143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182" y="0"/>
                  </a:moveTo>
                  <a:lnTo>
                    <a:pt x="772618" y="0"/>
                  </a:lnTo>
                  <a:cubicBezTo>
                    <a:pt x="794810" y="0"/>
                    <a:pt x="812800" y="17990"/>
                    <a:pt x="812800" y="40182"/>
                  </a:cubicBezTo>
                  <a:lnTo>
                    <a:pt x="812800" y="772618"/>
                  </a:lnTo>
                  <a:cubicBezTo>
                    <a:pt x="812800" y="794810"/>
                    <a:pt x="794810" y="812800"/>
                    <a:pt x="772618" y="812800"/>
                  </a:cubicBezTo>
                  <a:lnTo>
                    <a:pt x="40182" y="812800"/>
                  </a:lnTo>
                  <a:cubicBezTo>
                    <a:pt x="17990" y="812800"/>
                    <a:pt x="0" y="794810"/>
                    <a:pt x="0" y="772618"/>
                  </a:cubicBezTo>
                  <a:lnTo>
                    <a:pt x="0" y="40182"/>
                  </a:lnTo>
                  <a:cubicBezTo>
                    <a:pt x="0" y="17990"/>
                    <a:pt x="17990" y="0"/>
                    <a:pt x="40182" y="0"/>
                  </a:cubicBezTo>
                  <a:close/>
                </a:path>
              </a:pathLst>
            </a:custGeom>
            <a:blipFill>
              <a:blip r:embed="rId6"/>
              <a:stretch>
                <a:fillRect l="0" t="0" r="0" b="0"/>
              </a:stretch>
            </a:blipFill>
          </p:spPr>
        </p:sp>
      </p:grpSp>
      <p:grpSp>
        <p:nvGrpSpPr>
          <p:cNvPr name="Group 8" id="8"/>
          <p:cNvGrpSpPr/>
          <p:nvPr/>
        </p:nvGrpSpPr>
        <p:grpSpPr>
          <a:xfrm rot="0">
            <a:off x="14405096" y="4932115"/>
            <a:ext cx="3655203" cy="365520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8715" y="0"/>
                  </a:moveTo>
                  <a:lnTo>
                    <a:pt x="764085" y="0"/>
                  </a:lnTo>
                  <a:cubicBezTo>
                    <a:pt x="777005" y="0"/>
                    <a:pt x="789396" y="5132"/>
                    <a:pt x="798532" y="14268"/>
                  </a:cubicBezTo>
                  <a:cubicBezTo>
                    <a:pt x="807668" y="23404"/>
                    <a:pt x="812800" y="35795"/>
                    <a:pt x="812800" y="48715"/>
                  </a:cubicBezTo>
                  <a:lnTo>
                    <a:pt x="812800" y="764085"/>
                  </a:lnTo>
                  <a:cubicBezTo>
                    <a:pt x="812800" y="777005"/>
                    <a:pt x="807668" y="789396"/>
                    <a:pt x="798532" y="798532"/>
                  </a:cubicBezTo>
                  <a:cubicBezTo>
                    <a:pt x="789396" y="807668"/>
                    <a:pt x="777005" y="812800"/>
                    <a:pt x="764085" y="812800"/>
                  </a:cubicBezTo>
                  <a:lnTo>
                    <a:pt x="48715" y="812800"/>
                  </a:lnTo>
                  <a:cubicBezTo>
                    <a:pt x="35795" y="812800"/>
                    <a:pt x="23404" y="807668"/>
                    <a:pt x="14268" y="798532"/>
                  </a:cubicBezTo>
                  <a:cubicBezTo>
                    <a:pt x="5132" y="789396"/>
                    <a:pt x="0" y="777005"/>
                    <a:pt x="0" y="764085"/>
                  </a:cubicBezTo>
                  <a:lnTo>
                    <a:pt x="0" y="48715"/>
                  </a:lnTo>
                  <a:cubicBezTo>
                    <a:pt x="0" y="35795"/>
                    <a:pt x="5132" y="23404"/>
                    <a:pt x="14268" y="14268"/>
                  </a:cubicBezTo>
                  <a:cubicBezTo>
                    <a:pt x="23404" y="5132"/>
                    <a:pt x="35795" y="0"/>
                    <a:pt x="48715" y="0"/>
                  </a:cubicBezTo>
                  <a:close/>
                </a:path>
              </a:pathLst>
            </a:custGeom>
            <a:blipFill>
              <a:blip r:embed="rId7"/>
              <a:stretch>
                <a:fillRect l="0" t="0" r="0" b="0"/>
              </a:stretch>
            </a:blipFill>
          </p:spPr>
        </p:sp>
      </p:grpSp>
      <p:sp>
        <p:nvSpPr>
          <p:cNvPr name="TextBox 10" id="10"/>
          <p:cNvSpPr txBox="true"/>
          <p:nvPr/>
        </p:nvSpPr>
        <p:spPr>
          <a:xfrm rot="0">
            <a:off x="573298" y="2805021"/>
            <a:ext cx="10106637" cy="7005197"/>
          </a:xfrm>
          <a:prstGeom prst="rect">
            <a:avLst/>
          </a:prstGeom>
        </p:spPr>
        <p:txBody>
          <a:bodyPr anchor="t" rtlCol="false" tIns="0" lIns="0" bIns="0" rIns="0">
            <a:spAutoFit/>
          </a:bodyPr>
          <a:lstStyle/>
          <a:p>
            <a:pPr algn="l" marL="574231" indent="-287116" lvl="1">
              <a:lnSpc>
                <a:spcPts val="3457"/>
              </a:lnSpc>
              <a:buFont typeface="Arial"/>
              <a:buChar char="•"/>
            </a:pPr>
            <a:r>
              <a:rPr lang="en-US" sz="2659">
                <a:solidFill>
                  <a:srgbClr val="000000"/>
                </a:solidFill>
                <a:latin typeface="Lato"/>
                <a:ea typeface="Lato"/>
                <a:cs typeface="Lato"/>
                <a:sym typeface="Lato"/>
              </a:rPr>
              <a:t>Doz: 10-15 mg/kg/doz (MAX 1gram/doz), 4-6 saatte bir. Maksimum günlük toplam doz 60 mg/kg ama günde totalde 4 gram geçilmez. Günde 5 defadan fazla verilmez. </a:t>
            </a:r>
          </a:p>
          <a:p>
            <a:pPr algn="l" marL="574231" indent="-287116" lvl="1">
              <a:lnSpc>
                <a:spcPts val="3457"/>
              </a:lnSpc>
              <a:buFont typeface="Arial"/>
              <a:buChar char="•"/>
            </a:pPr>
            <a:r>
              <a:rPr lang="en-US" sz="2659">
                <a:solidFill>
                  <a:srgbClr val="000000"/>
                </a:solidFill>
                <a:latin typeface="Lato"/>
                <a:ea typeface="Lato"/>
                <a:cs typeface="Lato"/>
                <a:sym typeface="Lato"/>
              </a:rPr>
              <a:t>Etki: Ateş düşürücü etkisi 30-60 dakika içinde başlar ve 4-6 saat sürer. Hastaların %80'inde sıcaklıkta 1 ila 2°C arasında bir azalma olur </a:t>
            </a:r>
          </a:p>
          <a:p>
            <a:pPr algn="l" marL="574231" indent="-287116" lvl="1">
              <a:lnSpc>
                <a:spcPts val="3457"/>
              </a:lnSpc>
              <a:buFont typeface="Arial"/>
              <a:buChar char="•"/>
            </a:pPr>
            <a:r>
              <a:rPr lang="en-US" sz="2659">
                <a:solidFill>
                  <a:srgbClr val="000000"/>
                </a:solidFill>
                <a:latin typeface="Lato"/>
                <a:ea typeface="Lato"/>
                <a:cs typeface="Lato"/>
                <a:sym typeface="Lato"/>
              </a:rPr>
              <a:t>Güvenlik: Klasik pediatri kitapları ve uluslararası organizasyonlar (WHO, AAP), parasetamolü ağrı ve ateş tedavisinde ilk seçenek olarak önermektedir. Rutin önerilen dozlarda hepatotoksisite nadiren bildirilmiştir, ancak doz aşımı durumlarında karaciğer hasarı riski yüksektir. Malnutrisyon ve diğer ilaçlarla etkileşimler, toksik etki riskini artırabilir.</a:t>
            </a:r>
          </a:p>
          <a:p>
            <a:pPr algn="l" marL="574231" indent="-287116" lvl="1">
              <a:lnSpc>
                <a:spcPts val="3457"/>
              </a:lnSpc>
              <a:buFont typeface="Arial"/>
              <a:buChar char="•"/>
            </a:pPr>
            <a:r>
              <a:rPr lang="en-US" sz="2659">
                <a:solidFill>
                  <a:srgbClr val="000000"/>
                </a:solidFill>
                <a:latin typeface="Lato"/>
                <a:ea typeface="Lato"/>
                <a:cs typeface="Lato"/>
                <a:sym typeface="Lato"/>
              </a:rPr>
              <a:t>Özel Durumlar: Yenidoğanlarda antipiretik olarak kullanılması önerilen tek ajandır . Astımı olan çocuklarda aspirin duyarlılığı öyküsü yoksa güvenle kullanılabilir.</a:t>
            </a:r>
          </a:p>
          <a:p>
            <a:pPr algn="l">
              <a:lnSpc>
                <a:spcPts val="3457"/>
              </a:lnSpc>
            </a:pPr>
          </a:p>
        </p:txBody>
      </p:sp>
      <p:grpSp>
        <p:nvGrpSpPr>
          <p:cNvPr name="Group 11" id="11"/>
          <p:cNvGrpSpPr/>
          <p:nvPr/>
        </p:nvGrpSpPr>
        <p:grpSpPr>
          <a:xfrm rot="0">
            <a:off x="10967557" y="5788228"/>
            <a:ext cx="3814249" cy="381424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6684" y="0"/>
                  </a:moveTo>
                  <a:lnTo>
                    <a:pt x="766116" y="0"/>
                  </a:lnTo>
                  <a:cubicBezTo>
                    <a:pt x="778497" y="0"/>
                    <a:pt x="790372" y="4918"/>
                    <a:pt x="799127" y="13673"/>
                  </a:cubicBezTo>
                  <a:cubicBezTo>
                    <a:pt x="807882" y="22428"/>
                    <a:pt x="812800" y="34303"/>
                    <a:pt x="812800" y="46684"/>
                  </a:cubicBezTo>
                  <a:lnTo>
                    <a:pt x="812800" y="766116"/>
                  </a:lnTo>
                  <a:cubicBezTo>
                    <a:pt x="812800" y="778497"/>
                    <a:pt x="807882" y="790372"/>
                    <a:pt x="799127" y="799127"/>
                  </a:cubicBezTo>
                  <a:cubicBezTo>
                    <a:pt x="790372" y="807882"/>
                    <a:pt x="778497" y="812800"/>
                    <a:pt x="766116" y="812800"/>
                  </a:cubicBezTo>
                  <a:lnTo>
                    <a:pt x="46684" y="812800"/>
                  </a:lnTo>
                  <a:cubicBezTo>
                    <a:pt x="34303" y="812800"/>
                    <a:pt x="22428" y="807882"/>
                    <a:pt x="13673" y="799127"/>
                  </a:cubicBezTo>
                  <a:cubicBezTo>
                    <a:pt x="4918" y="790372"/>
                    <a:pt x="0" y="778497"/>
                    <a:pt x="0" y="766116"/>
                  </a:cubicBezTo>
                  <a:lnTo>
                    <a:pt x="0" y="46684"/>
                  </a:lnTo>
                  <a:cubicBezTo>
                    <a:pt x="0" y="34303"/>
                    <a:pt x="4918" y="22428"/>
                    <a:pt x="13673" y="13673"/>
                  </a:cubicBezTo>
                  <a:cubicBezTo>
                    <a:pt x="22428" y="4918"/>
                    <a:pt x="34303" y="0"/>
                    <a:pt x="46684" y="0"/>
                  </a:cubicBezTo>
                  <a:close/>
                </a:path>
              </a:pathLst>
            </a:custGeom>
            <a:blipFill>
              <a:blip r:embed="rId8"/>
              <a:stretch>
                <a:fillRect l="0" t="0" r="0" b="0"/>
              </a:stretch>
            </a:blipFill>
          </p:spPr>
        </p:sp>
      </p:grpSp>
      <p:sp>
        <p:nvSpPr>
          <p:cNvPr name="TextBox 13" id="13"/>
          <p:cNvSpPr txBox="true"/>
          <p:nvPr/>
        </p:nvSpPr>
        <p:spPr>
          <a:xfrm rot="0">
            <a:off x="5097512" y="1473953"/>
            <a:ext cx="8092976" cy="669925"/>
          </a:xfrm>
          <a:prstGeom prst="rect">
            <a:avLst/>
          </a:prstGeom>
        </p:spPr>
        <p:txBody>
          <a:bodyPr anchor="t" rtlCol="false" tIns="0" lIns="0" bIns="0" rIns="0">
            <a:spAutoFit/>
          </a:bodyPr>
          <a:lstStyle/>
          <a:p>
            <a:pPr algn="ctr">
              <a:lnSpc>
                <a:spcPts val="5000"/>
              </a:lnSpc>
              <a:spcBef>
                <a:spcPct val="0"/>
              </a:spcBef>
            </a:pPr>
            <a:r>
              <a:rPr lang="en-US" b="true" sz="5000">
                <a:solidFill>
                  <a:srgbClr val="13324E"/>
                </a:solidFill>
                <a:latin typeface="Lato Bold"/>
                <a:ea typeface="Lato Bold"/>
                <a:cs typeface="Lato Bold"/>
                <a:sym typeface="Lato Bold"/>
              </a:rPr>
              <a:t>Asetaminofen (Parasetamol):</a:t>
            </a: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139008">
            <a:off x="-118242" y="7986978"/>
            <a:ext cx="7483149" cy="6898103"/>
          </a:xfrm>
          <a:custGeom>
            <a:avLst/>
            <a:gdLst/>
            <a:ahLst/>
            <a:cxnLst/>
            <a:rect r="r" b="b" t="t" l="l"/>
            <a:pathLst>
              <a:path h="6898103" w="7483149">
                <a:moveTo>
                  <a:pt x="0" y="0"/>
                </a:moveTo>
                <a:lnTo>
                  <a:pt x="7483149" y="0"/>
                </a:lnTo>
                <a:lnTo>
                  <a:pt x="7483149" y="6898103"/>
                </a:lnTo>
                <a:lnTo>
                  <a:pt x="0" y="68981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true" flipV="true" rot="4459652">
            <a:off x="13476101" y="-3808963"/>
            <a:ext cx="7068890" cy="6516231"/>
          </a:xfrm>
          <a:custGeom>
            <a:avLst/>
            <a:gdLst/>
            <a:ahLst/>
            <a:cxnLst/>
            <a:rect r="r" b="b" t="t" l="l"/>
            <a:pathLst>
              <a:path h="6516231" w="7068890">
                <a:moveTo>
                  <a:pt x="7068889" y="6516231"/>
                </a:moveTo>
                <a:lnTo>
                  <a:pt x="0" y="6516231"/>
                </a:lnTo>
                <a:lnTo>
                  <a:pt x="0" y="0"/>
                </a:lnTo>
                <a:lnTo>
                  <a:pt x="7068889" y="0"/>
                </a:lnTo>
                <a:lnTo>
                  <a:pt x="7068889" y="651623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206319">
            <a:off x="14473638" y="6558430"/>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2514257">
            <a:off x="-378135" y="-5174251"/>
            <a:ext cx="8551923" cy="7758926"/>
          </a:xfrm>
          <a:custGeom>
            <a:avLst/>
            <a:gdLst/>
            <a:ahLst/>
            <a:cxnLst/>
            <a:rect r="r" b="b" t="t" l="l"/>
            <a:pathLst>
              <a:path h="7758926" w="8551923">
                <a:moveTo>
                  <a:pt x="0" y="0"/>
                </a:moveTo>
                <a:lnTo>
                  <a:pt x="8551923" y="0"/>
                </a:lnTo>
                <a:lnTo>
                  <a:pt x="8551923" y="7758927"/>
                </a:lnTo>
                <a:lnTo>
                  <a:pt x="0" y="77589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2709240" y="1613738"/>
            <a:ext cx="4838905" cy="483890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36798" y="0"/>
                  </a:moveTo>
                  <a:lnTo>
                    <a:pt x="776002" y="0"/>
                  </a:lnTo>
                  <a:cubicBezTo>
                    <a:pt x="796325" y="0"/>
                    <a:pt x="812800" y="16475"/>
                    <a:pt x="812800" y="36798"/>
                  </a:cubicBezTo>
                  <a:lnTo>
                    <a:pt x="812800" y="776002"/>
                  </a:lnTo>
                  <a:cubicBezTo>
                    <a:pt x="812800" y="796325"/>
                    <a:pt x="796325" y="812800"/>
                    <a:pt x="776002" y="812800"/>
                  </a:cubicBezTo>
                  <a:lnTo>
                    <a:pt x="36798" y="812800"/>
                  </a:lnTo>
                  <a:cubicBezTo>
                    <a:pt x="16475" y="812800"/>
                    <a:pt x="0" y="796325"/>
                    <a:pt x="0" y="776002"/>
                  </a:cubicBezTo>
                  <a:lnTo>
                    <a:pt x="0" y="36798"/>
                  </a:lnTo>
                  <a:cubicBezTo>
                    <a:pt x="0" y="16475"/>
                    <a:pt x="16475" y="0"/>
                    <a:pt x="36798" y="0"/>
                  </a:cubicBezTo>
                  <a:close/>
                </a:path>
              </a:pathLst>
            </a:custGeom>
            <a:blipFill>
              <a:blip r:embed="rId7"/>
              <a:stretch>
                <a:fillRect l="0" t="0" r="0" b="0"/>
              </a:stretch>
            </a:blipFill>
          </p:spPr>
        </p:sp>
      </p:grpSp>
      <p:grpSp>
        <p:nvGrpSpPr>
          <p:cNvPr name="Group 8" id="8"/>
          <p:cNvGrpSpPr/>
          <p:nvPr/>
        </p:nvGrpSpPr>
        <p:grpSpPr>
          <a:xfrm rot="0">
            <a:off x="247048" y="4931412"/>
            <a:ext cx="4113856" cy="411385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3284" y="0"/>
                  </a:moveTo>
                  <a:lnTo>
                    <a:pt x="769516" y="0"/>
                  </a:lnTo>
                  <a:cubicBezTo>
                    <a:pt x="780996" y="0"/>
                    <a:pt x="792005" y="4560"/>
                    <a:pt x="800122" y="12678"/>
                  </a:cubicBezTo>
                  <a:cubicBezTo>
                    <a:pt x="808240" y="20795"/>
                    <a:pt x="812800" y="31804"/>
                    <a:pt x="812800" y="43284"/>
                  </a:cubicBezTo>
                  <a:lnTo>
                    <a:pt x="812800" y="769516"/>
                  </a:lnTo>
                  <a:cubicBezTo>
                    <a:pt x="812800" y="780996"/>
                    <a:pt x="808240" y="792005"/>
                    <a:pt x="800122" y="800122"/>
                  </a:cubicBezTo>
                  <a:cubicBezTo>
                    <a:pt x="792005" y="808240"/>
                    <a:pt x="780996" y="812800"/>
                    <a:pt x="769516" y="812800"/>
                  </a:cubicBezTo>
                  <a:lnTo>
                    <a:pt x="43284" y="812800"/>
                  </a:lnTo>
                  <a:cubicBezTo>
                    <a:pt x="31804" y="812800"/>
                    <a:pt x="20795" y="808240"/>
                    <a:pt x="12678" y="800122"/>
                  </a:cubicBezTo>
                  <a:cubicBezTo>
                    <a:pt x="4560" y="792005"/>
                    <a:pt x="0" y="780996"/>
                    <a:pt x="0" y="769516"/>
                  </a:cubicBezTo>
                  <a:lnTo>
                    <a:pt x="0" y="43284"/>
                  </a:lnTo>
                  <a:cubicBezTo>
                    <a:pt x="0" y="31804"/>
                    <a:pt x="4560" y="20795"/>
                    <a:pt x="12678" y="12678"/>
                  </a:cubicBezTo>
                  <a:cubicBezTo>
                    <a:pt x="20795" y="4560"/>
                    <a:pt x="31804" y="0"/>
                    <a:pt x="43284" y="0"/>
                  </a:cubicBezTo>
                  <a:close/>
                </a:path>
              </a:pathLst>
            </a:custGeom>
            <a:blipFill>
              <a:blip r:embed="rId8"/>
              <a:stretch>
                <a:fillRect l="-10975" t="0" r="-10975" b="0"/>
              </a:stretch>
            </a:blipFill>
          </p:spPr>
        </p:sp>
      </p:grpSp>
      <p:sp>
        <p:nvSpPr>
          <p:cNvPr name="TextBox 10" id="10"/>
          <p:cNvSpPr txBox="true"/>
          <p:nvPr/>
        </p:nvSpPr>
        <p:spPr>
          <a:xfrm rot="0">
            <a:off x="7548144" y="3486168"/>
            <a:ext cx="10106637" cy="6128897"/>
          </a:xfrm>
          <a:prstGeom prst="rect">
            <a:avLst/>
          </a:prstGeom>
        </p:spPr>
        <p:txBody>
          <a:bodyPr anchor="t" rtlCol="false" tIns="0" lIns="0" bIns="0" rIns="0">
            <a:spAutoFit/>
          </a:bodyPr>
          <a:lstStyle/>
          <a:p>
            <a:pPr algn="l" marL="574231" indent="-287116" lvl="1">
              <a:lnSpc>
                <a:spcPts val="3457"/>
              </a:lnSpc>
              <a:buFont typeface="Arial"/>
              <a:buChar char="•"/>
            </a:pPr>
            <a:r>
              <a:rPr lang="en-US" sz="2659">
                <a:solidFill>
                  <a:srgbClr val="000000"/>
                </a:solidFill>
                <a:latin typeface="Lato"/>
                <a:ea typeface="Lato"/>
                <a:cs typeface="Lato"/>
                <a:sym typeface="Lato"/>
              </a:rPr>
              <a:t>Doz: 10 mg/kg/doz, 6-8 saatte bir. Maksimum günlük doz 40-60 mg/kg’dır.</a:t>
            </a:r>
          </a:p>
          <a:p>
            <a:pPr algn="l" marL="574231" indent="-287116" lvl="1">
              <a:lnSpc>
                <a:spcPts val="3457"/>
              </a:lnSpc>
              <a:buFont typeface="Arial"/>
              <a:buChar char="•"/>
            </a:pPr>
            <a:r>
              <a:rPr lang="en-US" sz="2659">
                <a:solidFill>
                  <a:srgbClr val="000000"/>
                </a:solidFill>
                <a:latin typeface="Lato"/>
                <a:ea typeface="Lato"/>
                <a:cs typeface="Lato"/>
                <a:sym typeface="Lato"/>
              </a:rPr>
              <a:t>Oral olarak 6 saatte bir, maksimum günlük doz 40 mg/kg/gün'den ya da  2,4 g/gün'e kadardır. </a:t>
            </a:r>
          </a:p>
          <a:p>
            <a:pPr algn="l" marL="574231" indent="-287116" lvl="1">
              <a:lnSpc>
                <a:spcPts val="3457"/>
              </a:lnSpc>
              <a:buFont typeface="Arial"/>
              <a:buChar char="•"/>
            </a:pPr>
            <a:r>
              <a:rPr lang="en-US" sz="2659">
                <a:solidFill>
                  <a:srgbClr val="000000"/>
                </a:solidFill>
                <a:latin typeface="Lato"/>
                <a:ea typeface="Lato"/>
                <a:cs typeface="Lato"/>
                <a:sym typeface="Lato"/>
              </a:rPr>
              <a:t>Etki: Ateş düşürücü etkisi parasetamole göre %50-100 kat daha güçlü olabilir ve etkisi daha uzun süreli olabilir. Oral alımdan sonra &lt;60dk içinde etki, 3-4 saat içinde zirve etki başlar ve 6-8 saat sürer.</a:t>
            </a:r>
          </a:p>
          <a:p>
            <a:pPr algn="l" marL="574231" indent="-287116" lvl="1">
              <a:lnSpc>
                <a:spcPts val="3457"/>
              </a:lnSpc>
              <a:buFont typeface="Arial"/>
              <a:buChar char="•"/>
            </a:pPr>
            <a:r>
              <a:rPr lang="en-US" sz="2659">
                <a:solidFill>
                  <a:srgbClr val="000000"/>
                </a:solidFill>
                <a:latin typeface="Lato"/>
                <a:ea typeface="Lato"/>
                <a:cs typeface="Lato"/>
                <a:sym typeface="Lato"/>
              </a:rPr>
              <a:t>6 aydan küçük çocuklara verilmez</a:t>
            </a:r>
          </a:p>
          <a:p>
            <a:pPr algn="l" marL="574231" indent="-287116" lvl="1">
              <a:lnSpc>
                <a:spcPts val="3457"/>
              </a:lnSpc>
              <a:buFont typeface="Arial"/>
              <a:buChar char="•"/>
            </a:pPr>
            <a:r>
              <a:rPr lang="en-US" sz="2659">
                <a:solidFill>
                  <a:srgbClr val="000000"/>
                </a:solidFill>
                <a:latin typeface="Lato"/>
                <a:ea typeface="Lato"/>
                <a:cs typeface="Lato"/>
                <a:sym typeface="Lato"/>
              </a:rPr>
              <a:t>Böbrek yetmezliği veya dehidratasyon riski olan çocuklarda dikkatli kullanılmalıdır. NSAİİ’ler, hemodinamik değişikliklere yol açarak akut böbrek hasarı gelişimine neden olabilir. Gastrointestinal yan etkiler (ishal, kusma) görülebilir.</a:t>
            </a:r>
          </a:p>
          <a:p>
            <a:pPr algn="l">
              <a:lnSpc>
                <a:spcPts val="3457"/>
              </a:lnSpc>
            </a:pPr>
          </a:p>
        </p:txBody>
      </p:sp>
      <p:sp>
        <p:nvSpPr>
          <p:cNvPr name="TextBox 11" id="11"/>
          <p:cNvSpPr txBox="true"/>
          <p:nvPr/>
        </p:nvSpPr>
        <p:spPr>
          <a:xfrm rot="0">
            <a:off x="7680573" y="611086"/>
            <a:ext cx="2926854" cy="669925"/>
          </a:xfrm>
          <a:prstGeom prst="rect">
            <a:avLst/>
          </a:prstGeom>
        </p:spPr>
        <p:txBody>
          <a:bodyPr anchor="t" rtlCol="false" tIns="0" lIns="0" bIns="0" rIns="0">
            <a:spAutoFit/>
          </a:bodyPr>
          <a:lstStyle/>
          <a:p>
            <a:pPr algn="ctr">
              <a:lnSpc>
                <a:spcPts val="5000"/>
              </a:lnSpc>
              <a:spcBef>
                <a:spcPct val="0"/>
              </a:spcBef>
            </a:pPr>
            <a:r>
              <a:rPr lang="en-US" b="true" sz="5000">
                <a:solidFill>
                  <a:srgbClr val="13324E"/>
                </a:solidFill>
                <a:latin typeface="Lato Bold"/>
                <a:ea typeface="Lato Bold"/>
                <a:cs typeface="Lato Bold"/>
                <a:sym typeface="Lato Bold"/>
              </a:rPr>
              <a:t>İbupr</a:t>
            </a:r>
            <a:r>
              <a:rPr lang="en-US" b="true" sz="5000">
                <a:solidFill>
                  <a:srgbClr val="13324E"/>
                </a:solidFill>
                <a:latin typeface="Lato Bold"/>
                <a:ea typeface="Lato Bold"/>
                <a:cs typeface="Lato Bold"/>
                <a:sym typeface="Lato Bold"/>
              </a:rPr>
              <a:t>ofen:</a:t>
            </a:r>
          </a:p>
        </p:txBody>
      </p:sp>
      <p:sp>
        <p:nvSpPr>
          <p:cNvPr name="TextBox 12" id="12"/>
          <p:cNvSpPr txBox="true"/>
          <p:nvPr/>
        </p:nvSpPr>
        <p:spPr>
          <a:xfrm rot="0">
            <a:off x="7408458" y="2063412"/>
            <a:ext cx="9602088" cy="1021080"/>
          </a:xfrm>
          <a:prstGeom prst="rect">
            <a:avLst/>
          </a:prstGeom>
        </p:spPr>
        <p:txBody>
          <a:bodyPr anchor="t" rtlCol="false" tIns="0" lIns="0" bIns="0" rIns="0">
            <a:spAutoFit/>
          </a:bodyPr>
          <a:lstStyle/>
          <a:p>
            <a:pPr algn="l">
              <a:lnSpc>
                <a:spcPts val="2699"/>
              </a:lnSpc>
              <a:spcBef>
                <a:spcPct val="0"/>
              </a:spcBef>
            </a:pPr>
            <a:r>
              <a:rPr lang="en-US" sz="2699">
                <a:solidFill>
                  <a:srgbClr val="000000"/>
                </a:solidFill>
                <a:latin typeface="Lato"/>
                <a:ea typeface="Lato"/>
                <a:cs typeface="Lato"/>
                <a:sym typeface="Lato"/>
              </a:rPr>
              <a:t>Ateş düşürücü ve antienflamatuar etkinin istendiği (örn. jüvenil artritli çocuklarda) ve iyi hidrate olan ≥6 aylık çocuklar için ilk ateş düşürücü ajan olarak oral ibuprofeni öneriliyor.</a:t>
            </a:r>
          </a:p>
        </p:txBody>
      </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144000" y="4076700"/>
            <a:ext cx="7560270" cy="4457700"/>
          </a:xfrm>
          <a:prstGeom prst="rect">
            <a:avLst/>
          </a:prstGeom>
        </p:spPr>
        <p:txBody>
          <a:bodyPr anchor="t" rtlCol="false" tIns="0" lIns="0" bIns="0" rIns="0">
            <a:spAutoFit/>
          </a:bodyPr>
          <a:lstStyle/>
          <a:p>
            <a:pPr algn="l" marL="647700" indent="-323850" lvl="1">
              <a:lnSpc>
                <a:spcPts val="3900"/>
              </a:lnSpc>
              <a:buFont typeface="Arial"/>
              <a:buChar char="•"/>
            </a:pPr>
            <a:r>
              <a:rPr lang="en-US" sz="3000">
                <a:solidFill>
                  <a:srgbClr val="13324E"/>
                </a:solidFill>
                <a:latin typeface="Lato"/>
                <a:ea typeface="Lato"/>
                <a:cs typeface="Lato"/>
                <a:sym typeface="Lato"/>
              </a:rPr>
              <a:t>P</a:t>
            </a:r>
            <a:r>
              <a:rPr lang="en-US" sz="3000">
                <a:solidFill>
                  <a:srgbClr val="13324E"/>
                </a:solidFill>
                <a:latin typeface="Lato"/>
                <a:ea typeface="Lato"/>
                <a:cs typeface="Lato"/>
                <a:sym typeface="Lato"/>
              </a:rPr>
              <a:t>ediatrik kullanımına ilişkin veriler sınırlıdır. Ketoprofenin 6 aydan küçük bebeklerde ve intravenöz formunun 12 yaş altında kullanımı önerilmemektedir.</a:t>
            </a:r>
          </a:p>
          <a:p>
            <a:pPr algn="l" marL="647700" indent="-323850" lvl="1">
              <a:lnSpc>
                <a:spcPts val="3900"/>
              </a:lnSpc>
              <a:buFont typeface="Arial"/>
              <a:buChar char="•"/>
            </a:pPr>
            <a:r>
              <a:rPr lang="en-US" sz="3000">
                <a:solidFill>
                  <a:srgbClr val="13324E"/>
                </a:solidFill>
                <a:latin typeface="Lato"/>
                <a:ea typeface="Lato"/>
                <a:cs typeface="Lato"/>
                <a:sym typeface="Lato"/>
              </a:rPr>
              <a:t>Metamizol (Novalgine) gibi ilaçlar, agranülositoz, şok, toksik epidermal nekroliz gibi ciddi yan etkileri nedeniyle çocuklarda önerilmemektedir.</a:t>
            </a:r>
          </a:p>
          <a:p>
            <a:pPr algn="l">
              <a:lnSpc>
                <a:spcPts val="3900"/>
              </a:lnSpc>
            </a:pPr>
          </a:p>
        </p:txBody>
      </p:sp>
      <p:sp>
        <p:nvSpPr>
          <p:cNvPr name="TextBox 3" id="3"/>
          <p:cNvSpPr txBox="true"/>
          <p:nvPr/>
        </p:nvSpPr>
        <p:spPr>
          <a:xfrm rot="0">
            <a:off x="1902221" y="1744662"/>
            <a:ext cx="5641794" cy="1631950"/>
          </a:xfrm>
          <a:prstGeom prst="rect">
            <a:avLst/>
          </a:prstGeom>
        </p:spPr>
        <p:txBody>
          <a:bodyPr anchor="t" rtlCol="false" tIns="0" lIns="0" bIns="0" rIns="0">
            <a:spAutoFit/>
          </a:bodyPr>
          <a:lstStyle/>
          <a:p>
            <a:pPr algn="ctr">
              <a:lnSpc>
                <a:spcPts val="6500"/>
              </a:lnSpc>
            </a:pPr>
            <a:r>
              <a:rPr lang="en-US" b="true" sz="5000">
                <a:solidFill>
                  <a:srgbClr val="13324E"/>
                </a:solidFill>
                <a:latin typeface="Lato Bold"/>
                <a:ea typeface="Lato Bold"/>
                <a:cs typeface="Lato Bold"/>
                <a:sym typeface="Lato Bold"/>
              </a:rPr>
              <a:t>Aspir</a:t>
            </a:r>
            <a:r>
              <a:rPr lang="en-US" b="true" sz="5000">
                <a:solidFill>
                  <a:srgbClr val="13324E"/>
                </a:solidFill>
                <a:latin typeface="Lato Bold"/>
                <a:ea typeface="Lato Bold"/>
                <a:cs typeface="Lato Bold"/>
                <a:sym typeface="Lato Bold"/>
              </a:rPr>
              <a:t>in (Asetilsalisilik Asit):</a:t>
            </a:r>
          </a:p>
        </p:txBody>
      </p:sp>
      <p:sp>
        <p:nvSpPr>
          <p:cNvPr name="TextBox 4" id="4"/>
          <p:cNvSpPr txBox="true"/>
          <p:nvPr/>
        </p:nvSpPr>
        <p:spPr>
          <a:xfrm rot="0">
            <a:off x="1602020" y="4552271"/>
            <a:ext cx="7042530" cy="3467100"/>
          </a:xfrm>
          <a:prstGeom prst="rect">
            <a:avLst/>
          </a:prstGeom>
        </p:spPr>
        <p:txBody>
          <a:bodyPr anchor="t" rtlCol="false" tIns="0" lIns="0" bIns="0" rIns="0">
            <a:spAutoFit/>
          </a:bodyPr>
          <a:lstStyle/>
          <a:p>
            <a:pPr algn="l" marL="647700" indent="-323850" lvl="1">
              <a:lnSpc>
                <a:spcPts val="3900"/>
              </a:lnSpc>
              <a:buFont typeface="Arial"/>
              <a:buChar char="•"/>
            </a:pPr>
            <a:r>
              <a:rPr lang="en-US" sz="3000">
                <a:solidFill>
                  <a:srgbClr val="13324E"/>
                </a:solidFill>
                <a:latin typeface="Lato"/>
                <a:ea typeface="Lato"/>
                <a:cs typeface="Lato"/>
                <a:sym typeface="Lato"/>
              </a:rPr>
              <a:t>D</a:t>
            </a:r>
            <a:r>
              <a:rPr lang="en-US" sz="3000">
                <a:solidFill>
                  <a:srgbClr val="13324E"/>
                </a:solidFill>
                <a:latin typeface="Lato"/>
                <a:ea typeface="Lato"/>
                <a:cs typeface="Lato"/>
                <a:sym typeface="Lato"/>
              </a:rPr>
              <a:t>oz: 10-15 mg/kg/doz, 4-6 doz gün (maksimum 4g/gün).</a:t>
            </a:r>
          </a:p>
          <a:p>
            <a:pPr algn="l" marL="647700" indent="-323850" lvl="1">
              <a:lnSpc>
                <a:spcPts val="3900"/>
              </a:lnSpc>
              <a:buFont typeface="Arial"/>
              <a:buChar char="•"/>
            </a:pPr>
            <a:r>
              <a:rPr lang="en-US" sz="3000">
                <a:solidFill>
                  <a:srgbClr val="13324E"/>
                </a:solidFill>
                <a:latin typeface="Lato"/>
                <a:ea typeface="Lato"/>
                <a:cs typeface="Lato"/>
                <a:sym typeface="Lato"/>
              </a:rPr>
              <a:t>Güvenlik: Reye sendromu riski nedeniyle çocuklarda ateş düşürücü olarak kullanımı kontrendikedir.</a:t>
            </a:r>
          </a:p>
          <a:p>
            <a:pPr algn="l">
              <a:lnSpc>
                <a:spcPts val="3900"/>
              </a:lnSpc>
            </a:pPr>
          </a:p>
          <a:p>
            <a:pPr algn="l">
              <a:lnSpc>
                <a:spcPts val="3900"/>
              </a:lnSpc>
            </a:pPr>
          </a:p>
        </p:txBody>
      </p:sp>
      <p:sp>
        <p:nvSpPr>
          <p:cNvPr name="TextBox 5" id="5"/>
          <p:cNvSpPr txBox="true"/>
          <p:nvPr/>
        </p:nvSpPr>
        <p:spPr>
          <a:xfrm rot="0">
            <a:off x="10539844" y="1744662"/>
            <a:ext cx="4768582" cy="1631950"/>
          </a:xfrm>
          <a:prstGeom prst="rect">
            <a:avLst/>
          </a:prstGeom>
        </p:spPr>
        <p:txBody>
          <a:bodyPr anchor="t" rtlCol="false" tIns="0" lIns="0" bIns="0" rIns="0">
            <a:spAutoFit/>
          </a:bodyPr>
          <a:lstStyle/>
          <a:p>
            <a:pPr algn="ctr">
              <a:lnSpc>
                <a:spcPts val="6500"/>
              </a:lnSpc>
            </a:pPr>
            <a:r>
              <a:rPr lang="en-US" b="true" sz="5000">
                <a:solidFill>
                  <a:srgbClr val="13324E"/>
                </a:solidFill>
                <a:latin typeface="Lato Bold"/>
                <a:ea typeface="Lato Bold"/>
                <a:cs typeface="Lato Bold"/>
                <a:sym typeface="Lato Bold"/>
              </a:rPr>
              <a:t>Ke</a:t>
            </a:r>
            <a:r>
              <a:rPr lang="en-US" b="true" sz="5000">
                <a:solidFill>
                  <a:srgbClr val="13324E"/>
                </a:solidFill>
                <a:latin typeface="Lato Bold"/>
                <a:ea typeface="Lato Bold"/>
                <a:cs typeface="Lato Bold"/>
                <a:sym typeface="Lato Bold"/>
              </a:rPr>
              <a:t>toprofen ve Diğer NSAİİ'ler:</a:t>
            </a:r>
          </a:p>
        </p:txBody>
      </p:sp>
      <p:sp>
        <p:nvSpPr>
          <p:cNvPr name="Freeform 6" id="6"/>
          <p:cNvSpPr/>
          <p:nvPr/>
        </p:nvSpPr>
        <p:spPr>
          <a:xfrm flipH="false" flipV="false" rot="2177656">
            <a:off x="-1492993" y="8533062"/>
            <a:ext cx="5043386" cy="4649085"/>
          </a:xfrm>
          <a:custGeom>
            <a:avLst/>
            <a:gdLst/>
            <a:ahLst/>
            <a:cxnLst/>
            <a:rect r="r" b="b" t="t" l="l"/>
            <a:pathLst>
              <a:path h="4649085" w="5043386">
                <a:moveTo>
                  <a:pt x="0" y="0"/>
                </a:moveTo>
                <a:lnTo>
                  <a:pt x="5043386" y="0"/>
                </a:lnTo>
                <a:lnTo>
                  <a:pt x="5043386" y="4649085"/>
                </a:lnTo>
                <a:lnTo>
                  <a:pt x="0" y="46490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true" rot="2177656">
            <a:off x="14737607" y="-2770270"/>
            <a:ext cx="5043386" cy="4649085"/>
          </a:xfrm>
          <a:custGeom>
            <a:avLst/>
            <a:gdLst/>
            <a:ahLst/>
            <a:cxnLst/>
            <a:rect r="r" b="b" t="t" l="l"/>
            <a:pathLst>
              <a:path h="4649085" w="5043386">
                <a:moveTo>
                  <a:pt x="5043386" y="4649085"/>
                </a:moveTo>
                <a:lnTo>
                  <a:pt x="0" y="4649085"/>
                </a:lnTo>
                <a:lnTo>
                  <a:pt x="0" y="0"/>
                </a:lnTo>
                <a:lnTo>
                  <a:pt x="5043386" y="0"/>
                </a:lnTo>
                <a:lnTo>
                  <a:pt x="5043386" y="4649085"/>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10622449">
            <a:off x="14786764" y="7450608"/>
            <a:ext cx="6317707" cy="5731883"/>
          </a:xfrm>
          <a:custGeom>
            <a:avLst/>
            <a:gdLst/>
            <a:ahLst/>
            <a:cxnLst/>
            <a:rect r="r" b="b" t="t" l="l"/>
            <a:pathLst>
              <a:path h="5731883" w="6317707">
                <a:moveTo>
                  <a:pt x="0" y="0"/>
                </a:moveTo>
                <a:lnTo>
                  <a:pt x="6317707" y="0"/>
                </a:lnTo>
                <a:lnTo>
                  <a:pt x="6317707" y="5731883"/>
                </a:lnTo>
                <a:lnTo>
                  <a:pt x="0" y="57318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1312418">
            <a:off x="-3158853" y="-1837241"/>
            <a:ext cx="6317707" cy="5731883"/>
          </a:xfrm>
          <a:custGeom>
            <a:avLst/>
            <a:gdLst/>
            <a:ahLst/>
            <a:cxnLst/>
            <a:rect r="r" b="b" t="t" l="l"/>
            <a:pathLst>
              <a:path h="5731883" w="6317707">
                <a:moveTo>
                  <a:pt x="0" y="0"/>
                </a:moveTo>
                <a:lnTo>
                  <a:pt x="6317706" y="0"/>
                </a:lnTo>
                <a:lnTo>
                  <a:pt x="6317706" y="5731882"/>
                </a:lnTo>
                <a:lnTo>
                  <a:pt x="0" y="57318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transition spd="fast">
    <p:fade/>
  </p:transition>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639106" y="7476383"/>
            <a:ext cx="9009788" cy="576308"/>
          </a:xfrm>
          <a:prstGeom prst="rect">
            <a:avLst/>
          </a:prstGeom>
        </p:spPr>
        <p:txBody>
          <a:bodyPr anchor="t" rtlCol="false" tIns="0" lIns="0" bIns="0" rIns="0">
            <a:spAutoFit/>
          </a:bodyPr>
          <a:lstStyle/>
          <a:p>
            <a:pPr algn="ctr">
              <a:lnSpc>
                <a:spcPts val="4314"/>
              </a:lnSpc>
            </a:pPr>
            <a:r>
              <a:rPr lang="en-US" sz="4314">
                <a:solidFill>
                  <a:srgbClr val="13324E"/>
                </a:solidFill>
                <a:latin typeface="Lato"/>
                <a:ea typeface="Lato"/>
                <a:cs typeface="Lato"/>
                <a:sym typeface="Lato"/>
              </a:rPr>
              <a:t>İnt. Dr. Ahmet GEZMEN</a:t>
            </a:r>
          </a:p>
        </p:txBody>
      </p:sp>
      <p:sp>
        <p:nvSpPr>
          <p:cNvPr name="Freeform 3" id="3"/>
          <p:cNvSpPr/>
          <p:nvPr/>
        </p:nvSpPr>
        <p:spPr>
          <a:xfrm flipH="true" flipV="true" rot="5135768">
            <a:off x="14336197" y="-2420602"/>
            <a:ext cx="8164637" cy="7526311"/>
          </a:xfrm>
          <a:custGeom>
            <a:avLst/>
            <a:gdLst/>
            <a:ahLst/>
            <a:cxnLst/>
            <a:rect r="r" b="b" t="t" l="l"/>
            <a:pathLst>
              <a:path h="7526311" w="8164637">
                <a:moveTo>
                  <a:pt x="8164637" y="7526311"/>
                </a:moveTo>
                <a:lnTo>
                  <a:pt x="0" y="7526311"/>
                </a:lnTo>
                <a:lnTo>
                  <a:pt x="0" y="0"/>
                </a:lnTo>
                <a:lnTo>
                  <a:pt x="8164637" y="0"/>
                </a:lnTo>
                <a:lnTo>
                  <a:pt x="8164637" y="752631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135768">
            <a:off x="-3508723" y="6297846"/>
            <a:ext cx="8164637" cy="7526311"/>
          </a:xfrm>
          <a:custGeom>
            <a:avLst/>
            <a:gdLst/>
            <a:ahLst/>
            <a:cxnLst/>
            <a:rect r="r" b="b" t="t" l="l"/>
            <a:pathLst>
              <a:path h="7526311" w="8164637">
                <a:moveTo>
                  <a:pt x="0" y="0"/>
                </a:moveTo>
                <a:lnTo>
                  <a:pt x="8164637" y="0"/>
                </a:lnTo>
                <a:lnTo>
                  <a:pt x="8164637" y="7526311"/>
                </a:lnTo>
                <a:lnTo>
                  <a:pt x="0" y="75263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231883" y="4426664"/>
            <a:ext cx="15824235" cy="1770732"/>
          </a:xfrm>
          <a:prstGeom prst="rect">
            <a:avLst/>
          </a:prstGeom>
        </p:spPr>
        <p:txBody>
          <a:bodyPr anchor="t" rtlCol="false" tIns="0" lIns="0" bIns="0" rIns="0">
            <a:spAutoFit/>
          </a:bodyPr>
          <a:lstStyle/>
          <a:p>
            <a:pPr algn="ctr">
              <a:lnSpc>
                <a:spcPts val="12435"/>
              </a:lnSpc>
            </a:pPr>
            <a:r>
              <a:rPr lang="en-US" sz="15544">
                <a:solidFill>
                  <a:srgbClr val="13324E"/>
                </a:solidFill>
                <a:latin typeface="Lato"/>
                <a:ea typeface="Lato"/>
                <a:cs typeface="Lato"/>
                <a:sym typeface="Lato"/>
              </a:rPr>
              <a:t>TEŞEKKÜRLER</a:t>
            </a:r>
          </a:p>
        </p:txBody>
      </p:sp>
      <p:sp>
        <p:nvSpPr>
          <p:cNvPr name="TextBox 6" id="6"/>
          <p:cNvSpPr txBox="true"/>
          <p:nvPr/>
        </p:nvSpPr>
        <p:spPr>
          <a:xfrm rot="0">
            <a:off x="4089446" y="1638466"/>
            <a:ext cx="10109107" cy="576308"/>
          </a:xfrm>
          <a:prstGeom prst="rect">
            <a:avLst/>
          </a:prstGeom>
        </p:spPr>
        <p:txBody>
          <a:bodyPr anchor="t" rtlCol="false" tIns="0" lIns="0" bIns="0" rIns="0">
            <a:spAutoFit/>
          </a:bodyPr>
          <a:lstStyle/>
          <a:p>
            <a:pPr algn="ctr">
              <a:lnSpc>
                <a:spcPts val="4314"/>
              </a:lnSpc>
            </a:pPr>
            <a:r>
              <a:rPr lang="en-US" sz="4314">
                <a:solidFill>
                  <a:srgbClr val="13324E"/>
                </a:solidFill>
                <a:latin typeface="Lato"/>
                <a:ea typeface="Lato"/>
                <a:cs typeface="Lato"/>
                <a:sym typeface="Lato"/>
              </a:rPr>
              <a:t>İzmir Demokrasi Üniversitesi</a:t>
            </a:r>
            <a:r>
              <a:rPr lang="en-US" sz="4314">
                <a:solidFill>
                  <a:srgbClr val="13324E"/>
                </a:solidFill>
                <a:latin typeface="Lato"/>
                <a:ea typeface="Lato"/>
                <a:cs typeface="Lato"/>
                <a:sym typeface="Lato"/>
              </a:rPr>
              <a:t> | 2025</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67850">
            <a:off x="-2785818" y="6599392"/>
            <a:ext cx="7277509" cy="6708540"/>
          </a:xfrm>
          <a:custGeom>
            <a:avLst/>
            <a:gdLst/>
            <a:ahLst/>
            <a:cxnLst/>
            <a:rect r="r" b="b" t="t" l="l"/>
            <a:pathLst>
              <a:path h="6708540" w="7277509">
                <a:moveTo>
                  <a:pt x="0" y="0"/>
                </a:moveTo>
                <a:lnTo>
                  <a:pt x="7277509" y="0"/>
                </a:lnTo>
                <a:lnTo>
                  <a:pt x="7277509"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3394466" y="-3645405"/>
            <a:ext cx="9146448" cy="8431362"/>
          </a:xfrm>
          <a:custGeom>
            <a:avLst/>
            <a:gdLst/>
            <a:ahLst/>
            <a:cxnLst/>
            <a:rect r="r" b="b" t="t" l="l"/>
            <a:pathLst>
              <a:path h="8431362" w="9146448">
                <a:moveTo>
                  <a:pt x="9146448" y="8431362"/>
                </a:moveTo>
                <a:lnTo>
                  <a:pt x="0" y="8431362"/>
                </a:lnTo>
                <a:lnTo>
                  <a:pt x="0" y="0"/>
                </a:lnTo>
                <a:lnTo>
                  <a:pt x="9146448" y="0"/>
                </a:lnTo>
                <a:lnTo>
                  <a:pt x="9146448" y="843136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622449">
            <a:off x="12680893" y="6402748"/>
            <a:ext cx="7173321" cy="6508158"/>
          </a:xfrm>
          <a:custGeom>
            <a:avLst/>
            <a:gdLst/>
            <a:ahLst/>
            <a:cxnLst/>
            <a:rect r="r" b="b" t="t" l="l"/>
            <a:pathLst>
              <a:path h="6508158" w="7173321">
                <a:moveTo>
                  <a:pt x="0" y="0"/>
                </a:moveTo>
                <a:lnTo>
                  <a:pt x="7173321" y="0"/>
                </a:lnTo>
                <a:lnTo>
                  <a:pt x="7173321" y="6508159"/>
                </a:lnTo>
                <a:lnTo>
                  <a:pt x="0" y="6508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312418">
            <a:off x="-3808435" y="-2850763"/>
            <a:ext cx="8551923" cy="7758926"/>
          </a:xfrm>
          <a:custGeom>
            <a:avLst/>
            <a:gdLst/>
            <a:ahLst/>
            <a:cxnLst/>
            <a:rect r="r" b="b" t="t" l="l"/>
            <a:pathLst>
              <a:path h="7758926" w="8551923">
                <a:moveTo>
                  <a:pt x="0" y="0"/>
                </a:moveTo>
                <a:lnTo>
                  <a:pt x="8551922" y="0"/>
                </a:lnTo>
                <a:lnTo>
                  <a:pt x="8551922"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899507" y="3581569"/>
            <a:ext cx="14488986" cy="3232304"/>
          </a:xfrm>
          <a:prstGeom prst="rect">
            <a:avLst/>
          </a:prstGeom>
        </p:spPr>
        <p:txBody>
          <a:bodyPr anchor="t" rtlCol="false" tIns="0" lIns="0" bIns="0" rIns="0">
            <a:spAutoFit/>
          </a:bodyPr>
          <a:lstStyle/>
          <a:p>
            <a:pPr algn="l">
              <a:lnSpc>
                <a:spcPts val="4256"/>
              </a:lnSpc>
              <a:spcBef>
                <a:spcPct val="0"/>
              </a:spcBef>
            </a:pPr>
            <a:r>
              <a:rPr lang="en-US" sz="4256">
                <a:solidFill>
                  <a:srgbClr val="000000"/>
                </a:solidFill>
                <a:latin typeface="Lato"/>
                <a:ea typeface="Lato"/>
                <a:cs typeface="Lato"/>
                <a:sym typeface="Lato"/>
              </a:rPr>
              <a:t>Ateş, çocukluk çağında en sık karşılaşılan semptomlardan biridir ve acil servis başvurularının önemli bir kısmını oluşturur. </a:t>
            </a:r>
          </a:p>
          <a:p>
            <a:pPr algn="l">
              <a:lnSpc>
                <a:spcPts val="4256"/>
              </a:lnSpc>
              <a:spcBef>
                <a:spcPct val="0"/>
              </a:spcBef>
            </a:pPr>
          </a:p>
          <a:p>
            <a:pPr algn="l">
              <a:lnSpc>
                <a:spcPts val="4256"/>
              </a:lnSpc>
              <a:spcBef>
                <a:spcPct val="0"/>
              </a:spcBef>
            </a:pPr>
            <a:r>
              <a:rPr lang="en-US" sz="4256">
                <a:solidFill>
                  <a:srgbClr val="000000"/>
                </a:solidFill>
                <a:latin typeface="Lato"/>
                <a:ea typeface="Lato"/>
                <a:cs typeface="Lato"/>
                <a:sym typeface="Lato"/>
              </a:rPr>
              <a:t>Ebeveynler için endişe kaynağı olan ateş, doğru değerlendirme ve yönetim gerektiren bir durumdur. </a:t>
            </a:r>
          </a:p>
        </p:txBody>
      </p:sp>
      <p:sp>
        <p:nvSpPr>
          <p:cNvPr name="TextBox 7" id="7"/>
          <p:cNvSpPr txBox="true"/>
          <p:nvPr/>
        </p:nvSpPr>
        <p:spPr>
          <a:xfrm rot="0">
            <a:off x="7947794" y="940471"/>
            <a:ext cx="2392412" cy="1234154"/>
          </a:xfrm>
          <a:prstGeom prst="rect">
            <a:avLst/>
          </a:prstGeom>
        </p:spPr>
        <p:txBody>
          <a:bodyPr anchor="t" rtlCol="false" tIns="0" lIns="0" bIns="0" rIns="0">
            <a:spAutoFit/>
          </a:bodyPr>
          <a:lstStyle/>
          <a:p>
            <a:pPr algn="ctr">
              <a:lnSpc>
                <a:spcPts val="9213"/>
              </a:lnSpc>
              <a:spcBef>
                <a:spcPct val="0"/>
              </a:spcBef>
            </a:pPr>
            <a:r>
              <a:rPr lang="en-US" b="true" sz="9213">
                <a:solidFill>
                  <a:srgbClr val="13324E"/>
                </a:solidFill>
                <a:latin typeface="Lato Bold"/>
                <a:ea typeface="Lato Bold"/>
                <a:cs typeface="Lato Bold"/>
                <a:sym typeface="Lato Bold"/>
              </a:rPr>
              <a:t>Giriş</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586616">
            <a:off x="-3965762" y="7692857"/>
            <a:ext cx="7277509" cy="6708540"/>
          </a:xfrm>
          <a:custGeom>
            <a:avLst/>
            <a:gdLst/>
            <a:ahLst/>
            <a:cxnLst/>
            <a:rect r="r" b="b" t="t" l="l"/>
            <a:pathLst>
              <a:path h="6708540" w="7277509">
                <a:moveTo>
                  <a:pt x="0" y="0"/>
                </a:moveTo>
                <a:lnTo>
                  <a:pt x="7277509" y="0"/>
                </a:lnTo>
                <a:lnTo>
                  <a:pt x="7277509"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5432769" y="-4940577"/>
            <a:ext cx="9146448" cy="8431362"/>
          </a:xfrm>
          <a:custGeom>
            <a:avLst/>
            <a:gdLst/>
            <a:ahLst/>
            <a:cxnLst/>
            <a:rect r="r" b="b" t="t" l="l"/>
            <a:pathLst>
              <a:path h="8431362" w="9146448">
                <a:moveTo>
                  <a:pt x="9146449" y="8431362"/>
                </a:moveTo>
                <a:lnTo>
                  <a:pt x="0" y="8431362"/>
                </a:lnTo>
                <a:lnTo>
                  <a:pt x="0" y="0"/>
                </a:lnTo>
                <a:lnTo>
                  <a:pt x="9146449" y="0"/>
                </a:lnTo>
                <a:lnTo>
                  <a:pt x="9146449" y="843136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9304947">
            <a:off x="13972927" y="9014324"/>
            <a:ext cx="7173321" cy="6508158"/>
          </a:xfrm>
          <a:custGeom>
            <a:avLst/>
            <a:gdLst/>
            <a:ahLst/>
            <a:cxnLst/>
            <a:rect r="r" b="b" t="t" l="l"/>
            <a:pathLst>
              <a:path h="6508158" w="7173321">
                <a:moveTo>
                  <a:pt x="0" y="0"/>
                </a:moveTo>
                <a:lnTo>
                  <a:pt x="7173321" y="0"/>
                </a:lnTo>
                <a:lnTo>
                  <a:pt x="7173321" y="6508159"/>
                </a:lnTo>
                <a:lnTo>
                  <a:pt x="0" y="6508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749833">
            <a:off x="-4668345" y="-4262713"/>
            <a:ext cx="8551923" cy="7758926"/>
          </a:xfrm>
          <a:custGeom>
            <a:avLst/>
            <a:gdLst/>
            <a:ahLst/>
            <a:cxnLst/>
            <a:rect r="r" b="b" t="t" l="l"/>
            <a:pathLst>
              <a:path h="7758926" w="8551923">
                <a:moveTo>
                  <a:pt x="0" y="0"/>
                </a:moveTo>
                <a:lnTo>
                  <a:pt x="8551923" y="0"/>
                </a:lnTo>
                <a:lnTo>
                  <a:pt x="8551923"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6375722" y="492585"/>
            <a:ext cx="5536555" cy="1234154"/>
          </a:xfrm>
          <a:prstGeom prst="rect">
            <a:avLst/>
          </a:prstGeom>
        </p:spPr>
        <p:txBody>
          <a:bodyPr anchor="t" rtlCol="false" tIns="0" lIns="0" bIns="0" rIns="0">
            <a:spAutoFit/>
          </a:bodyPr>
          <a:lstStyle/>
          <a:p>
            <a:pPr algn="ctr">
              <a:lnSpc>
                <a:spcPts val="9213"/>
              </a:lnSpc>
              <a:spcBef>
                <a:spcPct val="0"/>
              </a:spcBef>
            </a:pPr>
            <a:r>
              <a:rPr lang="en-US" b="true" sz="9213">
                <a:solidFill>
                  <a:srgbClr val="13324E"/>
                </a:solidFill>
                <a:latin typeface="Lato Bold"/>
                <a:ea typeface="Lato Bold"/>
                <a:cs typeface="Lato Bold"/>
                <a:sym typeface="Lato Bold"/>
              </a:rPr>
              <a:t>Ateş Nedir</a:t>
            </a:r>
          </a:p>
        </p:txBody>
      </p:sp>
      <p:sp>
        <p:nvSpPr>
          <p:cNvPr name="TextBox 7" id="7"/>
          <p:cNvSpPr txBox="true"/>
          <p:nvPr/>
        </p:nvSpPr>
        <p:spPr>
          <a:xfrm rot="0">
            <a:off x="753666" y="3536134"/>
            <a:ext cx="17534334" cy="3833858"/>
          </a:xfrm>
          <a:prstGeom prst="rect">
            <a:avLst/>
          </a:prstGeom>
        </p:spPr>
        <p:txBody>
          <a:bodyPr anchor="t" rtlCol="false" tIns="0" lIns="0" bIns="0" rIns="0">
            <a:spAutoFit/>
          </a:bodyPr>
          <a:lstStyle/>
          <a:p>
            <a:pPr algn="l">
              <a:lnSpc>
                <a:spcPts val="4314"/>
              </a:lnSpc>
            </a:pPr>
            <a:r>
              <a:rPr lang="en-US" sz="4314">
                <a:solidFill>
                  <a:srgbClr val="000000"/>
                </a:solidFill>
                <a:latin typeface="Lato"/>
                <a:ea typeface="Lato"/>
                <a:cs typeface="Lato"/>
                <a:sym typeface="Lato"/>
              </a:rPr>
              <a:t>Konağın mikroorganizmalar ya da patojen/yabancı maddelere karşı geliştirdiği vücut ısı yüksekliği</a:t>
            </a:r>
          </a:p>
          <a:p>
            <a:pPr algn="l">
              <a:lnSpc>
                <a:spcPts val="4314"/>
              </a:lnSpc>
            </a:pPr>
          </a:p>
          <a:p>
            <a:pPr algn="l" marL="931454" indent="-465727" lvl="1">
              <a:lnSpc>
                <a:spcPts val="4314"/>
              </a:lnSpc>
              <a:buFont typeface="Arial"/>
              <a:buChar char="•"/>
            </a:pPr>
            <a:r>
              <a:rPr lang="en-US" sz="4314">
                <a:solidFill>
                  <a:srgbClr val="000000"/>
                </a:solidFill>
                <a:latin typeface="Lato"/>
                <a:ea typeface="Lato"/>
                <a:cs typeface="Lato"/>
                <a:sym typeface="Lato"/>
              </a:rPr>
              <a:t>&gt;37.5-38.3°C</a:t>
            </a:r>
          </a:p>
          <a:p>
            <a:pPr algn="l" marL="931454" indent="-465727" lvl="1">
              <a:lnSpc>
                <a:spcPts val="4314"/>
              </a:lnSpc>
              <a:buFont typeface="Arial"/>
              <a:buChar char="•"/>
            </a:pPr>
            <a:r>
              <a:rPr lang="en-US" sz="4314">
                <a:solidFill>
                  <a:srgbClr val="000000"/>
                </a:solidFill>
                <a:latin typeface="Lato"/>
                <a:ea typeface="Lato"/>
                <a:cs typeface="Lato"/>
                <a:sym typeface="Lato"/>
              </a:rPr>
              <a:t>Akut faz yanıtı</a:t>
            </a:r>
          </a:p>
          <a:p>
            <a:pPr algn="l" marL="931454" indent="-465727" lvl="1">
              <a:lnSpc>
                <a:spcPts val="4314"/>
              </a:lnSpc>
              <a:buFont typeface="Arial"/>
              <a:buChar char="•"/>
            </a:pPr>
            <a:r>
              <a:rPr lang="en-US" sz="4314">
                <a:solidFill>
                  <a:srgbClr val="000000"/>
                </a:solidFill>
                <a:latin typeface="Lato"/>
                <a:ea typeface="Lato"/>
                <a:cs typeface="Lato"/>
                <a:sym typeface="Lato"/>
              </a:rPr>
              <a:t>Anoreksi, uykusuzluk, glukagon, insülin, ACTH, kortizol,</a:t>
            </a:r>
          </a:p>
          <a:p>
            <a:pPr algn="l" marL="931454" indent="-465727" lvl="1">
              <a:lnSpc>
                <a:spcPts val="4314"/>
              </a:lnSpc>
              <a:buFont typeface="Arial"/>
              <a:buChar char="•"/>
            </a:pPr>
            <a:r>
              <a:rPr lang="en-US" sz="4314">
                <a:solidFill>
                  <a:srgbClr val="000000"/>
                </a:solidFill>
                <a:latin typeface="Lato"/>
                <a:ea typeface="Lato"/>
                <a:cs typeface="Lato"/>
                <a:sym typeface="Lato"/>
              </a:rPr>
              <a:t>katekolaminler, GH, TSH, tiroksin,</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70984">
            <a:off x="-1263815" y="8828467"/>
            <a:ext cx="7277509" cy="6708540"/>
          </a:xfrm>
          <a:custGeom>
            <a:avLst/>
            <a:gdLst/>
            <a:ahLst/>
            <a:cxnLst/>
            <a:rect r="r" b="b" t="t" l="l"/>
            <a:pathLst>
              <a:path h="6708540" w="7277509">
                <a:moveTo>
                  <a:pt x="0" y="0"/>
                </a:moveTo>
                <a:lnTo>
                  <a:pt x="7277508" y="0"/>
                </a:lnTo>
                <a:lnTo>
                  <a:pt x="7277508"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950660">
            <a:off x="12113230" y="-6722106"/>
            <a:ext cx="9146448" cy="8431362"/>
          </a:xfrm>
          <a:custGeom>
            <a:avLst/>
            <a:gdLst/>
            <a:ahLst/>
            <a:cxnLst/>
            <a:rect r="r" b="b" t="t" l="l"/>
            <a:pathLst>
              <a:path h="8431362" w="9146448">
                <a:moveTo>
                  <a:pt x="9146449" y="8431363"/>
                </a:moveTo>
                <a:lnTo>
                  <a:pt x="0" y="8431363"/>
                </a:lnTo>
                <a:lnTo>
                  <a:pt x="0" y="0"/>
                </a:lnTo>
                <a:lnTo>
                  <a:pt x="9146449" y="0"/>
                </a:lnTo>
                <a:lnTo>
                  <a:pt x="9146449"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48275">
            <a:off x="12297396" y="8138815"/>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241664">
            <a:off x="-2190559" y="-4735237"/>
            <a:ext cx="8551923" cy="7758926"/>
          </a:xfrm>
          <a:custGeom>
            <a:avLst/>
            <a:gdLst/>
            <a:ahLst/>
            <a:cxnLst/>
            <a:rect r="r" b="b" t="t" l="l"/>
            <a:pathLst>
              <a:path h="7758926" w="8551923">
                <a:moveTo>
                  <a:pt x="0" y="0"/>
                </a:moveTo>
                <a:lnTo>
                  <a:pt x="8551923" y="0"/>
                </a:lnTo>
                <a:lnTo>
                  <a:pt x="8551923" y="7758927"/>
                </a:lnTo>
                <a:lnTo>
                  <a:pt x="0" y="77589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282317" y="3246210"/>
            <a:ext cx="15100183" cy="5263515"/>
          </a:xfrm>
          <a:prstGeom prst="rect">
            <a:avLst/>
          </a:prstGeom>
        </p:spPr>
        <p:txBody>
          <a:bodyPr anchor="t" rtlCol="false" tIns="0" lIns="0" bIns="0" rIns="0">
            <a:spAutoFit/>
          </a:bodyPr>
          <a:lstStyle/>
          <a:p>
            <a:pPr algn="l" marL="647697" indent="-323848" lvl="1">
              <a:lnSpc>
                <a:spcPts val="3479"/>
              </a:lnSpc>
              <a:buFont typeface="Arial"/>
              <a:buChar char="•"/>
            </a:pPr>
            <a:r>
              <a:rPr lang="en-US" b="true" sz="2999">
                <a:solidFill>
                  <a:srgbClr val="000000"/>
                </a:solidFill>
                <a:latin typeface="Lato Bold"/>
                <a:ea typeface="Lato Bold"/>
                <a:cs typeface="Lato Bold"/>
                <a:sym typeface="Lato Bold"/>
              </a:rPr>
              <a:t>Rektal:</a:t>
            </a:r>
            <a:r>
              <a:rPr lang="en-US" sz="2999">
                <a:solidFill>
                  <a:srgbClr val="000000"/>
                </a:solidFill>
                <a:latin typeface="Lato"/>
                <a:ea typeface="Lato"/>
                <a:cs typeface="Lato"/>
                <a:sym typeface="Lato"/>
              </a:rPr>
              <a:t> En doğru sonuçları verir, ancak invaziv olması ve enfeksiyon riski nedeniyle yenidoğan ve nötropenik hastalarda rutin kullanımı önerilmez. Özellikle 3 aydan küçük bebeklerde ciddi enfeksiyon riskini değerlendirmede referans kabul edilir.</a:t>
            </a:r>
          </a:p>
          <a:p>
            <a:pPr algn="l" marL="647697" indent="-323848" lvl="1">
              <a:lnSpc>
                <a:spcPts val="3479"/>
              </a:lnSpc>
              <a:buFont typeface="Arial"/>
              <a:buChar char="•"/>
            </a:pPr>
            <a:r>
              <a:rPr lang="en-US" b="true" sz="2999">
                <a:solidFill>
                  <a:srgbClr val="000000"/>
                </a:solidFill>
                <a:latin typeface="Lato Bold"/>
                <a:ea typeface="Lato Bold"/>
                <a:cs typeface="Lato Bold"/>
                <a:sym typeface="Lato Bold"/>
              </a:rPr>
              <a:t>Aksiller (Koltuk Altı): </a:t>
            </a:r>
            <a:r>
              <a:rPr lang="en-US" sz="2999">
                <a:solidFill>
                  <a:srgbClr val="000000"/>
                </a:solidFill>
                <a:latin typeface="Lato"/>
                <a:ea typeface="Lato"/>
                <a:cs typeface="Lato"/>
                <a:sym typeface="Lato"/>
              </a:rPr>
              <a:t>En sık kullanılan yöntemdir. Dijital termometreler ile güvenilir sonuçlar verir. Yenidoğanlarda ve 4 haftadan küçük bebeklerde önerilen yöntemdir.</a:t>
            </a:r>
          </a:p>
          <a:p>
            <a:pPr algn="l" marL="647697" indent="-323848" lvl="1">
              <a:lnSpc>
                <a:spcPts val="3479"/>
              </a:lnSpc>
              <a:buFont typeface="Arial"/>
              <a:buChar char="•"/>
            </a:pPr>
            <a:r>
              <a:rPr lang="en-US" b="true" sz="2999">
                <a:solidFill>
                  <a:srgbClr val="000000"/>
                </a:solidFill>
                <a:latin typeface="Lato Bold"/>
                <a:ea typeface="Lato Bold"/>
                <a:cs typeface="Lato Bold"/>
                <a:sym typeface="Lato Bold"/>
              </a:rPr>
              <a:t>Oral (Ağız): </a:t>
            </a:r>
            <a:r>
              <a:rPr lang="en-US" sz="2999">
                <a:solidFill>
                  <a:srgbClr val="000000"/>
                </a:solidFill>
                <a:latin typeface="Lato"/>
                <a:ea typeface="Lato"/>
                <a:cs typeface="Lato"/>
                <a:sym typeface="Lato"/>
              </a:rPr>
              <a:t>Koopere olabilen 4-5 yaş üzeri çocuklarda kullanılabilir. Yemek veya içecek tüketimi gibi faktörlerden etkilenebilir.</a:t>
            </a:r>
          </a:p>
          <a:p>
            <a:pPr algn="l" marL="647697" indent="-323848" lvl="1">
              <a:lnSpc>
                <a:spcPts val="3479"/>
              </a:lnSpc>
              <a:buFont typeface="Arial"/>
              <a:buChar char="•"/>
            </a:pPr>
            <a:r>
              <a:rPr lang="en-US" b="true" sz="2999">
                <a:solidFill>
                  <a:srgbClr val="000000"/>
                </a:solidFill>
                <a:latin typeface="Lato Bold"/>
                <a:ea typeface="Lato Bold"/>
                <a:cs typeface="Lato Bold"/>
                <a:sym typeface="Lato Bold"/>
              </a:rPr>
              <a:t>Timpanik (Kulak):</a:t>
            </a:r>
            <a:r>
              <a:rPr lang="en-US" sz="2999">
                <a:solidFill>
                  <a:srgbClr val="000000"/>
                </a:solidFill>
                <a:latin typeface="Lato"/>
                <a:ea typeface="Lato"/>
                <a:cs typeface="Lato"/>
                <a:sym typeface="Lato"/>
              </a:rPr>
              <a:t> Hızlı ve pratik bir yöntemdir. Ancak, dış kulak yolunun anatomik yapısı ve buşon varlığı gibi faktörler ölçüm güvenilirliğini etkileyebilir. Özellikle 6 aydan küçük çocuklarda güvenilirliği düşüktür.</a:t>
            </a:r>
          </a:p>
          <a:p>
            <a:pPr algn="l" marL="647697" indent="-323848" lvl="1">
              <a:lnSpc>
                <a:spcPts val="3479"/>
              </a:lnSpc>
              <a:buFont typeface="Arial"/>
              <a:buChar char="•"/>
            </a:pPr>
            <a:r>
              <a:rPr lang="en-US" b="true" sz="2999">
                <a:solidFill>
                  <a:srgbClr val="000000"/>
                </a:solidFill>
                <a:latin typeface="Lato Bold"/>
                <a:ea typeface="Lato Bold"/>
                <a:cs typeface="Lato Bold"/>
                <a:sym typeface="Lato Bold"/>
              </a:rPr>
              <a:t>Temassız Kızılötesi (Alın): </a:t>
            </a:r>
            <a:r>
              <a:rPr lang="en-US" sz="2999">
                <a:solidFill>
                  <a:srgbClr val="000000"/>
                </a:solidFill>
                <a:latin typeface="Lato"/>
                <a:ea typeface="Lato"/>
                <a:cs typeface="Lato"/>
                <a:sym typeface="Lato"/>
              </a:rPr>
              <a:t>Hızlı ve non-invazivdir. Tarama amaçlı kullanılabilir ancak kor vücut ısısını yansıtmada yeterli olmayabilir.</a:t>
            </a:r>
          </a:p>
        </p:txBody>
      </p:sp>
      <p:sp>
        <p:nvSpPr>
          <p:cNvPr name="TextBox 7" id="7"/>
          <p:cNvSpPr txBox="true"/>
          <p:nvPr/>
        </p:nvSpPr>
        <p:spPr>
          <a:xfrm rot="0">
            <a:off x="1593908" y="1305667"/>
            <a:ext cx="15100183" cy="7642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Ölçüm Yöntemleri</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67850">
            <a:off x="-2785818" y="6599392"/>
            <a:ext cx="7277509" cy="6708540"/>
          </a:xfrm>
          <a:custGeom>
            <a:avLst/>
            <a:gdLst/>
            <a:ahLst/>
            <a:cxnLst/>
            <a:rect r="r" b="b" t="t" l="l"/>
            <a:pathLst>
              <a:path h="6708540" w="7277509">
                <a:moveTo>
                  <a:pt x="0" y="0"/>
                </a:moveTo>
                <a:lnTo>
                  <a:pt x="7277509" y="0"/>
                </a:lnTo>
                <a:lnTo>
                  <a:pt x="7277509"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3394466" y="-3282620"/>
            <a:ext cx="9146448" cy="8431362"/>
          </a:xfrm>
          <a:custGeom>
            <a:avLst/>
            <a:gdLst/>
            <a:ahLst/>
            <a:cxnLst/>
            <a:rect r="r" b="b" t="t" l="l"/>
            <a:pathLst>
              <a:path h="8431362" w="9146448">
                <a:moveTo>
                  <a:pt x="9146448" y="8431363"/>
                </a:moveTo>
                <a:lnTo>
                  <a:pt x="0" y="8431363"/>
                </a:lnTo>
                <a:lnTo>
                  <a:pt x="0" y="0"/>
                </a:lnTo>
                <a:lnTo>
                  <a:pt x="9146448" y="0"/>
                </a:lnTo>
                <a:lnTo>
                  <a:pt x="9146448"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622449">
            <a:off x="12009774" y="5813866"/>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312418">
            <a:off x="-2861678" y="-2326398"/>
            <a:ext cx="8551923" cy="7758926"/>
          </a:xfrm>
          <a:custGeom>
            <a:avLst/>
            <a:gdLst/>
            <a:ahLst/>
            <a:cxnLst/>
            <a:rect r="r" b="b" t="t" l="l"/>
            <a:pathLst>
              <a:path h="7758926" w="8551923">
                <a:moveTo>
                  <a:pt x="0" y="0"/>
                </a:moveTo>
                <a:lnTo>
                  <a:pt x="8551923" y="0"/>
                </a:lnTo>
                <a:lnTo>
                  <a:pt x="8551923"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Object 6" id="6"/>
          <p:cNvGraphicFramePr/>
          <p:nvPr/>
        </p:nvGraphicFramePr>
        <p:xfrm>
          <a:off x="5350922" y="3006206"/>
          <a:ext cx="7586157" cy="4274588"/>
        </p:xfrm>
        <a:graphic>
          <a:graphicData uri="http://schemas.openxmlformats.org/presentationml/2006/ole">
            <p:oleObj imgW="9105900" imgH="5791200" r:id="rId7" progId="Excel.Sheet.12" name="Worksheet">
              <p:embed/>
              <p:pic>
                <p:nvPicPr>
                  <p:cNvPr name="" id="0"/>
                  <p:cNvPicPr/>
                  <p:nvPr/>
                </p:nvPicPr>
                <p:blipFill>
                  <a:blip r:embed="rId6"/>
                  <a:stretch>
                    <a:fillRect/>
                  </a:stretch>
                </p:blipFill>
                <p:spPr>
                  <a:xfrm>
                    <a:off x="1270000" y="1270000"/>
                    <a:ext cx="1270000" cy="1270000"/>
                  </a:xfrm>
                  <a:prstGeom prst="rect"/>
                </p:spPr>
              </p:pic>
            </p:oleObj>
          </a:graphicData>
        </a:graphic>
      </p:graphicFrame>
      <p:pic>
        <p:nvPicPr>
          <p:cNvPr name="Picture 7" id="7"/>
          <p:cNvPicPr>
            <a:picLocks noChangeAspect="true"/>
          </p:cNvPicPr>
          <p:nvPr/>
        </p:nvPicPr>
        <p:blipFill>
          <a:blip r:embed="rId8"/>
          <a:srcRect l="0" t="0" r="0" b="0"/>
          <a:stretch>
            <a:fillRect/>
          </a:stretch>
        </p:blipFill>
        <p:spPr>
          <a:xfrm flipH="false" flipV="false" rot="0">
            <a:off x="7702700" y="5143500"/>
            <a:ext cx="2882600" cy="4270519"/>
          </a:xfrm>
          <a:prstGeom prst="rect">
            <a:avLst/>
          </a:prstGeom>
        </p:spPr>
      </p:pic>
      <p:sp>
        <p:nvSpPr>
          <p:cNvPr name="TextBox 8" id="8"/>
          <p:cNvSpPr txBox="true"/>
          <p:nvPr/>
        </p:nvSpPr>
        <p:spPr>
          <a:xfrm rot="0">
            <a:off x="6383387" y="1202509"/>
            <a:ext cx="5521226" cy="658222"/>
          </a:xfrm>
          <a:prstGeom prst="rect">
            <a:avLst/>
          </a:prstGeom>
        </p:spPr>
        <p:txBody>
          <a:bodyPr anchor="t" rtlCol="false" tIns="0" lIns="0" bIns="0" rIns="0">
            <a:spAutoFit/>
          </a:bodyPr>
          <a:lstStyle/>
          <a:p>
            <a:pPr algn="ctr">
              <a:lnSpc>
                <a:spcPts val="4914"/>
              </a:lnSpc>
              <a:spcBef>
                <a:spcPct val="0"/>
              </a:spcBef>
            </a:pPr>
            <a:r>
              <a:rPr lang="en-US" b="true" sz="4914">
                <a:solidFill>
                  <a:srgbClr val="13324E"/>
                </a:solidFill>
                <a:latin typeface="Lato Bold"/>
                <a:ea typeface="Lato Bold"/>
                <a:cs typeface="Lato Bold"/>
                <a:sym typeface="Lato Bold"/>
              </a:rPr>
              <a:t>Bölgelere Göre Ateş</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51831" y="1664471"/>
            <a:ext cx="14624596" cy="7261587"/>
          </a:xfrm>
          <a:prstGeom prst="rect">
            <a:avLst/>
          </a:prstGeom>
        </p:spPr>
        <p:txBody>
          <a:bodyPr anchor="t" rtlCol="false" tIns="0" lIns="0" bIns="0" rIns="0">
            <a:spAutoFit/>
          </a:bodyPr>
          <a:lstStyle/>
          <a:p>
            <a:pPr algn="l">
              <a:lnSpc>
                <a:spcPts val="5714"/>
              </a:lnSpc>
              <a:spcBef>
                <a:spcPct val="0"/>
              </a:spcBef>
            </a:pPr>
            <a:r>
              <a:rPr lang="en-US" b="true" sz="5714">
                <a:solidFill>
                  <a:srgbClr val="13324E"/>
                </a:solidFill>
                <a:latin typeface="Lato Bold"/>
                <a:ea typeface="Lato Bold"/>
                <a:cs typeface="Lato Bold"/>
                <a:sym typeface="Lato Bold"/>
              </a:rPr>
              <a:t>Pirojen</a:t>
            </a:r>
          </a:p>
          <a:p>
            <a:pPr algn="l">
              <a:lnSpc>
                <a:spcPts val="4314"/>
              </a:lnSpc>
              <a:spcBef>
                <a:spcPct val="0"/>
              </a:spcBef>
            </a:pPr>
          </a:p>
          <a:p>
            <a:pPr algn="l">
              <a:lnSpc>
                <a:spcPts val="4314"/>
              </a:lnSpc>
              <a:spcBef>
                <a:spcPct val="0"/>
              </a:spcBef>
            </a:pPr>
            <a:r>
              <a:rPr lang="en-US" sz="4314">
                <a:solidFill>
                  <a:srgbClr val="000000"/>
                </a:solidFill>
                <a:latin typeface="Lato"/>
                <a:ea typeface="Lato"/>
                <a:cs typeface="Lato"/>
                <a:sym typeface="Lato"/>
              </a:rPr>
              <a:t>Ateş oluşumuna neden olan maddeler</a:t>
            </a:r>
          </a:p>
          <a:p>
            <a:pPr algn="l">
              <a:lnSpc>
                <a:spcPts val="4314"/>
              </a:lnSpc>
              <a:spcBef>
                <a:spcPct val="0"/>
              </a:spcBef>
            </a:pPr>
            <a:r>
              <a:rPr lang="en-US" sz="4314">
                <a:solidFill>
                  <a:srgbClr val="000000"/>
                </a:solidFill>
                <a:latin typeface="Lato"/>
                <a:ea typeface="Lato"/>
                <a:cs typeface="Lato"/>
                <a:sym typeface="Lato"/>
              </a:rPr>
              <a:t>- Endojen</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Başta monosit ve makrofajlardan salınan IL-1</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IL-6</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TNF-α</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Siliyer nötrofik faktör (CNTF)</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IFN-γ</a:t>
            </a:r>
          </a:p>
          <a:p>
            <a:pPr algn="l">
              <a:lnSpc>
                <a:spcPts val="4314"/>
              </a:lnSpc>
              <a:spcBef>
                <a:spcPct val="0"/>
              </a:spcBef>
            </a:pPr>
            <a:r>
              <a:rPr lang="en-US" sz="4314">
                <a:solidFill>
                  <a:srgbClr val="000000"/>
                </a:solidFill>
                <a:latin typeface="Lato"/>
                <a:ea typeface="Lato"/>
                <a:cs typeface="Lato"/>
                <a:sym typeface="Lato"/>
              </a:rPr>
              <a:t>- Ekzojen</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Gram (-) bakteri endotoksini (LPS),</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Gram (+) bakteri teikoik asit, peptidoglikan, ekzotoksinleri</a:t>
            </a:r>
          </a:p>
          <a:p>
            <a:pPr algn="l" marL="931454" indent="-465727" lvl="1">
              <a:lnSpc>
                <a:spcPts val="4314"/>
              </a:lnSpc>
              <a:spcBef>
                <a:spcPct val="0"/>
              </a:spcBef>
              <a:buFont typeface="Arial"/>
              <a:buChar char="•"/>
            </a:pPr>
            <a:r>
              <a:rPr lang="en-US" sz="4314">
                <a:solidFill>
                  <a:srgbClr val="000000"/>
                </a:solidFill>
                <a:latin typeface="Lato"/>
                <a:ea typeface="Lato"/>
                <a:cs typeface="Lato"/>
                <a:sym typeface="Lato"/>
              </a:rPr>
              <a:t>Pirojenik ekzotoksinler (süper antijenler)</a:t>
            </a:r>
          </a:p>
        </p:txBody>
      </p:sp>
      <p:sp>
        <p:nvSpPr>
          <p:cNvPr name="Freeform 3" id="3"/>
          <p:cNvSpPr/>
          <p:nvPr/>
        </p:nvSpPr>
        <p:spPr>
          <a:xfrm flipH="false" flipV="false" rot="4167850">
            <a:off x="-3437671" y="6373407"/>
            <a:ext cx="7277509" cy="6708540"/>
          </a:xfrm>
          <a:custGeom>
            <a:avLst/>
            <a:gdLst/>
            <a:ahLst/>
            <a:cxnLst/>
            <a:rect r="r" b="b" t="t" l="l"/>
            <a:pathLst>
              <a:path h="6708540" w="7277509">
                <a:moveTo>
                  <a:pt x="0" y="0"/>
                </a:moveTo>
                <a:lnTo>
                  <a:pt x="7277509" y="0"/>
                </a:lnTo>
                <a:lnTo>
                  <a:pt x="7277509" y="6708540"/>
                </a:lnTo>
                <a:lnTo>
                  <a:pt x="0" y="67085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5400000">
            <a:off x="12389049" y="-3811786"/>
            <a:ext cx="9146448" cy="8431362"/>
          </a:xfrm>
          <a:custGeom>
            <a:avLst/>
            <a:gdLst/>
            <a:ahLst/>
            <a:cxnLst/>
            <a:rect r="r" b="b" t="t" l="l"/>
            <a:pathLst>
              <a:path h="8431362" w="9146448">
                <a:moveTo>
                  <a:pt x="9146449" y="8431362"/>
                </a:moveTo>
                <a:lnTo>
                  <a:pt x="0" y="8431362"/>
                </a:lnTo>
                <a:lnTo>
                  <a:pt x="0" y="0"/>
                </a:lnTo>
                <a:lnTo>
                  <a:pt x="9146449" y="0"/>
                </a:lnTo>
                <a:lnTo>
                  <a:pt x="9146449" y="843136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622449">
            <a:off x="15047780" y="6258221"/>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312418">
            <a:off x="-3247261" y="-4495981"/>
            <a:ext cx="8551923" cy="7758926"/>
          </a:xfrm>
          <a:custGeom>
            <a:avLst/>
            <a:gdLst/>
            <a:ahLst/>
            <a:cxnLst/>
            <a:rect r="r" b="b" t="t" l="l"/>
            <a:pathLst>
              <a:path h="7758926" w="8551923">
                <a:moveTo>
                  <a:pt x="0" y="0"/>
                </a:moveTo>
                <a:lnTo>
                  <a:pt x="8551922" y="0"/>
                </a:lnTo>
                <a:lnTo>
                  <a:pt x="8551922"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167850">
            <a:off x="-3638754" y="7583642"/>
            <a:ext cx="7277509" cy="6708540"/>
          </a:xfrm>
          <a:custGeom>
            <a:avLst/>
            <a:gdLst/>
            <a:ahLst/>
            <a:cxnLst/>
            <a:rect r="r" b="b" t="t" l="l"/>
            <a:pathLst>
              <a:path h="6708540" w="7277509">
                <a:moveTo>
                  <a:pt x="0" y="0"/>
                </a:moveTo>
                <a:lnTo>
                  <a:pt x="7277508" y="0"/>
                </a:lnTo>
                <a:lnTo>
                  <a:pt x="7277508"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0187716" y="-6034286"/>
            <a:ext cx="9146448" cy="8431362"/>
          </a:xfrm>
          <a:custGeom>
            <a:avLst/>
            <a:gdLst/>
            <a:ahLst/>
            <a:cxnLst/>
            <a:rect r="r" b="b" t="t" l="l"/>
            <a:pathLst>
              <a:path h="8431362" w="9146448">
                <a:moveTo>
                  <a:pt x="9146448" y="8431362"/>
                </a:moveTo>
                <a:lnTo>
                  <a:pt x="0" y="8431362"/>
                </a:lnTo>
                <a:lnTo>
                  <a:pt x="0" y="0"/>
                </a:lnTo>
                <a:lnTo>
                  <a:pt x="9146448" y="0"/>
                </a:lnTo>
                <a:lnTo>
                  <a:pt x="9146448" y="843136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622449">
            <a:off x="15174780" y="6628637"/>
            <a:ext cx="7173321" cy="6508158"/>
          </a:xfrm>
          <a:custGeom>
            <a:avLst/>
            <a:gdLst/>
            <a:ahLst/>
            <a:cxnLst/>
            <a:rect r="r" b="b" t="t" l="l"/>
            <a:pathLst>
              <a:path h="6508158" w="7173321">
                <a:moveTo>
                  <a:pt x="0" y="0"/>
                </a:moveTo>
                <a:lnTo>
                  <a:pt x="7173321" y="0"/>
                </a:lnTo>
                <a:lnTo>
                  <a:pt x="7173321" y="6508159"/>
                </a:lnTo>
                <a:lnTo>
                  <a:pt x="0" y="6508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312418">
            <a:off x="-4491511" y="-4358398"/>
            <a:ext cx="8551923" cy="7758926"/>
          </a:xfrm>
          <a:custGeom>
            <a:avLst/>
            <a:gdLst/>
            <a:ahLst/>
            <a:cxnLst/>
            <a:rect r="r" b="b" t="t" l="l"/>
            <a:pathLst>
              <a:path h="7758926" w="8551923">
                <a:moveTo>
                  <a:pt x="0" y="0"/>
                </a:moveTo>
                <a:lnTo>
                  <a:pt x="8551923" y="0"/>
                </a:lnTo>
                <a:lnTo>
                  <a:pt x="8551923" y="7758926"/>
                </a:lnTo>
                <a:lnTo>
                  <a:pt x="0" y="7758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127250" y="1133475"/>
            <a:ext cx="14033500" cy="65554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Ateş oluşumu</a:t>
            </a:r>
          </a:p>
          <a:p>
            <a:pPr algn="ctr">
              <a:lnSpc>
                <a:spcPts val="5714"/>
              </a:lnSpc>
              <a:spcBef>
                <a:spcPct val="0"/>
              </a:spcBef>
            </a:pPr>
          </a:p>
          <a:p>
            <a:pPr algn="ctr">
              <a:lnSpc>
                <a:spcPts val="5714"/>
              </a:lnSpc>
              <a:spcBef>
                <a:spcPct val="0"/>
              </a:spcBef>
            </a:pPr>
          </a:p>
          <a:p>
            <a:pPr algn="l" marL="1233707" indent="-616853" lvl="1">
              <a:lnSpc>
                <a:spcPts val="5714"/>
              </a:lnSpc>
              <a:buFont typeface="Arial"/>
              <a:buChar char="•"/>
            </a:pPr>
            <a:r>
              <a:rPr lang="en-US" sz="5714">
                <a:solidFill>
                  <a:srgbClr val="000000"/>
                </a:solidFill>
                <a:latin typeface="Lato"/>
                <a:ea typeface="Lato"/>
                <a:cs typeface="Lato"/>
                <a:sym typeface="Lato"/>
              </a:rPr>
              <a:t>Endojen pirojenler ısı düzenleme merkezinde PGE2’yi arttırır</a:t>
            </a:r>
          </a:p>
          <a:p>
            <a:pPr algn="l" marL="1233707" indent="-616853" lvl="1">
              <a:lnSpc>
                <a:spcPts val="5714"/>
              </a:lnSpc>
              <a:buFont typeface="Arial"/>
              <a:buChar char="•"/>
            </a:pPr>
            <a:r>
              <a:rPr lang="en-US" sz="5714">
                <a:solidFill>
                  <a:srgbClr val="000000"/>
                </a:solidFill>
                <a:latin typeface="Lato"/>
                <a:ea typeface="Lato"/>
                <a:cs typeface="Lato"/>
                <a:sym typeface="Lato"/>
              </a:rPr>
              <a:t>Periferik mekanizmalar ile vücut ısısı yükselir ve yüksek kalır</a:t>
            </a:r>
          </a:p>
          <a:p>
            <a:pPr algn="l" marL="1233707" indent="-616853" lvl="1">
              <a:lnSpc>
                <a:spcPts val="5714"/>
              </a:lnSpc>
              <a:buFont typeface="Arial"/>
              <a:buChar char="•"/>
            </a:pPr>
            <a:r>
              <a:rPr lang="en-US" sz="5714">
                <a:solidFill>
                  <a:srgbClr val="000000"/>
                </a:solidFill>
                <a:latin typeface="Lato"/>
                <a:ea typeface="Lato"/>
                <a:cs typeface="Lato"/>
                <a:sym typeface="Lato"/>
              </a:rPr>
              <a:t>Kas kasılması ısıyı arttırır</a:t>
            </a:r>
          </a:p>
          <a:p>
            <a:pPr algn="l" marL="1233707" indent="-616853" lvl="1">
              <a:lnSpc>
                <a:spcPts val="5714"/>
              </a:lnSpc>
              <a:buFont typeface="Arial"/>
              <a:buChar char="•"/>
            </a:pPr>
            <a:r>
              <a:rPr lang="en-US" sz="5714">
                <a:solidFill>
                  <a:srgbClr val="000000"/>
                </a:solidFill>
                <a:latin typeface="Lato"/>
                <a:ea typeface="Lato"/>
                <a:cs typeface="Lato"/>
                <a:sym typeface="Lato"/>
              </a:rPr>
              <a:t>Vazokonstrüksiyon korunmasını sağlar</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70984">
            <a:off x="-1263815" y="8828467"/>
            <a:ext cx="7277509" cy="6708540"/>
          </a:xfrm>
          <a:custGeom>
            <a:avLst/>
            <a:gdLst/>
            <a:ahLst/>
            <a:cxnLst/>
            <a:rect r="r" b="b" t="t" l="l"/>
            <a:pathLst>
              <a:path h="6708540" w="7277509">
                <a:moveTo>
                  <a:pt x="0" y="0"/>
                </a:moveTo>
                <a:lnTo>
                  <a:pt x="7277508" y="0"/>
                </a:lnTo>
                <a:lnTo>
                  <a:pt x="7277508"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950660">
            <a:off x="12113230" y="-6722106"/>
            <a:ext cx="9146448" cy="8431362"/>
          </a:xfrm>
          <a:custGeom>
            <a:avLst/>
            <a:gdLst/>
            <a:ahLst/>
            <a:cxnLst/>
            <a:rect r="r" b="b" t="t" l="l"/>
            <a:pathLst>
              <a:path h="8431362" w="9146448">
                <a:moveTo>
                  <a:pt x="9146449" y="8431363"/>
                </a:moveTo>
                <a:lnTo>
                  <a:pt x="0" y="8431363"/>
                </a:lnTo>
                <a:lnTo>
                  <a:pt x="0" y="0"/>
                </a:lnTo>
                <a:lnTo>
                  <a:pt x="9146449" y="0"/>
                </a:lnTo>
                <a:lnTo>
                  <a:pt x="9146449"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48275">
            <a:off x="12297396" y="8138815"/>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241664">
            <a:off x="-2190559" y="-4735237"/>
            <a:ext cx="8551923" cy="7758926"/>
          </a:xfrm>
          <a:custGeom>
            <a:avLst/>
            <a:gdLst/>
            <a:ahLst/>
            <a:cxnLst/>
            <a:rect r="r" b="b" t="t" l="l"/>
            <a:pathLst>
              <a:path h="7758926" w="8551923">
                <a:moveTo>
                  <a:pt x="0" y="0"/>
                </a:moveTo>
                <a:lnTo>
                  <a:pt x="8551923" y="0"/>
                </a:lnTo>
                <a:lnTo>
                  <a:pt x="8551923" y="7758927"/>
                </a:lnTo>
                <a:lnTo>
                  <a:pt x="0" y="77589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593908" y="1781917"/>
            <a:ext cx="15100183" cy="7642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Ateşin Patogenezi ve Faydalı/Zararlı Etkileri</a:t>
            </a:r>
          </a:p>
        </p:txBody>
      </p:sp>
      <p:sp>
        <p:nvSpPr>
          <p:cNvPr name="TextBox 7" id="7"/>
          <p:cNvSpPr txBox="true"/>
          <p:nvPr/>
        </p:nvSpPr>
        <p:spPr>
          <a:xfrm rot="0">
            <a:off x="1028700" y="3092969"/>
            <a:ext cx="7623945" cy="5041592"/>
          </a:xfrm>
          <a:prstGeom prst="rect">
            <a:avLst/>
          </a:prstGeom>
        </p:spPr>
        <p:txBody>
          <a:bodyPr anchor="t" rtlCol="false" tIns="0" lIns="0" bIns="0" rIns="0">
            <a:spAutoFit/>
          </a:bodyPr>
          <a:lstStyle/>
          <a:p>
            <a:pPr algn="l">
              <a:lnSpc>
                <a:spcPts val="5004"/>
              </a:lnSpc>
            </a:pPr>
            <a:r>
              <a:rPr lang="en-US" b="true" sz="4314">
                <a:solidFill>
                  <a:srgbClr val="000000"/>
                </a:solidFill>
                <a:latin typeface="Lato Bold"/>
                <a:ea typeface="Lato Bold"/>
                <a:cs typeface="Lato Bold"/>
                <a:sym typeface="Lato Bold"/>
              </a:rPr>
              <a:t>Faydalı Etkileri:</a:t>
            </a:r>
          </a:p>
          <a:p>
            <a:pPr algn="l">
              <a:lnSpc>
                <a:spcPts val="5004"/>
              </a:lnSpc>
            </a:pPr>
            <a:r>
              <a:rPr lang="en-US" sz="4314">
                <a:solidFill>
                  <a:srgbClr val="000000"/>
                </a:solidFill>
                <a:latin typeface="Lato"/>
                <a:ea typeface="Lato"/>
                <a:cs typeface="Lato"/>
                <a:sym typeface="Lato"/>
              </a:rPr>
              <a:t>•İnflamatuvar yanıtı artırır (fagositoz, lökosit migrasyonu, lenfosit transformasyonu).</a:t>
            </a:r>
          </a:p>
          <a:p>
            <a:pPr algn="l">
              <a:lnSpc>
                <a:spcPts val="5004"/>
              </a:lnSpc>
            </a:pPr>
            <a:r>
              <a:rPr lang="en-US" sz="4314">
                <a:solidFill>
                  <a:srgbClr val="000000"/>
                </a:solidFill>
                <a:latin typeface="Lato"/>
                <a:ea typeface="Lato"/>
                <a:cs typeface="Lato"/>
                <a:sym typeface="Lato"/>
              </a:rPr>
              <a:t>•Bakteriyel substratları azaltır.</a:t>
            </a:r>
          </a:p>
          <a:p>
            <a:pPr algn="l">
              <a:lnSpc>
                <a:spcPts val="5004"/>
              </a:lnSpc>
            </a:pPr>
            <a:r>
              <a:rPr lang="en-US" sz="4314">
                <a:solidFill>
                  <a:srgbClr val="000000"/>
                </a:solidFill>
                <a:latin typeface="Lato"/>
                <a:ea typeface="Lato"/>
                <a:cs typeface="Lato"/>
                <a:sym typeface="Lato"/>
              </a:rPr>
              <a:t>•İnterferon üretimini ve antiviral/antitümör aktivitesini artırır.</a:t>
            </a:r>
          </a:p>
        </p:txBody>
      </p:sp>
      <p:sp>
        <p:nvSpPr>
          <p:cNvPr name="TextBox 8" id="8"/>
          <p:cNvSpPr txBox="true"/>
          <p:nvPr/>
        </p:nvSpPr>
        <p:spPr>
          <a:xfrm rot="0">
            <a:off x="9635355" y="2940821"/>
            <a:ext cx="7623945" cy="5670242"/>
          </a:xfrm>
          <a:prstGeom prst="rect">
            <a:avLst/>
          </a:prstGeom>
        </p:spPr>
        <p:txBody>
          <a:bodyPr anchor="t" rtlCol="false" tIns="0" lIns="0" bIns="0" rIns="0">
            <a:spAutoFit/>
          </a:bodyPr>
          <a:lstStyle/>
          <a:p>
            <a:pPr algn="l">
              <a:lnSpc>
                <a:spcPts val="5004"/>
              </a:lnSpc>
            </a:pPr>
            <a:r>
              <a:rPr lang="en-US" b="true" sz="4314">
                <a:solidFill>
                  <a:srgbClr val="000000"/>
                </a:solidFill>
                <a:latin typeface="Lato Bold"/>
                <a:ea typeface="Lato Bold"/>
                <a:cs typeface="Lato Bold"/>
                <a:sym typeface="Lato Bold"/>
              </a:rPr>
              <a:t>Zararlı Etkileri:</a:t>
            </a:r>
          </a:p>
          <a:p>
            <a:pPr algn="l">
              <a:lnSpc>
                <a:spcPts val="5004"/>
              </a:lnSpc>
            </a:pPr>
            <a:r>
              <a:rPr lang="en-US" sz="4314">
                <a:solidFill>
                  <a:srgbClr val="000000"/>
                </a:solidFill>
                <a:latin typeface="Lato"/>
                <a:ea typeface="Lato"/>
                <a:cs typeface="Lato"/>
                <a:sym typeface="Lato"/>
              </a:rPr>
              <a:t>•Bazal metabolik hızı, oksijen tüketimini ve sıvı/kalori gereksinimini artırır.</a:t>
            </a:r>
          </a:p>
          <a:p>
            <a:pPr algn="l">
              <a:lnSpc>
                <a:spcPts val="5004"/>
              </a:lnSpc>
            </a:pPr>
            <a:r>
              <a:rPr lang="en-US" sz="4314">
                <a:solidFill>
                  <a:srgbClr val="000000"/>
                </a:solidFill>
                <a:latin typeface="Lato"/>
                <a:ea typeface="Lato"/>
                <a:cs typeface="Lato"/>
                <a:sym typeface="Lato"/>
              </a:rPr>
              <a:t>•Yüksek ateş (&gt;40°C) immünolojik yanıtı kötüleştirebilir.</a:t>
            </a:r>
          </a:p>
          <a:p>
            <a:pPr algn="l">
              <a:lnSpc>
                <a:spcPts val="5004"/>
              </a:lnSpc>
            </a:pPr>
            <a:r>
              <a:rPr lang="en-US" sz="4314">
                <a:solidFill>
                  <a:srgbClr val="000000"/>
                </a:solidFill>
                <a:latin typeface="Lato"/>
                <a:ea typeface="Lato"/>
                <a:cs typeface="Lato"/>
                <a:sym typeface="Lato"/>
              </a:rPr>
              <a:t>•Febril konvülziyon riskini artırır.</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70984">
            <a:off x="-1263815" y="8828467"/>
            <a:ext cx="7277509" cy="6708540"/>
          </a:xfrm>
          <a:custGeom>
            <a:avLst/>
            <a:gdLst/>
            <a:ahLst/>
            <a:cxnLst/>
            <a:rect r="r" b="b" t="t" l="l"/>
            <a:pathLst>
              <a:path h="6708540" w="7277509">
                <a:moveTo>
                  <a:pt x="0" y="0"/>
                </a:moveTo>
                <a:lnTo>
                  <a:pt x="7277508" y="0"/>
                </a:lnTo>
                <a:lnTo>
                  <a:pt x="7277508" y="6708539"/>
                </a:lnTo>
                <a:lnTo>
                  <a:pt x="0" y="6708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950660">
            <a:off x="12113230" y="-6722106"/>
            <a:ext cx="9146448" cy="8431362"/>
          </a:xfrm>
          <a:custGeom>
            <a:avLst/>
            <a:gdLst/>
            <a:ahLst/>
            <a:cxnLst/>
            <a:rect r="r" b="b" t="t" l="l"/>
            <a:pathLst>
              <a:path h="8431362" w="9146448">
                <a:moveTo>
                  <a:pt x="9146449" y="8431363"/>
                </a:moveTo>
                <a:lnTo>
                  <a:pt x="0" y="8431363"/>
                </a:lnTo>
                <a:lnTo>
                  <a:pt x="0" y="0"/>
                </a:lnTo>
                <a:lnTo>
                  <a:pt x="9146449" y="0"/>
                </a:lnTo>
                <a:lnTo>
                  <a:pt x="9146449" y="8431363"/>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48275">
            <a:off x="12297396" y="8138815"/>
            <a:ext cx="7173321" cy="6508158"/>
          </a:xfrm>
          <a:custGeom>
            <a:avLst/>
            <a:gdLst/>
            <a:ahLst/>
            <a:cxnLst/>
            <a:rect r="r" b="b" t="t" l="l"/>
            <a:pathLst>
              <a:path h="6508158" w="7173321">
                <a:moveTo>
                  <a:pt x="0" y="0"/>
                </a:moveTo>
                <a:lnTo>
                  <a:pt x="7173321" y="0"/>
                </a:lnTo>
                <a:lnTo>
                  <a:pt x="7173321" y="6508158"/>
                </a:lnTo>
                <a:lnTo>
                  <a:pt x="0" y="6508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241664">
            <a:off x="-2190559" y="-4735237"/>
            <a:ext cx="8551923" cy="7758926"/>
          </a:xfrm>
          <a:custGeom>
            <a:avLst/>
            <a:gdLst/>
            <a:ahLst/>
            <a:cxnLst/>
            <a:rect r="r" b="b" t="t" l="l"/>
            <a:pathLst>
              <a:path h="7758926" w="8551923">
                <a:moveTo>
                  <a:pt x="0" y="0"/>
                </a:moveTo>
                <a:lnTo>
                  <a:pt x="8551923" y="0"/>
                </a:lnTo>
                <a:lnTo>
                  <a:pt x="8551923" y="7758927"/>
                </a:lnTo>
                <a:lnTo>
                  <a:pt x="0" y="77589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593908" y="1781917"/>
            <a:ext cx="15100183" cy="764267"/>
          </a:xfrm>
          <a:prstGeom prst="rect">
            <a:avLst/>
          </a:prstGeom>
        </p:spPr>
        <p:txBody>
          <a:bodyPr anchor="t" rtlCol="false" tIns="0" lIns="0" bIns="0" rIns="0">
            <a:spAutoFit/>
          </a:bodyPr>
          <a:lstStyle/>
          <a:p>
            <a:pPr algn="ctr">
              <a:lnSpc>
                <a:spcPts val="5714"/>
              </a:lnSpc>
              <a:spcBef>
                <a:spcPct val="0"/>
              </a:spcBef>
            </a:pPr>
            <a:r>
              <a:rPr lang="en-US" b="true" sz="5714">
                <a:solidFill>
                  <a:srgbClr val="13324E"/>
                </a:solidFill>
                <a:latin typeface="Lato Bold"/>
                <a:ea typeface="Lato Bold"/>
                <a:cs typeface="Lato Bold"/>
                <a:sym typeface="Lato Bold"/>
              </a:rPr>
              <a:t>Hipotermi</a:t>
            </a:r>
          </a:p>
        </p:txBody>
      </p:sp>
      <p:sp>
        <p:nvSpPr>
          <p:cNvPr name="TextBox 7" id="7"/>
          <p:cNvSpPr txBox="true"/>
          <p:nvPr/>
        </p:nvSpPr>
        <p:spPr>
          <a:xfrm rot="0">
            <a:off x="3427809" y="2873894"/>
            <a:ext cx="11432381" cy="4455523"/>
          </a:xfrm>
          <a:prstGeom prst="rect">
            <a:avLst/>
          </a:prstGeom>
        </p:spPr>
        <p:txBody>
          <a:bodyPr anchor="t" rtlCol="false" tIns="0" lIns="0" bIns="0" rIns="0">
            <a:spAutoFit/>
          </a:bodyPr>
          <a:lstStyle/>
          <a:p>
            <a:pPr algn="just">
              <a:lnSpc>
                <a:spcPts val="4414"/>
              </a:lnSpc>
            </a:pPr>
            <a:r>
              <a:rPr lang="en-US" sz="4414">
                <a:solidFill>
                  <a:srgbClr val="13324E"/>
                </a:solidFill>
                <a:latin typeface="Lato"/>
                <a:ea typeface="Lato"/>
                <a:cs typeface="Lato"/>
                <a:sym typeface="Lato"/>
              </a:rPr>
              <a:t>Derin vücut ısısının 35°C ve daha düşük olması</a:t>
            </a:r>
          </a:p>
          <a:p>
            <a:pPr algn="just" marL="953044" indent="-476522" lvl="1">
              <a:lnSpc>
                <a:spcPts val="4414"/>
              </a:lnSpc>
              <a:buFont typeface="Arial"/>
              <a:buChar char="•"/>
            </a:pPr>
            <a:r>
              <a:rPr lang="en-US" sz="4414">
                <a:solidFill>
                  <a:srgbClr val="13324E"/>
                </a:solidFill>
                <a:latin typeface="Lato"/>
                <a:ea typeface="Lato"/>
                <a:cs typeface="Lato"/>
                <a:sym typeface="Lato"/>
              </a:rPr>
              <a:t>Alkol</a:t>
            </a:r>
          </a:p>
          <a:p>
            <a:pPr algn="just" marL="953044" indent="-476522" lvl="1">
              <a:lnSpc>
                <a:spcPts val="4414"/>
              </a:lnSpc>
              <a:buFont typeface="Arial"/>
              <a:buChar char="•"/>
            </a:pPr>
            <a:r>
              <a:rPr lang="en-US" sz="4414">
                <a:solidFill>
                  <a:srgbClr val="13324E"/>
                </a:solidFill>
                <a:latin typeface="Lato"/>
                <a:ea typeface="Lato"/>
                <a:cs typeface="Lato"/>
                <a:sym typeface="Lato"/>
              </a:rPr>
              <a:t>Hipotiroidi</a:t>
            </a:r>
          </a:p>
          <a:p>
            <a:pPr algn="just" marL="953044" indent="-476522" lvl="1">
              <a:lnSpc>
                <a:spcPts val="4414"/>
              </a:lnSpc>
              <a:buFont typeface="Arial"/>
              <a:buChar char="•"/>
            </a:pPr>
            <a:r>
              <a:rPr lang="en-US" sz="4414">
                <a:solidFill>
                  <a:srgbClr val="13324E"/>
                </a:solidFill>
                <a:latin typeface="Lato"/>
                <a:ea typeface="Lato"/>
                <a:cs typeface="Lato"/>
                <a:sym typeface="Lato"/>
              </a:rPr>
              <a:t>MI</a:t>
            </a:r>
          </a:p>
          <a:p>
            <a:pPr algn="just" marL="953044" indent="-476522" lvl="1">
              <a:lnSpc>
                <a:spcPts val="4414"/>
              </a:lnSpc>
              <a:buFont typeface="Arial"/>
              <a:buChar char="•"/>
            </a:pPr>
            <a:r>
              <a:rPr lang="en-US" sz="4414">
                <a:solidFill>
                  <a:srgbClr val="13324E"/>
                </a:solidFill>
                <a:latin typeface="Lato"/>
                <a:ea typeface="Lato"/>
                <a:cs typeface="Lato"/>
                <a:sym typeface="Lato"/>
              </a:rPr>
              <a:t>Siroz</a:t>
            </a:r>
          </a:p>
          <a:p>
            <a:pPr algn="just" marL="953044" indent="-476522" lvl="1">
              <a:lnSpc>
                <a:spcPts val="4414"/>
              </a:lnSpc>
              <a:buFont typeface="Arial"/>
              <a:buChar char="•"/>
            </a:pPr>
            <a:r>
              <a:rPr lang="en-US" sz="4414">
                <a:solidFill>
                  <a:srgbClr val="13324E"/>
                </a:solidFill>
                <a:latin typeface="Lato"/>
                <a:ea typeface="Lato"/>
                <a:cs typeface="Lato"/>
                <a:sym typeface="Lato"/>
              </a:rPr>
              <a:t>Soğuk</a:t>
            </a:r>
          </a:p>
          <a:p>
            <a:pPr algn="just" marL="953044" indent="-476522" lvl="1">
              <a:lnSpc>
                <a:spcPts val="4414"/>
              </a:lnSpc>
              <a:buFont typeface="Arial"/>
              <a:buChar char="•"/>
            </a:pPr>
            <a:r>
              <a:rPr lang="en-US" sz="4414">
                <a:solidFill>
                  <a:srgbClr val="13324E"/>
                </a:solidFill>
                <a:latin typeface="Lato"/>
                <a:ea typeface="Lato"/>
                <a:cs typeface="Lato"/>
                <a:sym typeface="Lato"/>
              </a:rPr>
              <a:t>Hipotalamus patolojileri</a:t>
            </a:r>
          </a:p>
          <a:p>
            <a:pPr algn="just" marL="953044" indent="-476522" lvl="1">
              <a:lnSpc>
                <a:spcPts val="4414"/>
              </a:lnSpc>
              <a:buFont typeface="Arial"/>
              <a:buChar char="•"/>
            </a:pPr>
            <a:r>
              <a:rPr lang="en-US" sz="4414">
                <a:solidFill>
                  <a:srgbClr val="13324E"/>
                </a:solidFill>
                <a:latin typeface="Lato"/>
                <a:ea typeface="Lato"/>
                <a:cs typeface="Lato"/>
                <a:sym typeface="Lato"/>
              </a:rPr>
              <a:t>Sepsis</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DAGyCF6hfrg</dc:identifier>
  <dcterms:modified xsi:type="dcterms:W3CDTF">2011-08-01T06:04:30Z</dcterms:modified>
  <cp:revision>1</cp:revision>
  <dc:title>ACİL SERVİSTE YÜKSEK ATEŞLİ ÇOCUĞA YAKLAŞIM</dc:title>
</cp:coreProperties>
</file>